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6" r:id="rId5"/>
    <p:sldId id="264" r:id="rId6"/>
    <p:sldId id="265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1" r:id="rId39"/>
    <p:sldId id="262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2555" autoAdjust="0"/>
  </p:normalViewPr>
  <p:slideViewPr>
    <p:cSldViewPr>
      <p:cViewPr varScale="1">
        <p:scale>
          <a:sx n="96" d="100"/>
          <a:sy n="96" d="100"/>
        </p:scale>
        <p:origin x="204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6468F-EF87-4074-8B39-C69A1339E895}" type="datetimeFigureOut">
              <a:rPr lang="de-DE" smtClean="0"/>
              <a:pPr/>
              <a:t>27.11.2014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2953E-03D2-4348-B200-7BA66D89717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9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48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93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75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95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6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69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8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72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7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412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7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90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3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648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87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52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7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16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4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10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52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18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68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17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61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82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81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2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1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1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5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953E-03D2-4348-B200-7BA66D89717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FB2-1E2C-46C4-A378-19C3379F48FC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9021-8164-4AF3-B4F0-30A67B7C50B0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31B-C8B2-4E57-9269-985252FBC3F9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0369-0B36-48A2-9970-43C101A4D301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45C7-3A7B-4AD0-9A77-9EDA16704243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BBE6-9736-4F6A-8888-034FE5C77BC0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2032-7E5E-4D5B-B692-F0EBC015751C}" type="datetime1">
              <a:rPr lang="de-DE" smtClean="0"/>
              <a:t>27.11.2014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- Nico Hochberger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4699-8416-4169-898F-CAAE981C4963}" type="datetime1">
              <a:rPr lang="de-DE" smtClean="0"/>
              <a:t>27.11.2014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C313-F71B-40A5-9754-BD53CE3211F6}" type="datetime1">
              <a:rPr lang="de-DE" smtClean="0"/>
              <a:t>27.11.2014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D3E-FEEA-474F-B1E3-09CD4E80C7C3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214C-8934-4622-8CB0-C5382C16B3A4}" type="datetime1">
              <a:rPr lang="de-DE" smtClean="0"/>
              <a:t>27.11.2014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NuFi</a:t>
            </a:r>
            <a:r>
              <a:rPr lang="de-DE" dirty="0" smtClean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bottom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57938"/>
            <a:ext cx="9144000" cy="914400"/>
          </a:xfrm>
          <a:prstGeom prst="rect">
            <a:avLst/>
          </a:prstGeom>
        </p:spPr>
      </p:pic>
      <p:pic>
        <p:nvPicPr>
          <p:cNvPr id="7" name="Grafik 6" descr="top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-24"/>
            <a:ext cx="9144000" cy="914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594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F8DD-27AE-4593-8E6F-EFF474E09B2B}" type="datetime1">
              <a:rPr lang="de-DE" smtClean="0"/>
              <a:t>27.11.2014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3728" y="6356350"/>
            <a:ext cx="4896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NuFi</a:t>
            </a:r>
            <a:r>
              <a:rPr lang="de-DE" dirty="0" smtClean="0"/>
              <a:t> - 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356350"/>
            <a:ext cx="1594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8AC1-C9A5-4804-AF36-173C8CE7FD4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0024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de-DE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NuFi</a:t>
            </a:r>
            <a:r>
              <a:rPr lang="de-DE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/>
              <a:t>Automatische Zielerkennung mit </a:t>
            </a:r>
            <a:r>
              <a:rPr lang="de-DE" sz="2800" dirty="0" err="1" smtClean="0"/>
              <a:t>ImageJ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Präsentation zur Studienarbeit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821505" y="3643314"/>
            <a:ext cx="750099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Teil 1: Interessante Regionen finden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3 verwenden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Helligkeitskorrektur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Thresholding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Partikelanalyse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Kerne finden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9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79" y="1772816"/>
            <a:ext cx="4822043" cy="361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34" y="1776305"/>
            <a:ext cx="4812732" cy="3606081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Weichzeichner auf Kanal 3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160979" y="5382386"/>
            <a:ext cx="481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„Hintergrundhelligkeit“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83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619689"/>
            <a:ext cx="2160240" cy="161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19689"/>
            <a:ext cx="2160240" cy="1618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826060" y="3075057"/>
                <a:ext cx="6480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lang="de-DE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60" y="3075057"/>
                <a:ext cx="648072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5634372" y="3075057"/>
            <a:ext cx="66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338225" y="2619689"/>
            <a:ext cx="2160000" cy="1618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Kanal 3 durch Hintergrund dividieren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9054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826060" y="3075057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634372" y="3075057"/>
            <a:ext cx="66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6060" y="2619688"/>
            <a:ext cx="2160000" cy="1618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3: Helligkeitswerte korrigieren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3474132" y="3050311"/>
            <a:ext cx="21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178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00" y="2619867"/>
            <a:ext cx="2160000" cy="161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423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Helligkeitskorrektur 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Ergebnis: Helligkeitskorrigiertes Bild</a:t>
            </a:r>
            <a:endParaRPr lang="de-DE" sz="1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219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</a:t>
            </a:r>
            <a:r>
              <a:rPr lang="de-DE" dirty="0" err="1" smtClean="0"/>
              <a:t>Threshold</a:t>
            </a:r>
            <a:r>
              <a:rPr lang="de-DE" dirty="0" smtClean="0"/>
              <a:t> finden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 später mehr!</a:t>
            </a:r>
            <a:endParaRPr lang="de-DE" sz="24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94195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</a:t>
            </a:r>
            <a:r>
              <a:rPr lang="de-DE" dirty="0" err="1" smtClean="0"/>
              <a:t>Thresholding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</a:t>
            </a:r>
            <a:r>
              <a:rPr lang="de-DE" dirty="0" err="1" smtClean="0"/>
              <a:t>Threshold</a:t>
            </a:r>
            <a:r>
              <a:rPr lang="de-DE" dirty="0" smtClean="0"/>
              <a:t> anwenden</a:t>
            </a:r>
            <a:endParaRPr lang="de-DE" sz="1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775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Partikelanalyse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Parameter bestimmen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Im Beispiel: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Größe der Nuclei: 8‘000 – 15‘000 pixel²</a:t>
            </a:r>
            <a:endParaRPr lang="de-DE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Minimaler</a:t>
            </a:r>
            <a:r>
              <a:rPr lang="de-DE" sz="2400" dirty="0"/>
              <a:t> Rundheitsgrad</a:t>
            </a:r>
            <a:r>
              <a:rPr lang="de-DE" sz="2400" dirty="0" smtClean="0"/>
              <a:t>: 0.6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8111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4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Partikelanalyse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Analyse durchführen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88" y="1774800"/>
            <a:ext cx="4814223" cy="360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49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Teil 2: Nukleoli finden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1 verwenden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Nur interessante Regionen analysieren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Thresholding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Partikelanalyse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Für jede interessante Region wiederholen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Nukleoli finden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8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Vorwort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err="1" smtClean="0"/>
              <a:t>ImageJ</a:t>
            </a:r>
            <a:endParaRPr lang="de-DE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Zielerkennung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err="1" smtClean="0"/>
              <a:t>Thresholding</a:t>
            </a:r>
            <a:endParaRPr lang="de-DE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Partikelanalyse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</a:pPr>
            <a:r>
              <a:rPr lang="de-DE" sz="2800" dirty="0" smtClean="0"/>
              <a:t>Fazit und Ausblick</a:t>
            </a:r>
            <a:endParaRPr lang="de-DE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BE71-3A58-41D1-9F33-8EAEBA5AB3C1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- </a:t>
            </a:r>
            <a:r>
              <a:rPr lang="de-DE" dirty="0" smtClean="0"/>
              <a:t>Nico Hochberger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79" y="1772816"/>
            <a:ext cx="4822042" cy="361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1: Region auswählen</a:t>
            </a:r>
            <a:endParaRPr lang="de-DE" sz="1200" dirty="0"/>
          </a:p>
        </p:txBody>
      </p:sp>
      <p:sp>
        <p:nvSpPr>
          <p:cNvPr id="3" name="Ellipse 2"/>
          <p:cNvSpPr/>
          <p:nvPr/>
        </p:nvSpPr>
        <p:spPr>
          <a:xfrm>
            <a:off x="4950885" y="3399522"/>
            <a:ext cx="648072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63688" y="1628800"/>
            <a:ext cx="5616624" cy="41044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82416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633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2: Region freistellen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20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3: </a:t>
            </a:r>
            <a:r>
              <a:rPr lang="de-DE" dirty="0" err="1" smtClean="0"/>
              <a:t>Threshold</a:t>
            </a:r>
            <a:r>
              <a:rPr lang="de-DE" dirty="0" smtClean="0"/>
              <a:t> finden und anwenden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524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4: Partikelanalyse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3" name="Rechteck 2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rechts 18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7136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4: Partikelanalyse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00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19" name="Rechteck 18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Pfeil nach rechts 21"/>
          <p:cNvSpPr/>
          <p:nvPr/>
        </p:nvSpPr>
        <p:spPr>
          <a:xfrm>
            <a:off x="2746451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04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Zielerkennung – Nukleoli </a:t>
            </a:r>
            <a:r>
              <a:rPr lang="de-DE" dirty="0" smtClean="0"/>
              <a:t>finden VII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29222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Schritt 5: Größten Nukleolus als Ziel </a:t>
            </a:r>
            <a:r>
              <a:rPr lang="de-DE" dirty="0" err="1" smtClean="0"/>
              <a:t>wälen</a:t>
            </a:r>
            <a:endParaRPr lang="de-DE" sz="1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844824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9" y="184482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5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00" y="4091533"/>
            <a:ext cx="13144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1" t="13082" r="6626" b="16032"/>
          <a:stretch/>
        </p:blipFill>
        <p:spPr>
          <a:xfrm>
            <a:off x="6529725" y="4091570"/>
            <a:ext cx="1314000" cy="12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 nach rechts 15"/>
          <p:cNvSpPr/>
          <p:nvPr/>
        </p:nvSpPr>
        <p:spPr>
          <a:xfrm>
            <a:off x="2746451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361064" y="212200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1629736" y="3140967"/>
            <a:ext cx="5733639" cy="900645"/>
            <a:chOff x="1629736" y="3140967"/>
            <a:chExt cx="5733639" cy="900645"/>
          </a:xfrm>
        </p:grpSpPr>
        <p:sp>
          <p:nvSpPr>
            <p:cNvPr id="19" name="Rechteck 18"/>
            <p:cNvSpPr/>
            <p:nvPr/>
          </p:nvSpPr>
          <p:spPr>
            <a:xfrm>
              <a:off x="1957388" y="3268812"/>
              <a:ext cx="5220580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rechts 19"/>
            <p:cNvSpPr/>
            <p:nvPr/>
          </p:nvSpPr>
          <p:spPr>
            <a:xfrm rot="5400000">
              <a:off x="1570988" y="3327560"/>
              <a:ext cx="772800" cy="65530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400000">
              <a:off x="6964665" y="3204891"/>
              <a:ext cx="462633" cy="334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Pfeil nach rechts 21"/>
          <p:cNvSpPr/>
          <p:nvPr/>
        </p:nvSpPr>
        <p:spPr>
          <a:xfrm>
            <a:off x="2746450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>
            <a:off x="5361064" y="4368718"/>
            <a:ext cx="1036487" cy="6553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28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err="1" smtClean="0"/>
              <a:t>Thresholding</a:t>
            </a:r>
            <a:r>
              <a:rPr lang="de-DE" dirty="0" smtClean="0"/>
              <a:t>: Pixel zusammenfassen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Grundidee: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Gemeinsamkeit zwischen Pixeln finden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Pixel auf diese Gemeinsamkeit „reduzieren“</a:t>
            </a:r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Zweck: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Analys</a:t>
            </a:r>
            <a:r>
              <a:rPr lang="de-DE" sz="2400" dirty="0" smtClean="0"/>
              <a:t>e vereinfachen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Grundlegendes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83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Beispiel: </a:t>
            </a:r>
            <a:r>
              <a:rPr lang="de-DE" dirty="0" err="1" smtClean="0"/>
              <a:t>Thresholding</a:t>
            </a:r>
            <a:r>
              <a:rPr lang="de-DE" dirty="0" smtClean="0"/>
              <a:t>-Algorithmus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Ansatz: </a:t>
            </a:r>
            <a:r>
              <a:rPr lang="de-DE" sz="2800" dirty="0"/>
              <a:t>Helligkeitswert über bestimmter Grenze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Beispiel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2859901"/>
            <a:ext cx="720080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 x &lt; width; x++) {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y = 0; y &lt; height; y++)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y))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image.setValue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0d);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image.setValue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1d);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4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Schwellenwerte bestimmen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Basierend auf dem Histogramm: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Mittelwert/Median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Iterative Verfahren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Statistische Ansätze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285789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err="1" smtClean="0"/>
              <a:t>IsoData</a:t>
            </a:r>
            <a:r>
              <a:rPr lang="de-DE" dirty="0" smtClean="0"/>
              <a:t> Algorithmus – Nuklei finden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Iteratives Vorgehen: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Initialwert festlegen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 darunter/darüber liegender Pixel bilden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Mittelwert dieser Mittelwerte bilden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Neuer Schwellwert = Mittel der Mittel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Terminiert, wenn sich nichts mehr ändert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51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In welchem Rahmen bewegen wir uns?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Grob umrissen: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Projekt: SNAKE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Studienarbeit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Softwareentwicklung (Java)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Bildanalyse (</a:t>
            </a:r>
            <a:r>
              <a:rPr lang="de-DE" sz="2400" dirty="0" err="1" smtClean="0"/>
              <a:t>ImageJ</a:t>
            </a:r>
            <a:r>
              <a:rPr lang="de-DE" sz="2400" dirty="0" smtClean="0"/>
              <a:t>)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Umfeld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de-DE" dirty="0" smtClean="0"/>
                  <a:t>MaxEntropy Algorithmus – Nukleoli finden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sz="1200" dirty="0" smtClean="0"/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de-DE" sz="2800" dirty="0" smtClean="0"/>
                  <a:t>Statistisches Verfahren:</a:t>
                </a:r>
              </a:p>
              <a:p>
                <a:pPr lvl="1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de-DE" sz="2400" dirty="0" smtClean="0"/>
                  <a:t>Basiert auf Entropie der Pixel</a:t>
                </a:r>
              </a:p>
              <a:p>
                <a:pPr lvl="1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de-DE" sz="2400" dirty="0" smtClean="0"/>
                  <a:t>Liefert gute Ergebnisse bei kleinen Objekten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sz="15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– Schwellenwerte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4716016" y="4005064"/>
            <a:ext cx="504056" cy="1944216"/>
          </a:xfrm>
          <a:prstGeom prst="rightBrac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968044" y="4534198"/>
                <a:ext cx="3168352" cy="93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de-DE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4534198"/>
                <a:ext cx="3168352" cy="9351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27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Objekte in Bildern erkennen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Ansätze</a:t>
            </a:r>
            <a:r>
              <a:rPr lang="de-DE" sz="2800" dirty="0" smtClean="0"/>
              <a:t>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Erkennen von Kanten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Erkennen von Kreisen</a:t>
            </a:r>
          </a:p>
          <a:p>
            <a:pPr marL="685800">
              <a:lnSpc>
                <a:spcPct val="150000"/>
              </a:lnSpc>
              <a:spcBef>
                <a:spcPts val="0"/>
              </a:spcBef>
            </a:pPr>
            <a:r>
              <a:rPr lang="de-DE" sz="2400" dirty="0" smtClean="0"/>
              <a:t>Erkennen von beliebigen Formen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Partikelanalyse – Grundlagen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469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Einfache Form: Erkennen von Kanten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</a:t>
            </a:r>
            <a:r>
              <a:rPr lang="de-DE" sz="2800" dirty="0" smtClean="0"/>
              <a:t>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Gerade in x-y-Koordinatensystem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Hough-Raum: </a:t>
            </a:r>
          </a:p>
          <a:p>
            <a:pPr lvl="2">
              <a:lnSpc>
                <a:spcPct val="150000"/>
              </a:lnSpc>
            </a:pPr>
            <a:r>
              <a:rPr lang="de-DE" sz="2000" dirty="0" smtClean="0"/>
              <a:t>Steigung und Schnittpunkt mit x-Achse als Koordinaten</a:t>
            </a:r>
            <a:endParaRPr lang="de-DE" sz="2000" dirty="0" smtClean="0"/>
          </a:p>
          <a:p>
            <a:pPr lvl="2">
              <a:lnSpc>
                <a:spcPct val="150000"/>
              </a:lnSpc>
            </a:pPr>
            <a:r>
              <a:rPr lang="de-DE" sz="2000" dirty="0" smtClean="0"/>
              <a:t>Allgemeiner: Winkel &amp; </a:t>
            </a:r>
            <a:r>
              <a:rPr lang="de-DE" sz="2000" dirty="0"/>
              <a:t>Entfernung als Koordinaten</a:t>
            </a:r>
            <a:endParaRPr lang="de-DE" sz="20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Partikelanalyse – </a:t>
            </a:r>
            <a:r>
              <a:rPr lang="de-DE" dirty="0" err="1" smtClean="0"/>
              <a:t>Houghtransformation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20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Beispiel: Zwei Kanten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Partikelanalyse – </a:t>
            </a:r>
            <a:r>
              <a:rPr lang="de-DE" dirty="0" err="1" smtClean="0"/>
              <a:t>Houghtransformation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1026" name="Picture 2" descr="http://upload.wikimedia.org/wikipedia/commons/7/73/Hough-example-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7" y="2060621"/>
            <a:ext cx="7765305" cy="3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79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Erweiterung: Erkennen von Kreisen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Dazu</a:t>
            </a:r>
            <a:r>
              <a:rPr lang="de-DE" sz="2800" dirty="0" smtClean="0"/>
              <a:t>:</a:t>
            </a:r>
            <a:endParaRPr lang="de-DE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Kreis in x-y-Koordinatensystem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Hough-Raum: 3D</a:t>
            </a:r>
          </a:p>
          <a:p>
            <a:pPr lvl="2">
              <a:lnSpc>
                <a:spcPct val="150000"/>
              </a:lnSpc>
            </a:pPr>
            <a:r>
              <a:rPr lang="de-DE" sz="2000" dirty="0"/>
              <a:t>Mittelpunkt (x, y) und Radius als Koordinaten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Jeder Pixel potentiell Randpixel eins Kreises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Berechnung folgt gleichen Prinzipien</a:t>
            </a:r>
            <a:endParaRPr lang="de-DE" sz="24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Partikelanalyse – </a:t>
            </a:r>
            <a:r>
              <a:rPr lang="de-DE" dirty="0" err="1" smtClean="0"/>
              <a:t>Houghtransformation</a:t>
            </a:r>
            <a:r>
              <a:rPr lang="de-DE" dirty="0" smtClean="0"/>
              <a:t> III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82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Zahlen aus einigen Auswertungen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&amp; Ausblick –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114"/>
              </p:ext>
            </p:extLst>
          </p:nvPr>
        </p:nvGraphicFramePr>
        <p:xfrm>
          <a:off x="1439652" y="1714083"/>
          <a:ext cx="6264696" cy="430720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70643"/>
                <a:gridCol w="922112"/>
                <a:gridCol w="1164773"/>
                <a:gridCol w="974919"/>
                <a:gridCol w="1080120"/>
                <a:gridCol w="115212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Probe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Ziele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Davon falsch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Fehlend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Erfolg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Zeit </a:t>
                      </a:r>
                      <a:r>
                        <a:rPr lang="de-DE" sz="1600" u="none" strike="noStrike" dirty="0">
                          <a:effectLst/>
                        </a:rPr>
                        <a:t>[</a:t>
                      </a:r>
                      <a:r>
                        <a:rPr lang="de-DE" sz="1600" u="none" strike="noStrike" dirty="0" err="1">
                          <a:effectLst/>
                        </a:rPr>
                        <a:t>ms</a:t>
                      </a:r>
                      <a:r>
                        <a:rPr lang="de-DE" sz="1600" u="none" strike="noStrike" dirty="0">
                          <a:effectLst/>
                        </a:rPr>
                        <a:t>]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88,24%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3149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83,33%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3193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84,62%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2763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81,82%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2956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80,00%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2949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76,92%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3246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90,91%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2831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57,89%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2484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88,89%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3074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85,00%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3072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76,92%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2662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61,54%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2835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75,00%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2220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81,25%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2551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</a:rPr>
                        <a:t>81,82%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2746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smtClean="0">
                          <a:effectLst/>
                        </a:rPr>
                        <a:t>Mittelwert: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11,00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0,33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2,80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79,61%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</a:rPr>
                        <a:t>2848,73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2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In Worten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Erfolgsrate beim Erkennen von Nucleoli:  ~80%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de-DE" sz="2000" dirty="0"/>
              <a:t> </a:t>
            </a:r>
            <a:r>
              <a:rPr lang="de-DE" sz="2000" dirty="0" smtClean="0"/>
              <a:t>Vergleichbar mit </a:t>
            </a:r>
            <a:r>
              <a:rPr lang="de-DE" sz="2000" dirty="0" err="1" smtClean="0"/>
              <a:t>CellProfiler</a:t>
            </a:r>
            <a:endParaRPr lang="de-DE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Für Analyse benötigte Zeit: &lt; 3 Sekunden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de-DE" sz="2000" dirty="0" smtClean="0"/>
              <a:t> Geschwindigkeitssteigerung um Faktor 15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Vergleichbare Ergebnisse über zahlreiche Bilder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de-DE" sz="2000" dirty="0"/>
              <a:t> </a:t>
            </a:r>
            <a:r>
              <a:rPr lang="de-DE" sz="2000" dirty="0" smtClean="0"/>
              <a:t>Stabiles Verfahren</a:t>
            </a:r>
            <a:endParaRPr lang="de-D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&amp; Ausblick – Fazit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10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Mögliche Weiterentwicklungen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Angedacht: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Implementierung weiterer Verfahren zur Zielerkennung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Statistikfunktion weiter ausbauen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Analyse bisher nicht beachteter Bereiche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ImageJ2 einbinden (erscheint im ersten Halbjahr 2015)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&amp; Ausblick –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9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292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 smtClean="0"/>
              <a:t>Vielen Dank für die Aufmerksamkeit.</a:t>
            </a:r>
            <a:endParaRPr lang="de-DE" sz="4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F48-87A2-4AB1-B702-764A68417DA3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2922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de-DE" sz="4800" dirty="0" smtClean="0"/>
              <a:t>Fragen?</a:t>
            </a:r>
            <a:endParaRPr lang="de-DE" sz="4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3B11-F28C-46E9-9F3C-7EE769434896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16" y="964407"/>
            <a:ext cx="6578568" cy="492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Aufgabenstellung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909160" y="1718479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344670" y="168652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346263" y="4083137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447909" y="354482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736406" y="235020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871424" y="3345718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350747" y="482793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282785" y="28811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961212" y="1258821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841631" y="2836898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352044" y="4333859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349154" y="502703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92702" y="361856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826883" y="3729176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7520056" y="221009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333109" y="47099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974663" y="5639092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567489" y="558747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983334" y="488692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350450" y="5395743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51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Wie wird das bisher bewerkstelligt?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Mit </a:t>
            </a:r>
            <a:r>
              <a:rPr lang="de-DE" sz="2800" dirty="0" err="1" smtClean="0"/>
              <a:t>CellProfiler</a:t>
            </a:r>
            <a:r>
              <a:rPr lang="de-DE" sz="2800" dirty="0" smtClean="0"/>
              <a:t>, aber: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Braucht lange: Bis zu 45 Sekunden pro Bild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Nur begrenzt anpassbar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Sehr allgemeiner Ansatz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9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Was soll sich ändern?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Neue Lösung: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Maßgeschneidert</a:t>
            </a:r>
            <a:endParaRPr lang="de-DE" sz="24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Schneller: Etwa 5 Sekunden pro Bild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Einfach anpassbar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Motivation II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519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smtClean="0"/>
              <a:t>Entwicklung einer Anwendung, die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Nukleoli als Ziele für Bestrahlung findet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Dies schnell tut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Unempfindlich gegen wechselnde Bildqualität ist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Hochgradig konfigurierbar ist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Ergebnisse auswertet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Flexibel (Plattformunabhängig)</a:t>
            </a:r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 – Aufgabenstellung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892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83568" y="2348880"/>
            <a:ext cx="76328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3007519"/>
            <a:ext cx="5572125" cy="105727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dirty="0" err="1" smtClean="0"/>
              <a:t>ImageJ</a:t>
            </a:r>
            <a:r>
              <a:rPr lang="de-DE" dirty="0" smtClean="0"/>
              <a:t> – Image Processing </a:t>
            </a:r>
            <a:r>
              <a:rPr lang="de-DE" dirty="0" err="1" smtClean="0"/>
              <a:t>and</a:t>
            </a:r>
            <a:r>
              <a:rPr lang="de-DE" dirty="0" smtClean="0"/>
              <a:t> Analysis in Java</a:t>
            </a:r>
            <a:endParaRPr lang="de-DE" dirty="0" smtClean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 smtClean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Kann laut Entwickler alles, aber am Wichtigsten: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Plattformunabhängig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Vielseitig und erweiterbar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Schnell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Als Bibliothek verwendbar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ImageJ</a:t>
            </a:r>
            <a:r>
              <a:rPr lang="de-DE" dirty="0" smtClean="0"/>
              <a:t> – Einführung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32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126362"/>
            <a:ext cx="4276106" cy="32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75" y="2126513"/>
            <a:ext cx="4275705" cy="3203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457200" y="107154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de-DE" dirty="0" err="1" smtClean="0"/>
              <a:t>Mikroskopaufnahmen</a:t>
            </a:r>
            <a:r>
              <a:rPr lang="de-DE" dirty="0" smtClean="0"/>
              <a:t> von Krebszellen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200" dirty="0"/>
          </a:p>
          <a:p>
            <a:pPr indent="0">
              <a:lnSpc>
                <a:spcPct val="150000"/>
              </a:lnSpc>
              <a:buNone/>
            </a:pPr>
            <a:r>
              <a:rPr lang="de-DE" sz="2800" dirty="0" smtClean="0"/>
              <a:t>Drei Fotos:</a:t>
            </a:r>
            <a:endParaRPr lang="de-DE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Kanal 1 – 3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Unterschiedliche Färbung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PNG-Dateien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Zielerkennung – Quelldaten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32D8-AAC1-4B74-8AAA-E367E2E248BB}" type="datetime1">
              <a:rPr lang="de-DE" smtClean="0"/>
              <a:t>27.11.2014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NuFi</a:t>
            </a:r>
            <a:r>
              <a:rPr lang="de-DE" dirty="0"/>
              <a:t> - </a:t>
            </a:r>
            <a:r>
              <a:rPr lang="de-DE" dirty="0" smtClean="0"/>
              <a:t>Nico Hochberger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8AC1-C9A5-4804-AF36-173C8CE7FD4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24688" y="5343599"/>
            <a:ext cx="42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Kanal 1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32191" y="5330211"/>
            <a:ext cx="42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Kanal 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96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  <p:bldP spid="11" grpId="0"/>
      <p:bldP spid="1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Bildschirmpräsentation (4:3)</PresentationFormat>
  <Paragraphs>462</Paragraphs>
  <Slides>39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Wingdings</vt:lpstr>
      <vt:lpstr>Larissa-Design</vt:lpstr>
      <vt:lpstr>NuFi Automatische Zielerkennung mit ImageJ</vt:lpstr>
      <vt:lpstr>Agenda</vt:lpstr>
      <vt:lpstr>Vorwort – Umfeld</vt:lpstr>
      <vt:lpstr>Vorwort – Aufgabenstellung II</vt:lpstr>
      <vt:lpstr>Vorwort – Motivation</vt:lpstr>
      <vt:lpstr>Vorwort – Motivation II</vt:lpstr>
      <vt:lpstr>Vorwort – Aufgabenstellung</vt:lpstr>
      <vt:lpstr>ImageJ – Einführung</vt:lpstr>
      <vt:lpstr>Zielerkennung – Quelldaten</vt:lpstr>
      <vt:lpstr>Zielerkennung – Kerne finden</vt:lpstr>
      <vt:lpstr>Zielerkennung – Helligkeitskorrektur</vt:lpstr>
      <vt:lpstr>Zielerkennung – Helligkeitskorrektur II</vt:lpstr>
      <vt:lpstr>Zielerkennung – Helligkeitskorrektur III</vt:lpstr>
      <vt:lpstr>Zielerkennung – Helligkeitskorrektur IV</vt:lpstr>
      <vt:lpstr>Zielerkennung – Thresholding</vt:lpstr>
      <vt:lpstr>Zielerkennung – Thresholding II</vt:lpstr>
      <vt:lpstr>Zielerkennung – Partikelanalyse</vt:lpstr>
      <vt:lpstr>Zielerkennung – Partikelanalyse II</vt:lpstr>
      <vt:lpstr>Zielerkennung – Nukleoli finden</vt:lpstr>
      <vt:lpstr>Zielerkennung – Nukleoli finden II</vt:lpstr>
      <vt:lpstr>Zielerkennung – Nukleoli finden III</vt:lpstr>
      <vt:lpstr>Zielerkennung – Nukleoli finden IV</vt:lpstr>
      <vt:lpstr>Zielerkennung – Nukleoli finden V</vt:lpstr>
      <vt:lpstr>Zielerkennung – Nukleoli finden VI</vt:lpstr>
      <vt:lpstr>Zielerkennung – Nukleoli finden VII</vt:lpstr>
      <vt:lpstr>Thresholding – Grundlegendes</vt:lpstr>
      <vt:lpstr>Thresholding – Beispiel</vt:lpstr>
      <vt:lpstr>Thresholding – Schwellenwerte</vt:lpstr>
      <vt:lpstr>Thresholding – Schwellenwerte II</vt:lpstr>
      <vt:lpstr>Thresholding – Schwellenwerte III</vt:lpstr>
      <vt:lpstr>Partikelanalyse – Grundlagen</vt:lpstr>
      <vt:lpstr>Partikelanalyse – Houghtransformation</vt:lpstr>
      <vt:lpstr>Partikelanalyse – Houghtransformation II</vt:lpstr>
      <vt:lpstr>Partikelanalyse – Houghtransformation III</vt:lpstr>
      <vt:lpstr>Fazit &amp; Ausblick – Fazit</vt:lpstr>
      <vt:lpstr>Fazit &amp; Ausblick – Fazit II</vt:lpstr>
      <vt:lpstr>Fazit &amp; Ausblick – Ausblick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 Hochberger</dc:creator>
  <cp:lastModifiedBy>j3hn0448</cp:lastModifiedBy>
  <cp:revision>401</cp:revision>
  <dcterms:created xsi:type="dcterms:W3CDTF">2009-04-20T18:14:56Z</dcterms:created>
  <dcterms:modified xsi:type="dcterms:W3CDTF">2014-11-27T07:05:43Z</dcterms:modified>
</cp:coreProperties>
</file>