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9" r:id="rId4"/>
    <p:sldId id="266" r:id="rId5"/>
    <p:sldId id="264" r:id="rId6"/>
    <p:sldId id="265" r:id="rId7"/>
    <p:sldId id="263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61" r:id="rId32"/>
    <p:sldId id="262" r:id="rId3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82555" autoAdjust="0"/>
  </p:normalViewPr>
  <p:slideViewPr>
    <p:cSldViewPr>
      <p:cViewPr varScale="1">
        <p:scale>
          <a:sx n="96" d="100"/>
          <a:sy n="96" d="100"/>
        </p:scale>
        <p:origin x="2046" y="-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5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6468F-EF87-4074-8B39-C69A1339E895}" type="datetimeFigureOut">
              <a:rPr lang="de-DE" smtClean="0"/>
              <a:pPr/>
              <a:t>27.11.2014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2953E-03D2-4348-B200-7BA66D89717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295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926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565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0487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936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757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957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169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696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784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7264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70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84129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8785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670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36903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3395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6488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8756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4529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6725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7162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145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67109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452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256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6419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116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156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462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389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AFB2-1E2C-46C4-A378-19C3379F48FC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NuFi</a:t>
            </a:r>
            <a:r>
              <a:rPr lang="de-DE" dirty="0" smtClean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9021-8164-4AF3-B4F0-30A67B7C50B0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NuFi</a:t>
            </a:r>
            <a:r>
              <a:rPr lang="de-DE" dirty="0" smtClean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231B-C8B2-4E57-9269-985252FBC3F9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NuFi</a:t>
            </a:r>
            <a:r>
              <a:rPr lang="de-DE" dirty="0" smtClean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0369-0B36-48A2-9970-43C101A4D301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NuFi</a:t>
            </a:r>
            <a:r>
              <a:rPr lang="de-DE" dirty="0" smtClean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45C7-3A7B-4AD0-9A77-9EDA16704243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NuFi</a:t>
            </a:r>
            <a:r>
              <a:rPr lang="de-DE" dirty="0" smtClean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EBBE6-9736-4F6A-8888-034FE5C77BC0}" type="datetime1">
              <a:rPr lang="de-DE" smtClean="0"/>
              <a:t>27.11.2014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NuFi</a:t>
            </a:r>
            <a:r>
              <a:rPr lang="de-DE" dirty="0" smtClean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2032-7E5E-4D5B-B692-F0EBC015751C}" type="datetime1">
              <a:rPr lang="de-DE" smtClean="0"/>
              <a:t>27.11.2014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Abschlusspräsentation - Nico Hochberger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4699-8416-4169-898F-CAAE981C4963}" type="datetime1">
              <a:rPr lang="de-DE" smtClean="0"/>
              <a:t>27.11.2014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NuFi</a:t>
            </a:r>
            <a:r>
              <a:rPr lang="de-DE" dirty="0" smtClean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C313-F71B-40A5-9754-BD53CE3211F6}" type="datetime1">
              <a:rPr lang="de-DE" smtClean="0"/>
              <a:t>27.11.2014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NuFi</a:t>
            </a:r>
            <a:r>
              <a:rPr lang="de-DE" dirty="0" smtClean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FD3E-FEEA-474F-B1E3-09CD4E80C7C3}" type="datetime1">
              <a:rPr lang="de-DE" smtClean="0"/>
              <a:t>27.11.2014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NuFi</a:t>
            </a:r>
            <a:r>
              <a:rPr lang="de-DE" dirty="0" smtClean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214C-8934-4622-8CB0-C5382C16B3A4}" type="datetime1">
              <a:rPr lang="de-DE" smtClean="0"/>
              <a:t>27.11.2014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NuFi</a:t>
            </a:r>
            <a:r>
              <a:rPr lang="de-DE" dirty="0" smtClean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bottom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6157938"/>
            <a:ext cx="9144000" cy="914400"/>
          </a:xfrm>
          <a:prstGeom prst="rect">
            <a:avLst/>
          </a:prstGeom>
        </p:spPr>
      </p:pic>
      <p:pic>
        <p:nvPicPr>
          <p:cNvPr id="7" name="Grafik 6" descr="top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-24"/>
            <a:ext cx="9144000" cy="914400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071546"/>
            <a:ext cx="8229600" cy="4929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5945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7F8DD-27AE-4593-8E6F-EFF474E09B2B}" type="datetime1">
              <a:rPr lang="de-DE" smtClean="0"/>
              <a:t>27.11.2014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23728" y="6356350"/>
            <a:ext cx="4896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pc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err="1" smtClean="0"/>
              <a:t>NuFi</a:t>
            </a:r>
            <a:r>
              <a:rPr lang="de-DE" dirty="0" smtClean="0"/>
              <a:t> - 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092280" y="6356350"/>
            <a:ext cx="15945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D8AC1-C9A5-4804-AF36-173C8CE7FD4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/>
  <p:txStyles>
    <p:titleStyle>
      <a:lvl1pPr algn="r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000240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de-DE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NuFi</a:t>
            </a:r>
            <a:r>
              <a:rPr lang="de-DE" sz="3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de-DE" sz="3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800" dirty="0"/>
              <a:t>Automatische Zielerkennung mit </a:t>
            </a:r>
            <a:r>
              <a:rPr lang="de-DE" sz="2800" dirty="0" err="1" smtClean="0"/>
              <a:t>ImageJ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Präsentation zur Studienarbeit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821505" y="3643314"/>
            <a:ext cx="750099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dirty="0" smtClean="0"/>
              <a:t>Teil 1: Interessante Regionen finden</a:t>
            </a:r>
            <a:endParaRPr lang="de-DE" dirty="0" smtClean="0"/>
          </a:p>
          <a:p>
            <a:pPr indent="0">
              <a:lnSpc>
                <a:spcPct val="150000"/>
              </a:lnSpc>
              <a:spcBef>
                <a:spcPts val="0"/>
              </a:spcBef>
              <a:buNone/>
            </a:pPr>
            <a:endParaRPr lang="de-DE" sz="1200" dirty="0"/>
          </a:p>
          <a:p>
            <a:pPr indent="0">
              <a:lnSpc>
                <a:spcPct val="150000"/>
              </a:lnSpc>
              <a:buNone/>
            </a:pPr>
            <a:r>
              <a:rPr lang="de-DE" sz="2800" dirty="0" smtClean="0"/>
              <a:t>Dazu: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Kanal 3 verwenden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Helligkeitskorrektur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err="1" smtClean="0"/>
              <a:t>Thresholding</a:t>
            </a:r>
            <a:endParaRPr lang="de-DE" sz="24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Partikelanalyse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Zielerkennung – Kerne finden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32D8-AAC1-4B74-8AAA-E367E2E248BB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2393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Zielerkennung – Helligkeitskorrektur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32D8-AAC1-4B74-8AAA-E367E2E248BB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979" y="1772816"/>
            <a:ext cx="4822043" cy="3613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634" y="1776305"/>
            <a:ext cx="4812732" cy="3606081"/>
          </a:xfrm>
          <a:prstGeom prst="rect">
            <a:avLst/>
          </a:prstGeom>
        </p:spPr>
      </p:pic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4929222"/>
          </a:xfrm>
        </p:spPr>
        <p:txBody>
          <a:bodyPr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dirty="0" smtClean="0"/>
              <a:t>Schritt 1: Weichzeichner auf Kanal 3</a:t>
            </a:r>
            <a:endParaRPr lang="de-DE" sz="1200" dirty="0"/>
          </a:p>
        </p:txBody>
      </p:sp>
      <p:sp>
        <p:nvSpPr>
          <p:cNvPr id="11" name="Textfeld 10"/>
          <p:cNvSpPr txBox="1"/>
          <p:nvPr/>
        </p:nvSpPr>
        <p:spPr>
          <a:xfrm>
            <a:off x="2160979" y="5382386"/>
            <a:ext cx="4817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„Hintergrundhelligkeit“</a:t>
            </a:r>
            <a:endParaRPr lang="de-DE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0833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Zielerkennung – Helligkeitskorrektur II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32D8-AAC1-4B74-8AAA-E367E2E248BB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0" y="2619689"/>
            <a:ext cx="2160240" cy="16186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619689"/>
            <a:ext cx="2160240" cy="16186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/>
              <p:cNvSpPr txBox="1"/>
              <p:nvPr/>
            </p:nvSpPr>
            <p:spPr>
              <a:xfrm>
                <a:off x="2826060" y="3075057"/>
                <a:ext cx="64807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40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</m:oMath>
                  </m:oMathPara>
                </a14:m>
                <a:endParaRPr lang="de-DE" sz="4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060" y="3075057"/>
                <a:ext cx="648072" cy="7078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/>
          <p:cNvSpPr txBox="1"/>
          <p:nvPr/>
        </p:nvSpPr>
        <p:spPr>
          <a:xfrm>
            <a:off x="5634372" y="3075057"/>
            <a:ext cx="665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endParaRPr lang="de-DE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6338225" y="2619689"/>
            <a:ext cx="2160000" cy="16186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4929222"/>
          </a:xfrm>
        </p:spPr>
        <p:txBody>
          <a:bodyPr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dirty="0" smtClean="0"/>
              <a:t>Schritt 2: Kanal 3 durch Hintergrund dividieren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1290549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Zielerkennung – Helligkeitskorrektur III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32D8-AAC1-4B74-8AAA-E367E2E248BB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826060" y="3075057"/>
            <a:ext cx="648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de-DE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634372" y="3075057"/>
            <a:ext cx="665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endParaRPr lang="de-DE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666060" y="2619688"/>
            <a:ext cx="2160000" cy="16186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4929222"/>
          </a:xfrm>
        </p:spPr>
        <p:txBody>
          <a:bodyPr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dirty="0" smtClean="0"/>
              <a:t>Schritt 3: Helligkeitswerte korrigieren</a:t>
            </a:r>
            <a:endParaRPr lang="de-DE" sz="1200" dirty="0"/>
          </a:p>
        </p:txBody>
      </p:sp>
      <p:sp>
        <p:nvSpPr>
          <p:cNvPr id="3" name="Textfeld 2"/>
          <p:cNvSpPr txBox="1"/>
          <p:nvPr/>
        </p:nvSpPr>
        <p:spPr>
          <a:xfrm>
            <a:off x="3474132" y="3050311"/>
            <a:ext cx="216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178</a:t>
            </a:r>
            <a:endParaRPr lang="de-DE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600" y="2619867"/>
            <a:ext cx="2160000" cy="16184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04235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Zielerkennung – Helligkeitskorrektur IV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32D8-AAC1-4B74-8AAA-E367E2E248BB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4929222"/>
          </a:xfrm>
        </p:spPr>
        <p:txBody>
          <a:bodyPr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dirty="0" smtClean="0"/>
              <a:t>Ergebnis: Helligkeitskorrigiertes Bild</a:t>
            </a:r>
            <a:endParaRPr lang="de-DE" sz="1200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888" y="1774800"/>
            <a:ext cx="4814224" cy="360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62199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Zielerkennung – </a:t>
            </a:r>
            <a:r>
              <a:rPr lang="de-DE" dirty="0" err="1" smtClean="0"/>
              <a:t>Thresholding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32D8-AAC1-4B74-8AAA-E367E2E248BB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4929222"/>
          </a:xfrm>
        </p:spPr>
        <p:txBody>
          <a:bodyPr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dirty="0" smtClean="0"/>
              <a:t>Schritt 1: </a:t>
            </a:r>
            <a:r>
              <a:rPr lang="de-DE" dirty="0" err="1" smtClean="0"/>
              <a:t>Threshold</a:t>
            </a:r>
            <a:r>
              <a:rPr lang="de-DE" dirty="0" smtClean="0"/>
              <a:t> finden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buNone/>
            </a:pPr>
            <a:endParaRPr lang="de-DE" sz="1200" dirty="0"/>
          </a:p>
          <a:p>
            <a:pPr indent="0">
              <a:lnSpc>
                <a:spcPct val="150000"/>
              </a:lnSpc>
              <a:buNone/>
            </a:pPr>
            <a:r>
              <a:rPr lang="de-DE" sz="2800" dirty="0" smtClean="0"/>
              <a:t>Dazu später mehr!</a:t>
            </a:r>
            <a:endParaRPr lang="de-DE" sz="2400" dirty="0"/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894195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Zielerkennung – </a:t>
            </a:r>
            <a:r>
              <a:rPr lang="de-DE" dirty="0" err="1" smtClean="0"/>
              <a:t>Thresholding</a:t>
            </a:r>
            <a:r>
              <a:rPr lang="de-DE" dirty="0" smtClean="0"/>
              <a:t> II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32D8-AAC1-4B74-8AAA-E367E2E248BB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4929222"/>
          </a:xfrm>
        </p:spPr>
        <p:txBody>
          <a:bodyPr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dirty="0" smtClean="0"/>
              <a:t>Schritt 2: </a:t>
            </a:r>
            <a:r>
              <a:rPr lang="de-DE" dirty="0" err="1" smtClean="0"/>
              <a:t>Threshold</a:t>
            </a:r>
            <a:r>
              <a:rPr lang="de-DE" dirty="0" smtClean="0"/>
              <a:t> anwenden</a:t>
            </a:r>
            <a:endParaRPr lang="de-DE" sz="1200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888" y="1774800"/>
            <a:ext cx="4814224" cy="360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888" y="1774800"/>
            <a:ext cx="4814224" cy="36071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97754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Zielerkennung – Partikelanalyse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32D8-AAC1-4B74-8AAA-E367E2E248BB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4929222"/>
          </a:xfrm>
        </p:spPr>
        <p:txBody>
          <a:bodyPr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dirty="0" smtClean="0"/>
              <a:t>Schritt 1: Parameter bestimmen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buNone/>
            </a:pPr>
            <a:endParaRPr lang="de-DE" sz="1200" dirty="0"/>
          </a:p>
          <a:p>
            <a:pPr indent="0">
              <a:lnSpc>
                <a:spcPct val="150000"/>
              </a:lnSpc>
              <a:buNone/>
            </a:pPr>
            <a:r>
              <a:rPr lang="de-DE" sz="2800" dirty="0" smtClean="0"/>
              <a:t>Im Beispiel:</a:t>
            </a:r>
            <a:endParaRPr lang="de-DE" sz="28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Größe der Nuclei: 8‘000 – 15‘000 pixel²</a:t>
            </a:r>
            <a:endParaRPr lang="de-DE" sz="12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/>
              <a:t>Minimaler</a:t>
            </a:r>
            <a:r>
              <a:rPr lang="de-DE" sz="2400" dirty="0"/>
              <a:t> Rundheitsgrad</a:t>
            </a:r>
            <a:r>
              <a:rPr lang="de-DE" sz="2400" dirty="0" smtClean="0"/>
              <a:t>: 0.6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1881115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888" y="1774800"/>
            <a:ext cx="4814224" cy="36071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Zielerkennung – Partikelanalyse II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32D8-AAC1-4B74-8AAA-E367E2E248BB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4929222"/>
          </a:xfrm>
        </p:spPr>
        <p:txBody>
          <a:bodyPr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dirty="0" smtClean="0"/>
              <a:t>Schritt 2: Analyse durchführen</a:t>
            </a:r>
            <a:endParaRPr lang="de-DE" sz="12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888" y="1774800"/>
            <a:ext cx="4814223" cy="36071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27493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dirty="0" smtClean="0"/>
              <a:t>Teil 2: Nukleoli finden</a:t>
            </a:r>
            <a:endParaRPr lang="de-DE" dirty="0" smtClean="0"/>
          </a:p>
          <a:p>
            <a:pPr indent="0">
              <a:lnSpc>
                <a:spcPct val="150000"/>
              </a:lnSpc>
              <a:spcBef>
                <a:spcPts val="0"/>
              </a:spcBef>
              <a:buNone/>
            </a:pPr>
            <a:endParaRPr lang="de-DE" sz="1200" dirty="0"/>
          </a:p>
          <a:p>
            <a:pPr indent="0">
              <a:lnSpc>
                <a:spcPct val="150000"/>
              </a:lnSpc>
              <a:buNone/>
            </a:pPr>
            <a:r>
              <a:rPr lang="de-DE" sz="2800" dirty="0" smtClean="0"/>
              <a:t>Dazu: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Kanal 1 verwenden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Nur interessante Regionen analysieren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err="1" smtClean="0"/>
              <a:t>Thresholding</a:t>
            </a:r>
            <a:endParaRPr lang="de-DE" sz="24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Partikelanalyse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Für jede interessante Region wiederholen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Zielerkennung – Nukleoli finden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32D8-AAC1-4B74-8AAA-E367E2E248BB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4825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</a:pPr>
            <a:r>
              <a:rPr lang="de-DE" sz="2800" dirty="0" smtClean="0"/>
              <a:t>Vorwort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</a:pPr>
            <a:r>
              <a:rPr lang="de-DE" sz="2800" dirty="0" err="1" smtClean="0"/>
              <a:t>ImageJ</a:t>
            </a:r>
            <a:endParaRPr lang="de-DE" sz="2800" dirty="0" smtClean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</a:pPr>
            <a:r>
              <a:rPr lang="de-DE" sz="2800" dirty="0" smtClean="0"/>
              <a:t>Zielerkennung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</a:pPr>
            <a:r>
              <a:rPr lang="de-DE" sz="2800" dirty="0" err="1" smtClean="0"/>
              <a:t>Thresholding</a:t>
            </a:r>
            <a:endParaRPr lang="de-DE" sz="2800" dirty="0" smtClean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</a:pPr>
            <a:r>
              <a:rPr lang="de-DE" sz="2800" dirty="0" smtClean="0"/>
              <a:t>Partikelanalyse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</a:pPr>
            <a:r>
              <a:rPr lang="de-DE" sz="2800" dirty="0" smtClean="0"/>
              <a:t>Fazit und Ausblick</a:t>
            </a:r>
            <a:endParaRPr lang="de-DE" sz="28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BE71-3A58-41D1-9F33-8EAEBA5AB3C1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Abschlusspräsentation - </a:t>
            </a:r>
            <a:r>
              <a:rPr lang="de-DE" dirty="0" smtClean="0"/>
              <a:t>Nico Hochberger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Zielerkennung – Nukleoli </a:t>
            </a:r>
            <a:r>
              <a:rPr lang="de-DE" dirty="0" smtClean="0"/>
              <a:t>finden II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32D8-AAC1-4B74-8AAA-E367E2E248BB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979" y="1772816"/>
            <a:ext cx="4822042" cy="3613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4929222"/>
          </a:xfrm>
        </p:spPr>
        <p:txBody>
          <a:bodyPr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dirty="0" smtClean="0"/>
              <a:t>Schritt 1: Region auswählen</a:t>
            </a:r>
            <a:endParaRPr lang="de-DE" sz="1200" dirty="0"/>
          </a:p>
        </p:txBody>
      </p:sp>
      <p:sp>
        <p:nvSpPr>
          <p:cNvPr id="3" name="Ellipse 2"/>
          <p:cNvSpPr/>
          <p:nvPr/>
        </p:nvSpPr>
        <p:spPr>
          <a:xfrm>
            <a:off x="4950885" y="3399522"/>
            <a:ext cx="648072" cy="64807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763688" y="1628800"/>
            <a:ext cx="5616624" cy="410445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775" y="2824163"/>
            <a:ext cx="1314450" cy="120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06331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Zielerkennung – Nukleoli </a:t>
            </a:r>
            <a:r>
              <a:rPr lang="de-DE" dirty="0" smtClean="0"/>
              <a:t>finden III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32D8-AAC1-4B74-8AAA-E367E2E248BB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4929222"/>
          </a:xfrm>
        </p:spPr>
        <p:txBody>
          <a:bodyPr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dirty="0" smtClean="0"/>
              <a:t>Schritt 2: Region freistellen</a:t>
            </a:r>
            <a:endParaRPr lang="de-DE" sz="12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3" y="1844824"/>
            <a:ext cx="1314450" cy="120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776" y="1844823"/>
            <a:ext cx="1314450" cy="120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Pfeil nach rechts 15"/>
          <p:cNvSpPr/>
          <p:nvPr/>
        </p:nvSpPr>
        <p:spPr>
          <a:xfrm>
            <a:off x="2746451" y="2122008"/>
            <a:ext cx="1036487" cy="65530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06203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Zielerkennung – Nukleoli </a:t>
            </a:r>
            <a:r>
              <a:rPr lang="de-DE" dirty="0" smtClean="0"/>
              <a:t>finden IV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32D8-AAC1-4B74-8AAA-E367E2E248BB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4929222"/>
          </a:xfrm>
        </p:spPr>
        <p:txBody>
          <a:bodyPr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dirty="0" smtClean="0"/>
              <a:t>Schritt 3: </a:t>
            </a:r>
            <a:r>
              <a:rPr lang="de-DE" dirty="0" err="1" smtClean="0"/>
              <a:t>Threshold</a:t>
            </a:r>
            <a:r>
              <a:rPr lang="de-DE" dirty="0" smtClean="0"/>
              <a:t> finden und anwenden</a:t>
            </a:r>
            <a:endParaRPr lang="de-DE" sz="12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3" y="1844824"/>
            <a:ext cx="1314450" cy="120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776" y="1844823"/>
            <a:ext cx="1314450" cy="120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389" y="1844823"/>
            <a:ext cx="1314450" cy="120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Pfeil nach rechts 15"/>
          <p:cNvSpPr/>
          <p:nvPr/>
        </p:nvSpPr>
        <p:spPr>
          <a:xfrm>
            <a:off x="2746451" y="2122008"/>
            <a:ext cx="1036487" cy="65530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rechts 16"/>
          <p:cNvSpPr/>
          <p:nvPr/>
        </p:nvSpPr>
        <p:spPr>
          <a:xfrm>
            <a:off x="5361064" y="2122008"/>
            <a:ext cx="1036487" cy="65530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5245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Zielerkennung – Nukleoli </a:t>
            </a:r>
            <a:r>
              <a:rPr lang="de-DE" dirty="0" smtClean="0"/>
              <a:t>finden V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32D8-AAC1-4B74-8AAA-E367E2E248BB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4929222"/>
          </a:xfrm>
        </p:spPr>
        <p:txBody>
          <a:bodyPr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dirty="0" smtClean="0"/>
              <a:t>Schritt 4: Partikelanalyse</a:t>
            </a:r>
            <a:endParaRPr lang="de-DE" sz="12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3" y="1844824"/>
            <a:ext cx="1314450" cy="120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776" y="1844823"/>
            <a:ext cx="1314450" cy="120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389" y="1844823"/>
            <a:ext cx="1314450" cy="120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75" y="4091533"/>
            <a:ext cx="1314450" cy="120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Pfeil nach rechts 15"/>
          <p:cNvSpPr/>
          <p:nvPr/>
        </p:nvSpPr>
        <p:spPr>
          <a:xfrm>
            <a:off x="2746451" y="2122008"/>
            <a:ext cx="1036487" cy="65530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rechts 16"/>
          <p:cNvSpPr/>
          <p:nvPr/>
        </p:nvSpPr>
        <p:spPr>
          <a:xfrm>
            <a:off x="5361064" y="2122008"/>
            <a:ext cx="1036487" cy="65530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1629736" y="3140967"/>
            <a:ext cx="5733639" cy="900645"/>
            <a:chOff x="1629736" y="3140967"/>
            <a:chExt cx="5733639" cy="900645"/>
          </a:xfrm>
        </p:grpSpPr>
        <p:sp>
          <p:nvSpPr>
            <p:cNvPr id="3" name="Rechteck 2"/>
            <p:cNvSpPr/>
            <p:nvPr/>
          </p:nvSpPr>
          <p:spPr>
            <a:xfrm>
              <a:off x="1957388" y="3268812"/>
              <a:ext cx="5220580" cy="33478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Pfeil nach rechts 18"/>
            <p:cNvSpPr/>
            <p:nvPr/>
          </p:nvSpPr>
          <p:spPr>
            <a:xfrm rot="5400000">
              <a:off x="1570988" y="3327560"/>
              <a:ext cx="772800" cy="65530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 rot="5400000">
              <a:off x="6964665" y="3204891"/>
              <a:ext cx="462633" cy="33478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6771360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Zielerkennung – Nukleoli </a:t>
            </a:r>
            <a:r>
              <a:rPr lang="de-DE" dirty="0" smtClean="0"/>
              <a:t>finden VI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32D8-AAC1-4B74-8AAA-E367E2E248BB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4929222"/>
          </a:xfrm>
        </p:spPr>
        <p:txBody>
          <a:bodyPr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dirty="0" smtClean="0"/>
              <a:t>Schritt 4: Partikelanalyse</a:t>
            </a:r>
            <a:endParaRPr lang="de-DE" sz="12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3" y="1844824"/>
            <a:ext cx="1314450" cy="120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776" y="1844823"/>
            <a:ext cx="1314450" cy="120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389" y="1844823"/>
            <a:ext cx="1314450" cy="120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75" y="4091533"/>
            <a:ext cx="1314450" cy="120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000" y="4091533"/>
            <a:ext cx="1314450" cy="120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Pfeil nach rechts 15"/>
          <p:cNvSpPr/>
          <p:nvPr/>
        </p:nvSpPr>
        <p:spPr>
          <a:xfrm>
            <a:off x="2746451" y="2122008"/>
            <a:ext cx="1036487" cy="65530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rechts 16"/>
          <p:cNvSpPr/>
          <p:nvPr/>
        </p:nvSpPr>
        <p:spPr>
          <a:xfrm>
            <a:off x="5361064" y="2122008"/>
            <a:ext cx="1036487" cy="65530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" name="Gruppieren 17"/>
          <p:cNvGrpSpPr/>
          <p:nvPr/>
        </p:nvGrpSpPr>
        <p:grpSpPr>
          <a:xfrm>
            <a:off x="1629736" y="3140967"/>
            <a:ext cx="5733639" cy="900645"/>
            <a:chOff x="1629736" y="3140967"/>
            <a:chExt cx="5733639" cy="900645"/>
          </a:xfrm>
        </p:grpSpPr>
        <p:sp>
          <p:nvSpPr>
            <p:cNvPr id="19" name="Rechteck 18"/>
            <p:cNvSpPr/>
            <p:nvPr/>
          </p:nvSpPr>
          <p:spPr>
            <a:xfrm>
              <a:off x="1957388" y="3268812"/>
              <a:ext cx="5220580" cy="33478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Pfeil nach rechts 19"/>
            <p:cNvSpPr/>
            <p:nvPr/>
          </p:nvSpPr>
          <p:spPr>
            <a:xfrm rot="5400000">
              <a:off x="1570988" y="3327560"/>
              <a:ext cx="772800" cy="65530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 rot="5400000">
              <a:off x="6964665" y="3204891"/>
              <a:ext cx="462633" cy="33478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2" name="Pfeil nach rechts 21"/>
          <p:cNvSpPr/>
          <p:nvPr/>
        </p:nvSpPr>
        <p:spPr>
          <a:xfrm>
            <a:off x="2746451" y="4368718"/>
            <a:ext cx="1036487" cy="65530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1043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Zielerkennung – Nukleoli </a:t>
            </a:r>
            <a:r>
              <a:rPr lang="de-DE" dirty="0" smtClean="0"/>
              <a:t>finden VII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32D8-AAC1-4B74-8AAA-E367E2E248BB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4929222"/>
          </a:xfrm>
        </p:spPr>
        <p:txBody>
          <a:bodyPr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dirty="0" smtClean="0"/>
              <a:t>Schritt 5: Größten Nukleolus als Ziel </a:t>
            </a:r>
            <a:r>
              <a:rPr lang="de-DE" dirty="0" err="1" smtClean="0"/>
              <a:t>wälen</a:t>
            </a:r>
            <a:endParaRPr lang="de-DE" sz="12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3" y="1844824"/>
            <a:ext cx="1314450" cy="120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776" y="1844823"/>
            <a:ext cx="1314450" cy="120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389" y="1844823"/>
            <a:ext cx="1314450" cy="120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75" y="4091533"/>
            <a:ext cx="1314450" cy="120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000" y="4091533"/>
            <a:ext cx="1314450" cy="120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Grafik 1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1" t="13082" r="6626" b="16032"/>
          <a:stretch/>
        </p:blipFill>
        <p:spPr>
          <a:xfrm>
            <a:off x="6529725" y="4091570"/>
            <a:ext cx="1314000" cy="12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Pfeil nach rechts 15"/>
          <p:cNvSpPr/>
          <p:nvPr/>
        </p:nvSpPr>
        <p:spPr>
          <a:xfrm>
            <a:off x="2746451" y="2122008"/>
            <a:ext cx="1036487" cy="65530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rechts 16"/>
          <p:cNvSpPr/>
          <p:nvPr/>
        </p:nvSpPr>
        <p:spPr>
          <a:xfrm>
            <a:off x="5361064" y="2122008"/>
            <a:ext cx="1036487" cy="65530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" name="Gruppieren 17"/>
          <p:cNvGrpSpPr/>
          <p:nvPr/>
        </p:nvGrpSpPr>
        <p:grpSpPr>
          <a:xfrm>
            <a:off x="1629736" y="3140967"/>
            <a:ext cx="5733639" cy="900645"/>
            <a:chOff x="1629736" y="3140967"/>
            <a:chExt cx="5733639" cy="900645"/>
          </a:xfrm>
        </p:grpSpPr>
        <p:sp>
          <p:nvSpPr>
            <p:cNvPr id="19" name="Rechteck 18"/>
            <p:cNvSpPr/>
            <p:nvPr/>
          </p:nvSpPr>
          <p:spPr>
            <a:xfrm>
              <a:off x="1957388" y="3268812"/>
              <a:ext cx="5220580" cy="33478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Pfeil nach rechts 19"/>
            <p:cNvSpPr/>
            <p:nvPr/>
          </p:nvSpPr>
          <p:spPr>
            <a:xfrm rot="5400000">
              <a:off x="1570988" y="3327560"/>
              <a:ext cx="772800" cy="65530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 rot="5400000">
              <a:off x="6964665" y="3204891"/>
              <a:ext cx="462633" cy="33478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2" name="Pfeil nach rechts 21"/>
          <p:cNvSpPr/>
          <p:nvPr/>
        </p:nvSpPr>
        <p:spPr>
          <a:xfrm>
            <a:off x="2746450" y="4368718"/>
            <a:ext cx="1036487" cy="65530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Pfeil nach rechts 22"/>
          <p:cNvSpPr/>
          <p:nvPr/>
        </p:nvSpPr>
        <p:spPr>
          <a:xfrm>
            <a:off x="5361064" y="4368718"/>
            <a:ext cx="1036487" cy="65530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628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dirty="0" smtClean="0"/>
              <a:t>Pixel zusammenfassen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buNone/>
            </a:pPr>
            <a:endParaRPr lang="de-DE" sz="1200" dirty="0" smtClean="0"/>
          </a:p>
          <a:p>
            <a:pPr indent="0">
              <a:lnSpc>
                <a:spcPct val="150000"/>
              </a:lnSpc>
              <a:buNone/>
            </a:pPr>
            <a:r>
              <a:rPr lang="de-DE" sz="2800" dirty="0" smtClean="0"/>
              <a:t>Grundidee:</a:t>
            </a:r>
            <a:endParaRPr lang="de-DE" sz="28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Gemeinsamkeit zwischen Pixeln finden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Pixel auf diese Gemeinsamkeit „reduzieren“</a:t>
            </a:r>
          </a:p>
          <a:p>
            <a:pPr indent="0">
              <a:lnSpc>
                <a:spcPct val="150000"/>
              </a:lnSpc>
              <a:buNone/>
            </a:pPr>
            <a:r>
              <a:rPr lang="de-DE" sz="2800" dirty="0" smtClean="0"/>
              <a:t>Zweck:</a:t>
            </a:r>
            <a:endParaRPr lang="de-DE" sz="28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Analys</a:t>
            </a:r>
            <a:r>
              <a:rPr lang="de-DE" sz="2400" dirty="0" smtClean="0"/>
              <a:t>e vereinfachen</a:t>
            </a:r>
            <a:endParaRPr lang="de-DE" sz="240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Thresholding</a:t>
            </a:r>
            <a:r>
              <a:rPr lang="de-DE" dirty="0" smtClean="0"/>
              <a:t> – Grundlegendes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32D8-AAC1-4B74-8AAA-E367E2E248BB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8305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dirty="0" smtClean="0"/>
              <a:t>Beispiel: </a:t>
            </a:r>
            <a:r>
              <a:rPr lang="de-DE" dirty="0" err="1" smtClean="0"/>
              <a:t>Thresholding</a:t>
            </a:r>
            <a:r>
              <a:rPr lang="de-DE" dirty="0" smtClean="0"/>
              <a:t>-Algorithmus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buNone/>
            </a:pPr>
            <a:endParaRPr lang="de-DE" sz="1200" dirty="0"/>
          </a:p>
          <a:p>
            <a:pPr indent="0">
              <a:lnSpc>
                <a:spcPct val="150000"/>
              </a:lnSpc>
              <a:buNone/>
            </a:pPr>
            <a:r>
              <a:rPr lang="de-DE" sz="2800" dirty="0" smtClean="0"/>
              <a:t>Ansatz: </a:t>
            </a:r>
            <a:r>
              <a:rPr lang="de-DE" sz="2800" dirty="0"/>
              <a:t>Helligkeitswert über bestimmter Grenze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buNone/>
            </a:pPr>
            <a:endParaRPr lang="de-DE" sz="120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Thresholding</a:t>
            </a:r>
            <a:r>
              <a:rPr lang="de-DE" dirty="0" smtClean="0"/>
              <a:t> – Beispiel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32D8-AAC1-4B74-8AAA-E367E2E248BB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971600" y="2859901"/>
            <a:ext cx="72008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0; x &lt; width; x++) {</a:t>
            </a:r>
          </a:p>
          <a:p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(int y = 0; y &lt; height; y++) {</a:t>
            </a:r>
          </a:p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image.value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y)) {</a:t>
            </a:r>
          </a:p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image.setValue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y, 0d);</a:t>
            </a:r>
          </a:p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image.setValue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y, 1d);</a:t>
            </a:r>
          </a:p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3411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dirty="0" smtClean="0"/>
              <a:t>Schwellenwerte bestimmen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buNone/>
            </a:pPr>
            <a:endParaRPr lang="de-DE" sz="1200" dirty="0" smtClean="0"/>
          </a:p>
          <a:p>
            <a:pPr indent="0">
              <a:lnSpc>
                <a:spcPct val="150000"/>
              </a:lnSpc>
              <a:buNone/>
            </a:pPr>
            <a:r>
              <a:rPr lang="de-DE" sz="2800" dirty="0" smtClean="0"/>
              <a:t>Basierend auf dem Histogramm:</a:t>
            </a:r>
            <a:endParaRPr lang="de-DE" sz="28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Mittelwert/Median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Iterative Verfahren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Statistische Ansätze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de-DE" sz="240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Thresholding</a:t>
            </a:r>
            <a:r>
              <a:rPr lang="de-DE" dirty="0" smtClean="0"/>
              <a:t> – Schwellenwerte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32D8-AAC1-4B74-8AAA-E367E2E248BB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28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204864"/>
            <a:ext cx="2857899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35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dirty="0" err="1" smtClean="0"/>
              <a:t>IsoData</a:t>
            </a:r>
            <a:r>
              <a:rPr lang="de-DE" dirty="0" smtClean="0"/>
              <a:t> Algorithmus – Nuklei finden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buNone/>
            </a:pPr>
            <a:endParaRPr lang="de-DE" sz="1200" dirty="0" smtClean="0"/>
          </a:p>
          <a:p>
            <a:pPr indent="0">
              <a:lnSpc>
                <a:spcPct val="150000"/>
              </a:lnSpc>
              <a:buNone/>
            </a:pPr>
            <a:r>
              <a:rPr lang="de-DE" sz="2800" dirty="0" smtClean="0"/>
              <a:t>Iteratives Vorgehen: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Initialwert festlegen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Mittelwert darunter/darüber liegender Pixel bilden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Mittelwert dieser Mittelwerte bilden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Neuer Schwellwert = Mittel der Mittel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Terminiert, wenn sich nichts mehr ändert</a:t>
            </a:r>
            <a:endParaRPr lang="de-DE" sz="240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Thresholding</a:t>
            </a:r>
            <a:r>
              <a:rPr lang="de-DE" dirty="0" smtClean="0"/>
              <a:t> – Schwellenwerte II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32D8-AAC1-4B74-8AAA-E367E2E248BB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1517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dirty="0" smtClean="0"/>
              <a:t>In welchem Rahmen bewegen wir uns?</a:t>
            </a:r>
            <a:endParaRPr lang="de-DE" dirty="0" smtClean="0"/>
          </a:p>
          <a:p>
            <a:pPr indent="0">
              <a:lnSpc>
                <a:spcPct val="150000"/>
              </a:lnSpc>
              <a:spcBef>
                <a:spcPts val="0"/>
              </a:spcBef>
              <a:buNone/>
            </a:pPr>
            <a:endParaRPr lang="de-DE" sz="1200" dirty="0" smtClean="0"/>
          </a:p>
          <a:p>
            <a:pPr indent="0">
              <a:lnSpc>
                <a:spcPct val="150000"/>
              </a:lnSpc>
              <a:buNone/>
            </a:pPr>
            <a:r>
              <a:rPr lang="de-DE" sz="2800" dirty="0" smtClean="0"/>
              <a:t>Grob umrissen:</a:t>
            </a:r>
            <a:endParaRPr lang="de-DE" sz="28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Projekt: SNAKE</a:t>
            </a:r>
            <a:endParaRPr lang="de-DE" sz="24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Studienarbeit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Softwareentwicklung (Java)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Bildanalyse (</a:t>
            </a:r>
            <a:r>
              <a:rPr lang="de-DE" sz="2400" dirty="0" err="1" smtClean="0"/>
              <a:t>ImageJ</a:t>
            </a:r>
            <a:r>
              <a:rPr lang="de-DE" sz="2400" dirty="0" smtClean="0"/>
              <a:t>)</a:t>
            </a:r>
            <a:endParaRPr lang="de-DE" sz="240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Vorwort – Umfeld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32D8-AAC1-4B74-8AAA-E367E2E248BB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de-DE" dirty="0" smtClean="0"/>
                  <a:t>MaxEntropy Algorithmus – Nukleoli finden</a:t>
                </a:r>
              </a:p>
              <a:p>
                <a:pPr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de-DE" sz="1200" dirty="0" smtClean="0"/>
              </a:p>
              <a:p>
                <a:pPr indent="0">
                  <a:lnSpc>
                    <a:spcPct val="150000"/>
                  </a:lnSpc>
                  <a:buNone/>
                </a:pPr>
                <a:r>
                  <a:rPr lang="de-DE" sz="2800" dirty="0" smtClean="0"/>
                  <a:t>Statistisches Verfahren:</a:t>
                </a:r>
              </a:p>
              <a:p>
                <a:pPr lvl="1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de-DE" sz="2400" dirty="0" smtClean="0"/>
                  <a:t>Basiert auf Entropie der Pixel</a:t>
                </a:r>
              </a:p>
              <a:p>
                <a:pPr lvl="1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de-DE" sz="2400" dirty="0" smtClean="0"/>
                  <a:t>Liefert gute Ergebnisse bei kleinen Objekten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5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de-DE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15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de-DE" sz="15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5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de-DE" sz="15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sSub>
                            <m:sSubPr>
                              <m:ctrlP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p>
                        <m:e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de-DE" sz="15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de-DE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15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de-DE" sz="15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de-DE" sz="1500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11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Thresholding</a:t>
            </a:r>
            <a:r>
              <a:rPr lang="de-DE" dirty="0" smtClean="0"/>
              <a:t> – Schwellenwerte II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32D8-AAC1-4B74-8AAA-E367E2E248BB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7" name="Geschweifte Klammer rechts 6"/>
          <p:cNvSpPr/>
          <p:nvPr/>
        </p:nvSpPr>
        <p:spPr>
          <a:xfrm>
            <a:off x="4716016" y="4005064"/>
            <a:ext cx="504056" cy="1944216"/>
          </a:xfrm>
          <a:prstGeom prst="rightBrac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/>
              <p:cNvSpPr txBox="1"/>
              <p:nvPr/>
            </p:nvSpPr>
            <p:spPr>
              <a:xfrm>
                <a:off x="4968044" y="4534198"/>
                <a:ext cx="3168352" cy="935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r>
                        <a:rPr lang="de-DE" sz="16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𝑀𝑎𝑥</m:t>
                      </m:r>
                      <m:d>
                        <m:dPr>
                          <m:ctrlPr>
                            <a:rPr lang="de-DE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de-DE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de-DE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de-DE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1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de-DE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de-DE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∈[0, </m:t>
                    </m:r>
                    <m:sSub>
                      <m:sSubPr>
                        <m:ctrlPr>
                          <a:rPr lang="de-DE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de-DE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de-DE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de-DE" sz="1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044" y="4534198"/>
                <a:ext cx="3168352" cy="93519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22270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492922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sz="4800" dirty="0" smtClean="0"/>
              <a:t>Vielen Dank für die Aufmerksamkeit.</a:t>
            </a:r>
            <a:endParaRPr lang="de-DE" sz="4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0F48-87A2-4AB1-B702-764A68417DA3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31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4929222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de-DE" sz="4800" dirty="0" smtClean="0"/>
              <a:t>Fragen?</a:t>
            </a:r>
            <a:endParaRPr lang="de-DE" sz="4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3B11-F28C-46E9-9F3C-7EE769434896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32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16" y="964407"/>
            <a:ext cx="6578568" cy="4929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Vorwort – Aufgabenstellung II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32D8-AAC1-4B74-8AAA-E367E2E248BB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3909160" y="1718479"/>
            <a:ext cx="216024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5344670" y="1686524"/>
            <a:ext cx="216024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3346263" y="4083137"/>
            <a:ext cx="216024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5447909" y="3544821"/>
            <a:ext cx="216024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4736406" y="2350202"/>
            <a:ext cx="216024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1871424" y="3345718"/>
            <a:ext cx="216024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2350747" y="4827931"/>
            <a:ext cx="216024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282785" y="2881143"/>
            <a:ext cx="216024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4961212" y="1258821"/>
            <a:ext cx="216024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6841631" y="2836898"/>
            <a:ext cx="216024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5352044" y="4333859"/>
            <a:ext cx="216024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4349154" y="5027034"/>
            <a:ext cx="216024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6192702" y="3618563"/>
            <a:ext cx="216024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6826883" y="3729176"/>
            <a:ext cx="216024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7520056" y="2210092"/>
            <a:ext cx="216024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1333109" y="4709943"/>
            <a:ext cx="216024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1974663" y="5639092"/>
            <a:ext cx="216024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3567489" y="5587473"/>
            <a:ext cx="216024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4983334" y="4886924"/>
            <a:ext cx="216024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7350450" y="5395743"/>
            <a:ext cx="216024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2516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9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dirty="0" smtClean="0"/>
              <a:t>Wie wird das bisher bewerkstelligt?</a:t>
            </a:r>
            <a:endParaRPr lang="de-DE" dirty="0" smtClean="0"/>
          </a:p>
          <a:p>
            <a:pPr indent="0">
              <a:lnSpc>
                <a:spcPct val="150000"/>
              </a:lnSpc>
              <a:spcBef>
                <a:spcPts val="0"/>
              </a:spcBef>
              <a:buNone/>
            </a:pPr>
            <a:endParaRPr lang="de-DE" sz="1200" dirty="0"/>
          </a:p>
          <a:p>
            <a:pPr indent="0">
              <a:lnSpc>
                <a:spcPct val="150000"/>
              </a:lnSpc>
              <a:buNone/>
            </a:pPr>
            <a:r>
              <a:rPr lang="de-DE" sz="2800" dirty="0" smtClean="0"/>
              <a:t>Mit </a:t>
            </a:r>
            <a:r>
              <a:rPr lang="de-DE" sz="2800" dirty="0" err="1" smtClean="0"/>
              <a:t>CellProfiler</a:t>
            </a:r>
            <a:r>
              <a:rPr lang="de-DE" sz="2800" dirty="0" smtClean="0"/>
              <a:t>, aber: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Braucht lange: Bis zu 45 Sekunden pro Bild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Nur begrenzt anpassbar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Sehr allgemeiner Ansatz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de-DE" sz="24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Vorwort – Motivation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32D8-AAC1-4B74-8AAA-E367E2E248BB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0926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dirty="0" smtClean="0"/>
              <a:t>Wie wird das bisher bewerkstelligt?</a:t>
            </a:r>
            <a:endParaRPr lang="de-DE" dirty="0" smtClean="0"/>
          </a:p>
          <a:p>
            <a:pPr indent="0">
              <a:lnSpc>
                <a:spcPct val="150000"/>
              </a:lnSpc>
              <a:spcBef>
                <a:spcPts val="0"/>
              </a:spcBef>
              <a:buNone/>
            </a:pPr>
            <a:endParaRPr lang="de-DE" sz="1200" dirty="0"/>
          </a:p>
          <a:p>
            <a:pPr indent="0">
              <a:lnSpc>
                <a:spcPct val="150000"/>
              </a:lnSpc>
              <a:buNone/>
            </a:pPr>
            <a:r>
              <a:rPr lang="de-DE" sz="2800" dirty="0" smtClean="0"/>
              <a:t>Mit </a:t>
            </a:r>
            <a:r>
              <a:rPr lang="de-DE" sz="2800" dirty="0" err="1" smtClean="0"/>
              <a:t>CellProfiler</a:t>
            </a:r>
            <a:r>
              <a:rPr lang="de-DE" sz="2800" dirty="0" smtClean="0"/>
              <a:t>, aber: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Braucht lange: Bis zu 45 Sekunden pro Bild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Nur begrenzt anpassbar</a:t>
            </a:r>
          </a:p>
          <a:p>
            <a:pPr indent="0">
              <a:lnSpc>
                <a:spcPct val="150000"/>
              </a:lnSpc>
              <a:buNone/>
            </a:pPr>
            <a:r>
              <a:rPr lang="de-DE" sz="2800" dirty="0" smtClean="0"/>
              <a:t>Neue Lösung:</a:t>
            </a:r>
            <a:endParaRPr lang="de-DE" sz="28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Maßgeschneidert</a:t>
            </a:r>
            <a:endParaRPr lang="de-DE" sz="24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Schneller: Etwa 5 Sekunden pro Bild</a:t>
            </a:r>
            <a:endParaRPr lang="de-DE" sz="24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Vorwort – Motivation II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32D8-AAC1-4B74-8AAA-E367E2E248BB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5190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dirty="0" smtClean="0"/>
              <a:t>Entwicklung einer Anwendung, die</a:t>
            </a:r>
            <a:endParaRPr lang="de-DE" dirty="0" smtClean="0"/>
          </a:p>
          <a:p>
            <a:pPr indent="0">
              <a:lnSpc>
                <a:spcPct val="150000"/>
              </a:lnSpc>
              <a:spcBef>
                <a:spcPts val="0"/>
              </a:spcBef>
              <a:buNone/>
            </a:pPr>
            <a:endParaRPr lang="de-DE" sz="12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Nukleoli als Ziele für Bestrahlung findet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Dies schnell tut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Unempfindlich gegen wechselnde Bildqualität ist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Hochgradig konfigurierbar ist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Ergebnisse auswertet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Flexibel (Plattformunabhängig)</a:t>
            </a:r>
            <a:endParaRPr lang="de-DE" sz="240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Vorwort – Aufgabenstellung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32D8-AAC1-4B74-8AAA-E367E2E248BB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8925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683568" y="2348880"/>
            <a:ext cx="7632848" cy="3384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37" y="3007519"/>
            <a:ext cx="5572125" cy="1057275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dirty="0" err="1" smtClean="0"/>
              <a:t>ImageJ</a:t>
            </a:r>
            <a:r>
              <a:rPr lang="de-DE" dirty="0" smtClean="0"/>
              <a:t> – Image Processing </a:t>
            </a:r>
            <a:r>
              <a:rPr lang="de-DE" dirty="0" err="1" smtClean="0"/>
              <a:t>and</a:t>
            </a:r>
            <a:r>
              <a:rPr lang="de-DE" dirty="0" smtClean="0"/>
              <a:t> Analysis in Java</a:t>
            </a:r>
            <a:endParaRPr lang="de-DE" dirty="0" smtClean="0"/>
          </a:p>
          <a:p>
            <a:pPr indent="0">
              <a:lnSpc>
                <a:spcPct val="150000"/>
              </a:lnSpc>
              <a:spcBef>
                <a:spcPts val="0"/>
              </a:spcBef>
              <a:buNone/>
            </a:pPr>
            <a:endParaRPr lang="de-DE" sz="1200" dirty="0" smtClean="0"/>
          </a:p>
          <a:p>
            <a:pPr indent="0">
              <a:lnSpc>
                <a:spcPct val="150000"/>
              </a:lnSpc>
              <a:buNone/>
            </a:pPr>
            <a:r>
              <a:rPr lang="de-DE" sz="2800" dirty="0" smtClean="0"/>
              <a:t>Kann laut Entwickler alles, aber am Wichtigsten:</a:t>
            </a:r>
            <a:endParaRPr lang="de-DE" sz="28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Plattformunabhängig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Vielseitig und erweiterbar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Schnell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Als Bibliothek verwendbar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de-DE" sz="24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ImageJ</a:t>
            </a:r>
            <a:r>
              <a:rPr lang="de-DE" dirty="0" smtClean="0"/>
              <a:t> – Einführung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32D8-AAC1-4B74-8AAA-E367E2E248BB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3327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2126362"/>
            <a:ext cx="4276106" cy="320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775" y="2126513"/>
            <a:ext cx="4275705" cy="32036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Inhaltsplatzhalter 2"/>
          <p:cNvSpPr txBox="1">
            <a:spLocks/>
          </p:cNvSpPr>
          <p:nvPr/>
        </p:nvSpPr>
        <p:spPr>
          <a:xfrm>
            <a:off x="457200" y="1071546"/>
            <a:ext cx="8229600" cy="4929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de-DE" dirty="0" err="1" smtClean="0"/>
              <a:t>Mikroskopaufnahmen</a:t>
            </a:r>
            <a:r>
              <a:rPr lang="de-DE" dirty="0" smtClean="0"/>
              <a:t> von Krebszellen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buNone/>
            </a:pPr>
            <a:endParaRPr lang="de-DE" sz="1200" dirty="0"/>
          </a:p>
          <a:p>
            <a:pPr indent="0">
              <a:lnSpc>
                <a:spcPct val="150000"/>
              </a:lnSpc>
              <a:buNone/>
            </a:pPr>
            <a:r>
              <a:rPr lang="de-DE" sz="2800" dirty="0" smtClean="0"/>
              <a:t>Drei Fotos:</a:t>
            </a:r>
            <a:endParaRPr lang="de-DE" sz="28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Kanal 1 – 3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Unterschiedliche Färbung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PNG-Dateien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Zielerkennung – Quelldaten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32D8-AAC1-4B74-8AAA-E367E2E248BB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24688" y="5343599"/>
            <a:ext cx="427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Kanal 1</a:t>
            </a:r>
            <a:endParaRPr lang="de-DE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632191" y="5330211"/>
            <a:ext cx="427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Kanal </a:t>
            </a:r>
            <a:r>
              <a:rPr lang="de-DE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de-DE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1962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allAtOnce"/>
      <p:bldP spid="11" grpId="0"/>
      <p:bldP spid="12" grpId="0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740</Words>
  <Application>Microsoft Office PowerPoint</Application>
  <PresentationFormat>Bildschirmpräsentation (4:3)</PresentationFormat>
  <Paragraphs>289</Paragraphs>
  <Slides>32</Slides>
  <Notes>30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7" baseType="lpstr">
      <vt:lpstr>Arial</vt:lpstr>
      <vt:lpstr>Calibri</vt:lpstr>
      <vt:lpstr>Cambria Math</vt:lpstr>
      <vt:lpstr>Courier New</vt:lpstr>
      <vt:lpstr>Larissa-Design</vt:lpstr>
      <vt:lpstr>NuFi Automatische Zielerkennung mit ImageJ</vt:lpstr>
      <vt:lpstr>Agenda</vt:lpstr>
      <vt:lpstr>Vorwort – Umfeld</vt:lpstr>
      <vt:lpstr>Vorwort – Aufgabenstellung II</vt:lpstr>
      <vt:lpstr>Vorwort – Motivation</vt:lpstr>
      <vt:lpstr>Vorwort – Motivation II</vt:lpstr>
      <vt:lpstr>Vorwort – Aufgabenstellung</vt:lpstr>
      <vt:lpstr>ImageJ – Einführung</vt:lpstr>
      <vt:lpstr>Zielerkennung – Quelldaten</vt:lpstr>
      <vt:lpstr>Zielerkennung – Kerne finden</vt:lpstr>
      <vt:lpstr>Zielerkennung – Helligkeitskorrektur</vt:lpstr>
      <vt:lpstr>Zielerkennung – Helligkeitskorrektur II</vt:lpstr>
      <vt:lpstr>Zielerkennung – Helligkeitskorrektur III</vt:lpstr>
      <vt:lpstr>Zielerkennung – Helligkeitskorrektur IV</vt:lpstr>
      <vt:lpstr>Zielerkennung – Thresholding</vt:lpstr>
      <vt:lpstr>Zielerkennung – Thresholding II</vt:lpstr>
      <vt:lpstr>Zielerkennung – Partikelanalyse</vt:lpstr>
      <vt:lpstr>Zielerkennung – Partikelanalyse II</vt:lpstr>
      <vt:lpstr>Zielerkennung – Nukleoli finden</vt:lpstr>
      <vt:lpstr>Zielerkennung – Nukleoli finden II</vt:lpstr>
      <vt:lpstr>Zielerkennung – Nukleoli finden III</vt:lpstr>
      <vt:lpstr>Zielerkennung – Nukleoli finden IV</vt:lpstr>
      <vt:lpstr>Zielerkennung – Nukleoli finden V</vt:lpstr>
      <vt:lpstr>Zielerkennung – Nukleoli finden VI</vt:lpstr>
      <vt:lpstr>Zielerkennung – Nukleoli finden VII</vt:lpstr>
      <vt:lpstr>Thresholding – Grundlegendes</vt:lpstr>
      <vt:lpstr>Thresholding – Beispiel</vt:lpstr>
      <vt:lpstr>Thresholding – Schwellenwerte</vt:lpstr>
      <vt:lpstr>Thresholding – Schwellenwerte II</vt:lpstr>
      <vt:lpstr>Thresholding – Schwellenwerte II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Nico Hochberger</dc:creator>
  <cp:lastModifiedBy>j3hn0448</cp:lastModifiedBy>
  <cp:revision>393</cp:revision>
  <dcterms:created xsi:type="dcterms:W3CDTF">2009-04-20T18:14:56Z</dcterms:created>
  <dcterms:modified xsi:type="dcterms:W3CDTF">2014-11-27T06:23:08Z</dcterms:modified>
</cp:coreProperties>
</file>