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1"/>
  </p:notesMasterIdLst>
  <p:sldIdLst>
    <p:sldId id="256" r:id="rId2"/>
    <p:sldId id="267" r:id="rId3"/>
    <p:sldId id="268" r:id="rId4"/>
    <p:sldId id="276" r:id="rId5"/>
    <p:sldId id="277" r:id="rId6"/>
    <p:sldId id="300" r:id="rId7"/>
    <p:sldId id="301" r:id="rId8"/>
    <p:sldId id="302" r:id="rId9"/>
    <p:sldId id="303" r:id="rId10"/>
    <p:sldId id="270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8" r:id="rId20"/>
    <p:sldId id="289" r:id="rId21"/>
    <p:sldId id="286" r:id="rId22"/>
    <p:sldId id="287" r:id="rId23"/>
    <p:sldId id="269" r:id="rId24"/>
    <p:sldId id="290" r:id="rId25"/>
    <p:sldId id="271" r:id="rId26"/>
    <p:sldId id="291" r:id="rId27"/>
    <p:sldId id="293" r:id="rId28"/>
    <p:sldId id="294" r:id="rId29"/>
    <p:sldId id="292" r:id="rId30"/>
    <p:sldId id="272" r:id="rId31"/>
    <p:sldId id="295" r:id="rId32"/>
    <p:sldId id="296" r:id="rId33"/>
    <p:sldId id="273" r:id="rId34"/>
    <p:sldId id="298" r:id="rId35"/>
    <p:sldId id="299" r:id="rId36"/>
    <p:sldId id="274" r:id="rId37"/>
    <p:sldId id="275" r:id="rId38"/>
    <p:sldId id="265" r:id="rId39"/>
    <p:sldId id="266" r:id="rId4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656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091" autoAdjust="0"/>
    <p:restoredTop sz="94710" autoAdjust="0"/>
  </p:normalViewPr>
  <p:slideViewPr>
    <p:cSldViewPr>
      <p:cViewPr>
        <p:scale>
          <a:sx n="80" d="100"/>
          <a:sy n="80" d="100"/>
        </p:scale>
        <p:origin x="-2862" y="-7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7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209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B5EBC-B582-499F-9414-5C4C09FC8037}" type="datetimeFigureOut">
              <a:rPr lang="de-DE" smtClean="0"/>
              <a:pPr/>
              <a:t>14.05.2014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E914B-1D90-46A1-A67E-81B9D950B61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5800623-0D4B-4E6D-BDC2-36DE3BDAF6E9}" type="datetime1">
              <a:rPr lang="de-DE" smtClean="0"/>
              <a:pPr/>
              <a:t>14.05.2014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dirty="0" err="1" smtClean="0"/>
              <a:t>MatLab</a:t>
            </a:r>
            <a:r>
              <a:rPr lang="de-DE" dirty="0" smtClean="0"/>
              <a:t> Wiederholung Teil 1</a:t>
            </a:r>
            <a:endParaRPr lang="de-DE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ec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ec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69E4-D3DB-49FA-BC81-4BA2AF5A1D24}" type="datetime1">
              <a:rPr lang="de-DE" smtClean="0"/>
              <a:pPr/>
              <a:t>14.05.2014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615D-1615-4101-9C44-F20FACBEAFF6}" type="datetime1">
              <a:rPr lang="de-DE" smtClean="0"/>
              <a:pPr/>
              <a:t>14.05.2014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leichschenkliges Dreiec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14.05.2014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MatLab</a:t>
            </a:r>
            <a:r>
              <a:rPr lang="de-DE" dirty="0" smtClean="0"/>
              <a:t> Wiederholung Teil 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4E0269F-0D47-49C4-8954-E591C99B9743}" type="datetime1">
              <a:rPr lang="de-DE" smtClean="0"/>
              <a:pPr/>
              <a:t>14.05.2014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dirty="0" err="1" smtClean="0"/>
              <a:t>MatLab</a:t>
            </a:r>
            <a:r>
              <a:rPr lang="de-DE" dirty="0" smtClean="0"/>
              <a:t> Wiederholung Teil 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3C81-A0CD-449A-894D-FB4DABCBD1AA}" type="datetime1">
              <a:rPr lang="de-DE" smtClean="0"/>
              <a:pPr/>
              <a:t>14.05.2014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MatLab</a:t>
            </a:r>
            <a:r>
              <a:rPr lang="de-DE" dirty="0" smtClean="0"/>
              <a:t> Wiederholung Teil 1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3F63-7D75-48BF-AFEF-C4881081607E}" type="datetime1">
              <a:rPr lang="de-DE" smtClean="0"/>
              <a:pPr/>
              <a:t>14.05.2014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9A9C-A734-48EC-B5D8-B03375AB058B}" type="datetime1">
              <a:rPr lang="de-DE" smtClean="0"/>
              <a:pPr/>
              <a:t>14.05.2014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E0F1-1CC0-4F7C-B03B-D6BE31342545}" type="datetime1">
              <a:rPr lang="de-DE" smtClean="0"/>
              <a:pPr/>
              <a:t>14.05.2014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E05A-205A-4CCF-B61E-9811F47ED570}" type="datetime1">
              <a:rPr lang="de-DE" smtClean="0"/>
              <a:pPr/>
              <a:t>14.05.2014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A456-A35E-4C67-90CC-2AE9D8E04405}" type="datetime1">
              <a:rPr lang="de-DE" smtClean="0"/>
              <a:pPr/>
              <a:t>14.05.2014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7572396" y="6356350"/>
            <a:ext cx="11174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B2CBCDB-1456-4B2C-8EA1-49C8BE9B4EAE}" type="datetime1">
              <a:rPr lang="de-DE" smtClean="0"/>
              <a:pPr/>
              <a:t>14.05.2014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571604" y="6356350"/>
            <a:ext cx="6000792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dirty="0" err="1" smtClean="0"/>
              <a:t>MatLab</a:t>
            </a:r>
            <a:r>
              <a:rPr lang="de-DE" dirty="0" smtClean="0"/>
              <a:t> Wiederholung Teil 1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958956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Gerade Verbindung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MatLab</a:t>
            </a:r>
            <a:r>
              <a:rPr lang="de-DE" dirty="0" smtClean="0"/>
              <a:t> - Wiederholung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Bedingte Anweisungen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00AD-6DA6-4E92-AA6C-DDE97FA92512}" type="datetime1">
              <a:rPr lang="de-DE" smtClean="0"/>
              <a:pPr/>
              <a:t>14.05.2014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Was ist eine bedingte Anweisung?</a:t>
            </a:r>
          </a:p>
          <a:p>
            <a:r>
              <a:rPr lang="de-DE" dirty="0" smtClean="0"/>
              <a:t>Eine </a:t>
            </a:r>
            <a:r>
              <a:rPr lang="de-DE" i="1" dirty="0" smtClean="0"/>
              <a:t>Kontrollstruktur</a:t>
            </a:r>
          </a:p>
          <a:p>
            <a:r>
              <a:rPr lang="de-DE" dirty="0" smtClean="0"/>
              <a:t>Führt bestimmten Abschnitt nur unter Bedingung aus</a:t>
            </a:r>
          </a:p>
          <a:p>
            <a:r>
              <a:rPr lang="de-DE" dirty="0" smtClean="0"/>
              <a:t>Besteht aus:</a:t>
            </a:r>
          </a:p>
          <a:p>
            <a:pPr lvl="1"/>
            <a:r>
              <a:rPr lang="de-DE" dirty="0" smtClean="0"/>
              <a:t>Der Kontrollstruktur selbst</a:t>
            </a:r>
          </a:p>
          <a:p>
            <a:pPr lvl="1"/>
            <a:r>
              <a:rPr lang="de-DE" dirty="0" smtClean="0"/>
              <a:t>Der Bedingung</a:t>
            </a:r>
          </a:p>
          <a:p>
            <a:pPr lvl="1"/>
            <a:r>
              <a:rPr lang="de-DE" dirty="0" smtClean="0"/>
              <a:t>Dem auszuführenden Code</a:t>
            </a:r>
          </a:p>
        </p:txBody>
      </p:sp>
      <p:sp>
        <p:nvSpPr>
          <p:cNvPr id="8" name="Rechteck 7"/>
          <p:cNvSpPr/>
          <p:nvPr/>
        </p:nvSpPr>
        <p:spPr>
          <a:xfrm>
            <a:off x="142844" y="571480"/>
            <a:ext cx="8715436" cy="600079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ige Legende 6"/>
          <p:cNvSpPr/>
          <p:nvPr/>
        </p:nvSpPr>
        <p:spPr>
          <a:xfrm>
            <a:off x="2786050" y="3000372"/>
            <a:ext cx="3286148" cy="1643074"/>
          </a:xfrm>
          <a:prstGeom prst="wedgeRectCallout">
            <a:avLst>
              <a:gd name="adj1" fmla="val -57644"/>
              <a:gd name="adj2" fmla="val -1055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Kontrollstrukturen steuern den Ablauf von Programmen.</a:t>
            </a:r>
            <a:endParaRPr lang="de-DE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7" grpId="0" animBg="1"/>
      <p:bldP spid="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Bedingte Anweisung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14.05.2014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 vert="horz">
            <a:normAutofit/>
          </a:bodyPr>
          <a:lstStyle/>
          <a:p>
            <a:pPr>
              <a:buNone/>
            </a:pPr>
            <a:r>
              <a:rPr lang="de-DE" dirty="0" smtClean="0"/>
              <a:t>In Pseudocode: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Beispiel aus dem Alltag: Diskobesuch</a:t>
            </a:r>
          </a:p>
          <a:p>
            <a:pPr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) dann: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&lt;auszuführender Code&gt;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00034" y="4143380"/>
            <a:ext cx="8143932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alter &gt;= 18 )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eintritt gestattet;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Bedingte Anweisung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14.05.2014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Beispiel aus dem Alltag: Diskobesuch</a:t>
            </a:r>
          </a:p>
          <a:p>
            <a:pPr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&lt;auszuführender Code&gt;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00034" y="4143380"/>
            <a:ext cx="8143932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alter &gt;= 18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eintritt_gestattet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14.05.2014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Was ist eine Verzweigung?</a:t>
            </a:r>
          </a:p>
          <a:p>
            <a:r>
              <a:rPr lang="de-DE" dirty="0" smtClean="0"/>
              <a:t>Eine Kontrollstruktur</a:t>
            </a:r>
          </a:p>
          <a:p>
            <a:r>
              <a:rPr lang="de-DE" dirty="0" smtClean="0"/>
              <a:t>Entscheidung zwischen zwei Wegen</a:t>
            </a:r>
          </a:p>
          <a:p>
            <a:r>
              <a:rPr lang="de-DE" dirty="0" smtClean="0"/>
              <a:t>Entscheidung ist abhängig von einer Bedingung</a:t>
            </a:r>
          </a:p>
          <a:p>
            <a:r>
              <a:rPr lang="de-DE" dirty="0" smtClean="0"/>
              <a:t>Besteht aus:</a:t>
            </a:r>
          </a:p>
          <a:p>
            <a:pPr lvl="1"/>
            <a:r>
              <a:rPr lang="de-DE" dirty="0" smtClean="0"/>
              <a:t>Kontrollstruktur selbst</a:t>
            </a:r>
          </a:p>
          <a:p>
            <a:pPr lvl="1"/>
            <a:r>
              <a:rPr lang="de-DE" dirty="0" smtClean="0"/>
              <a:t>Bedingung</a:t>
            </a:r>
          </a:p>
          <a:p>
            <a:pPr lvl="1"/>
            <a:r>
              <a:rPr lang="de-DE" dirty="0" smtClean="0"/>
              <a:t>Erster Weg</a:t>
            </a:r>
          </a:p>
          <a:p>
            <a:pPr lvl="1"/>
            <a:r>
              <a:rPr lang="de-DE" dirty="0" smtClean="0"/>
              <a:t>Zweiter Weg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14.05.2014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In Pseudocode: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928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) dann: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&lt;auszuführender Code Weg 1&gt;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sonst: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&lt;auszuführender Code Weg 2&gt;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14.05.2014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928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&lt;auszuführender Code Weg 1&gt;</a:t>
            </a:r>
          </a:p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de-DE" sz="2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&lt;auszuführender Code Weg 2&gt;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14.05.2014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Beispiel in Pseudocode: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928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alter &gt;= 18 ) dann: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eintritt gestattet;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sonst: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eintritt nicht gestattet;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14.05.2014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Beispiel 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928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alter &gt;= 18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eintritt_gestattet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de-DE" sz="2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eintritt_gestattet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14.05.2014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Was war das noch mit ELSE-IF?</a:t>
            </a:r>
          </a:p>
          <a:p>
            <a:r>
              <a:rPr lang="de-DE" dirty="0" smtClean="0"/>
              <a:t>Verzweigung mit mehr als zwei möglichen Wegen</a:t>
            </a:r>
          </a:p>
          <a:p>
            <a:r>
              <a:rPr lang="de-DE" dirty="0" smtClean="0"/>
              <a:t>Im Grunde:</a:t>
            </a:r>
          </a:p>
          <a:p>
            <a:pPr>
              <a:buNone/>
            </a:pPr>
            <a:r>
              <a:rPr lang="de-DE" dirty="0" smtClean="0"/>
              <a:t>	Verschachtelung von Verzweigungen</a:t>
            </a:r>
          </a:p>
          <a:p>
            <a:endParaRPr lang="de-DE" dirty="0" smtClean="0"/>
          </a:p>
        </p:txBody>
      </p:sp>
      <p:sp>
        <p:nvSpPr>
          <p:cNvPr id="8" name="Rechteck 7"/>
          <p:cNvSpPr/>
          <p:nvPr/>
        </p:nvSpPr>
        <p:spPr>
          <a:xfrm>
            <a:off x="500034" y="3214686"/>
            <a:ext cx="8143932" cy="271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1&gt; ) dann: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sonst: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falls (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2&gt; ) dann: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ende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</a:p>
          <a:p>
            <a:pPr>
              <a:buNone/>
            </a:pPr>
            <a:endParaRPr lang="de-DE" sz="2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14.05.2014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In den meisten Sprachen vereinfacht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271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1&gt; ) dann: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andernfalls(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2&gt; ) dann: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sonst: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</a:p>
          <a:p>
            <a:pPr>
              <a:buNone/>
            </a:pPr>
            <a:endParaRPr lang="de-DE" sz="2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Agenda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CF64-8B73-4A04-A549-2E6D6EFA84A8}" type="datetime1">
              <a:rPr lang="de-DE" smtClean="0"/>
              <a:pPr/>
              <a:t>14.05.2014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Vorwort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Boolsche</a:t>
            </a:r>
            <a:r>
              <a:rPr lang="de-DE" dirty="0" smtClean="0"/>
              <a:t> Ausdrücke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Bedingte Anweisungen / Verzweigungen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Mehrfachauswahl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Schleifen</a:t>
            </a:r>
          </a:p>
          <a:p>
            <a:pPr lvl="1"/>
            <a:r>
              <a:rPr lang="de-DE" dirty="0" smtClean="0"/>
              <a:t>Zählschleife</a:t>
            </a:r>
          </a:p>
          <a:p>
            <a:pPr lvl="1"/>
            <a:r>
              <a:rPr lang="de-DE" dirty="0" smtClean="0"/>
              <a:t>Kopfschleife</a:t>
            </a:r>
          </a:p>
          <a:p>
            <a:pPr lvl="1"/>
            <a:r>
              <a:rPr lang="de-DE" dirty="0" smtClean="0"/>
              <a:t>Fußschleife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Bearbeiten von Problem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14.05.2014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So auch in </a:t>
            </a:r>
            <a:r>
              <a:rPr lang="de-DE" dirty="0" err="1" smtClean="0"/>
              <a:t>MatLab</a:t>
            </a: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271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elseif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2&gt; 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de-DE" sz="2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endParaRPr lang="de-DE" sz="2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14.05.2014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Obacht bei sich überschneidenden Bedingungen!</a:t>
            </a:r>
          </a:p>
          <a:p>
            <a:r>
              <a:rPr lang="de-DE" dirty="0" smtClean="0"/>
              <a:t>Es wird nur ein Weg eingeschlagen</a:t>
            </a:r>
          </a:p>
          <a:p>
            <a:pPr lvl="1"/>
            <a:r>
              <a:rPr lang="de-DE" dirty="0" smtClean="0"/>
              <a:t>Üblicherweise der erste, bei dem die Bedingung passt</a:t>
            </a:r>
          </a:p>
          <a:p>
            <a:r>
              <a:rPr lang="de-DE" dirty="0" smtClean="0"/>
              <a:t>Alle anderen Wege werden nicht durchlaufen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14.05.2014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Außerdem im Kopf behalten: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Ist etwas anderes als:</a:t>
            </a:r>
          </a:p>
          <a:p>
            <a:pPr>
              <a:buNone/>
            </a:pPr>
            <a:endParaRPr lang="de-DE" dirty="0" smtClean="0"/>
          </a:p>
        </p:txBody>
      </p:sp>
      <p:sp>
        <p:nvSpPr>
          <p:cNvPr id="8" name="Rechteck 7"/>
          <p:cNvSpPr/>
          <p:nvPr/>
        </p:nvSpPr>
        <p:spPr>
          <a:xfrm>
            <a:off x="500034" y="1714488"/>
            <a:ext cx="8143932" cy="15716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1&gt; ) dann: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andernfalls (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2&gt; ) dann: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00034" y="4071942"/>
            <a:ext cx="8143932" cy="1928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1&gt; ) dann: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2&gt; ) dann: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Mehrfachauswahl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6572-D852-47A0-9C06-26217B35BEBA}" type="datetime1">
              <a:rPr lang="de-DE" smtClean="0"/>
              <a:pPr/>
              <a:t>14.05.2014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Oft falsch verwendet; immer falsch erklärt!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Wichtig:</a:t>
            </a:r>
          </a:p>
          <a:p>
            <a:pPr>
              <a:buNone/>
            </a:pPr>
            <a:r>
              <a:rPr lang="de-DE" dirty="0" smtClean="0"/>
              <a:t>	Eine Mehrfachauswahl ist </a:t>
            </a:r>
            <a:r>
              <a:rPr lang="de-DE" b="1" dirty="0" smtClean="0"/>
              <a:t>keine</a:t>
            </a:r>
            <a:r>
              <a:rPr lang="de-DE" dirty="0" smtClean="0"/>
              <a:t> Verzweigung für ganz viele verschiedene Fälle!</a:t>
            </a:r>
            <a:endParaRPr lang="de-DE" dirty="0"/>
          </a:p>
        </p:txBody>
      </p:sp>
      <p:sp>
        <p:nvSpPr>
          <p:cNvPr id="7" name="Rechteckige Legende 6"/>
          <p:cNvSpPr/>
          <p:nvPr/>
        </p:nvSpPr>
        <p:spPr>
          <a:xfrm>
            <a:off x="7143768" y="714356"/>
            <a:ext cx="1428792" cy="357190"/>
          </a:xfrm>
          <a:prstGeom prst="wedgeRectCallout">
            <a:avLst>
              <a:gd name="adj1" fmla="val -107179"/>
              <a:gd name="adj2" fmla="val 14758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Außer hier!</a:t>
            </a:r>
            <a:endParaRPr lang="de-DE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Mehrfachauswahl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14.05.2014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Wann benutze ich eine Mehrfachauswahl?</a:t>
            </a:r>
          </a:p>
          <a:p>
            <a:r>
              <a:rPr lang="de-DE" dirty="0" smtClean="0"/>
              <a:t>Bei (beliebig vielen) unterschiedlichen Wegen, die</a:t>
            </a:r>
          </a:p>
          <a:p>
            <a:pPr lvl="1"/>
            <a:r>
              <a:rPr lang="de-DE" dirty="0" smtClean="0"/>
              <a:t>Diskret sind (keine Wertebereiche)</a:t>
            </a:r>
          </a:p>
          <a:p>
            <a:pPr lvl="1"/>
            <a:r>
              <a:rPr lang="de-DE" dirty="0" smtClean="0"/>
              <a:t>Disjunkt sind (sich nicht überschneiden)</a:t>
            </a:r>
          </a:p>
          <a:p>
            <a:pPr lvl="1"/>
            <a:r>
              <a:rPr lang="de-DE" dirty="0" smtClean="0"/>
              <a:t>Von Beginn an bekannt sind</a:t>
            </a:r>
          </a:p>
          <a:p>
            <a:pPr lvl="1"/>
            <a:r>
              <a:rPr lang="de-DE" dirty="0" smtClean="0"/>
              <a:t>Sich im Programmverlauf nicht ändern</a:t>
            </a:r>
          </a:p>
          <a:p>
            <a:endParaRPr lang="de-DE" dirty="0" smtClean="0"/>
          </a:p>
          <a:p>
            <a:pPr>
              <a:buNone/>
            </a:pPr>
            <a:r>
              <a:rPr lang="de-DE" dirty="0" smtClean="0"/>
              <a:t>Vorsicht, Ketzerei:</a:t>
            </a:r>
          </a:p>
          <a:p>
            <a:r>
              <a:rPr lang="de-DE" dirty="0" smtClean="0"/>
              <a:t>Streng genommen keine Kontrollstruktur</a:t>
            </a:r>
          </a:p>
          <a:p>
            <a:r>
              <a:rPr lang="de-DE" dirty="0" smtClean="0"/>
              <a:t>Eher ein „Nachschlagewerk“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Mehrfachauswahl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DF9-3660-480E-9250-58B94F61E9F2}" type="datetime1">
              <a:rPr lang="de-DE" smtClean="0"/>
              <a:pPr/>
              <a:t>14.05.2014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Mehrfachauswahl in Pseudocode: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30718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&lt;x&gt; gleich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&lt;wert1&gt;: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&lt;wert2&gt;: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&lt;wert3&gt;: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andernfalls: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Mehrfachauswahl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DF9-3660-480E-9250-58B94F61E9F2}" type="datetime1">
              <a:rPr lang="de-DE" smtClean="0"/>
              <a:pPr/>
              <a:t>14.05.2014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Mehrfachauswahl 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30718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&lt;x&gt;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&lt;wert1&gt;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&lt;wert2&gt;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&lt;wert3&gt; 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andernfalls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Mehrfachauswahl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DF9-3660-480E-9250-58B94F61E9F2}" type="datetime1">
              <a:rPr lang="de-DE" smtClean="0"/>
              <a:pPr/>
              <a:t>14.05.2014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Beispiel Monatsnamen 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4429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monat</a:t>
            </a: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‘Januar‘;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2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‘Februar‘;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3 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‘März‘;</a:t>
            </a:r>
          </a:p>
          <a:p>
            <a:pPr>
              <a:buNone/>
            </a:pP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12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‘Dezember‘;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andernfalls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(‘Diesen Monat gibt es nicht‘);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Doppelte Welle 7"/>
          <p:cNvSpPr/>
          <p:nvPr/>
        </p:nvSpPr>
        <p:spPr>
          <a:xfrm>
            <a:off x="357158" y="4000504"/>
            <a:ext cx="8429684" cy="500066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Mehrfachauswahl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DF9-3660-480E-9250-58B94F61E9F2}" type="datetime1">
              <a:rPr lang="de-DE" smtClean="0"/>
              <a:pPr/>
              <a:t>14.05.2014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Obacht: Switch-Case verhält sich in verschiedenen Sprachen unterschiedlich:</a:t>
            </a:r>
          </a:p>
          <a:p>
            <a:r>
              <a:rPr lang="de-DE" dirty="0" smtClean="0"/>
              <a:t>Java, C, C++, …</a:t>
            </a:r>
          </a:p>
          <a:p>
            <a:pPr lvl="1"/>
            <a:r>
              <a:rPr lang="de-DE" dirty="0" smtClean="0"/>
              <a:t>So genanntes Fall-Through-Verhalten</a:t>
            </a:r>
          </a:p>
          <a:p>
            <a:pPr lvl="1"/>
            <a:r>
              <a:rPr lang="de-DE" dirty="0" smtClean="0"/>
              <a:t>Weitere Kontrolle der Fällt erforderlich</a:t>
            </a:r>
          </a:p>
          <a:p>
            <a:r>
              <a:rPr lang="de-DE" dirty="0" err="1" smtClean="0"/>
              <a:t>Matlab</a:t>
            </a:r>
            <a:endParaRPr lang="de-DE" dirty="0" smtClean="0"/>
          </a:p>
          <a:p>
            <a:pPr lvl="1"/>
            <a:r>
              <a:rPr lang="de-DE" dirty="0" smtClean="0"/>
              <a:t>Kein Fall-Through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Schleifen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14.05.2014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Was ist eine Schleife?</a:t>
            </a:r>
          </a:p>
          <a:p>
            <a:r>
              <a:rPr lang="de-DE" dirty="0" smtClean="0"/>
              <a:t>Kontrollstruktur</a:t>
            </a:r>
          </a:p>
          <a:p>
            <a:r>
              <a:rPr lang="de-DE" dirty="0" smtClean="0"/>
              <a:t>Wiederholt eine bestimmte Aufgabe</a:t>
            </a:r>
          </a:p>
          <a:p>
            <a:r>
              <a:rPr lang="de-DE" dirty="0" smtClean="0"/>
              <a:t>Bricht ab, wenn Bedingung nicht mehr gilt</a:t>
            </a:r>
          </a:p>
          <a:p>
            <a:r>
              <a:rPr lang="de-DE" dirty="0" smtClean="0"/>
              <a:t>Parameter können sich ändern</a:t>
            </a:r>
          </a:p>
          <a:p>
            <a:r>
              <a:rPr lang="de-DE" dirty="0" smtClean="0"/>
              <a:t>Besteht aus:</a:t>
            </a:r>
          </a:p>
          <a:p>
            <a:pPr lvl="1"/>
            <a:r>
              <a:rPr lang="de-DE" dirty="0" smtClean="0"/>
              <a:t>Der Kontrollstruktur selbst</a:t>
            </a:r>
          </a:p>
          <a:p>
            <a:pPr lvl="1"/>
            <a:r>
              <a:rPr lang="de-DE" dirty="0" smtClean="0"/>
              <a:t>Einer Fortsetzungsbedingung</a:t>
            </a:r>
          </a:p>
          <a:p>
            <a:pPr lvl="1"/>
            <a:r>
              <a:rPr lang="de-DE" dirty="0" smtClean="0"/>
              <a:t>Dem auszuführenden Code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Vorwort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387C-FC77-42DD-B355-31BEEF2DA4A7}" type="datetime1">
              <a:rPr lang="de-DE" smtClean="0"/>
              <a:pPr/>
              <a:t>14.05.2014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Was habe ich heute vor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Boolsche</a:t>
            </a:r>
            <a:r>
              <a:rPr lang="de-DE" dirty="0" smtClean="0"/>
              <a:t> Ausdrücke</a:t>
            </a:r>
            <a:endParaRPr lang="de-DE" dirty="0" smtClean="0"/>
          </a:p>
          <a:p>
            <a:r>
              <a:rPr lang="de-DE" dirty="0" smtClean="0"/>
              <a:t>Verdeutlichen der Konzepte</a:t>
            </a:r>
          </a:p>
          <a:p>
            <a:pPr lvl="1"/>
            <a:r>
              <a:rPr lang="de-DE" dirty="0" smtClean="0"/>
              <a:t>Verzweigung</a:t>
            </a:r>
          </a:p>
          <a:p>
            <a:pPr lvl="1"/>
            <a:r>
              <a:rPr lang="de-DE" dirty="0" smtClean="0"/>
              <a:t>Mehrfachauswahl</a:t>
            </a:r>
          </a:p>
          <a:p>
            <a:pPr lvl="1"/>
            <a:r>
              <a:rPr lang="de-DE" dirty="0" smtClean="0"/>
              <a:t>Schleifen</a:t>
            </a:r>
          </a:p>
          <a:p>
            <a:r>
              <a:rPr lang="de-DE" dirty="0" smtClean="0"/>
              <a:t>Bearbeiten von Problem</a:t>
            </a:r>
          </a:p>
          <a:p>
            <a:pPr lvl="1"/>
            <a:r>
              <a:rPr lang="de-DE" dirty="0" smtClean="0"/>
              <a:t>Überwinden von Hindernissen</a:t>
            </a:r>
          </a:p>
          <a:p>
            <a:pPr lvl="1"/>
            <a:r>
              <a:rPr lang="de-DE" dirty="0" smtClean="0"/>
              <a:t>Lösen von Aufgabenstellungen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Zählschleife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FBB8-4158-47F1-AF32-0FE1CB4C2389}" type="datetime1">
              <a:rPr lang="de-DE" smtClean="0"/>
              <a:pPr/>
              <a:t>14.05.2014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Die einfachste aller Schleifen.</a:t>
            </a:r>
          </a:p>
          <a:p>
            <a:r>
              <a:rPr lang="de-DE" dirty="0" smtClean="0"/>
              <a:t>Wiederholt einen Codeabschnitt solange bis ein Zähler einen bestimmten Wert erreicht hat</a:t>
            </a:r>
          </a:p>
          <a:p>
            <a:r>
              <a:rPr lang="de-DE" dirty="0" smtClean="0"/>
              <a:t>Start- und Zielwert, sowie Schrittweite sind variabel </a:t>
            </a:r>
          </a:p>
          <a:p>
            <a:r>
              <a:rPr lang="de-DE" dirty="0" smtClean="0"/>
              <a:t>Zähler kann auch in der Schleife verändert werden</a:t>
            </a:r>
          </a:p>
          <a:p>
            <a:r>
              <a:rPr lang="de-DE" dirty="0" smtClean="0"/>
              <a:t>Kann vorwärts und rückwärts laufen</a:t>
            </a:r>
          </a:p>
          <a:p>
            <a:endParaRPr lang="de-DE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Zählschleife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FBB8-4158-47F1-AF32-0FE1CB4C2389}" type="datetime1">
              <a:rPr lang="de-DE" smtClean="0"/>
              <a:pPr/>
              <a:t>14.05.2014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In Pseudocode: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für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zähler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von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start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bis &lt;ziel&gt; 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                        mit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schrittweite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00034" y="4071942"/>
            <a:ext cx="8143932" cy="928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start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&gt;:&lt;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schrittweite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&gt;:&lt;ziel&gt;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Zählschleife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FBB8-4158-47F1-AF32-0FE1CB4C2389}" type="datetime1">
              <a:rPr lang="de-DE" smtClean="0"/>
              <a:pPr/>
              <a:t>14.05.2014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Beispiel Zahlen von 1 bis 100 addieren 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Gleiches Beispiel rückwärts:</a:t>
            </a:r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643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 : 1 : 100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00034" y="4071942"/>
            <a:ext cx="8143932" cy="1643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100 : -1 : 1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Kopfschleife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9D10-B9FA-4E6D-B0A1-671676D32A68}" type="datetime1">
              <a:rPr lang="de-DE" smtClean="0"/>
              <a:pPr/>
              <a:t>14.05.2014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Erst prüfen, dann machen.</a:t>
            </a:r>
          </a:p>
          <a:p>
            <a:r>
              <a:rPr lang="de-DE" dirty="0" smtClean="0"/>
              <a:t>Wiederholt einen Codeabschnitt solange eine Bedingung erfüllt ist</a:t>
            </a:r>
          </a:p>
          <a:p>
            <a:r>
              <a:rPr lang="de-DE" dirty="0" smtClean="0"/>
              <a:t>Ob die Bedingung erfüllt ist, entscheidet sich (idealerweise) in der Schleife</a:t>
            </a:r>
          </a:p>
          <a:p>
            <a:r>
              <a:rPr lang="de-DE" dirty="0" smtClean="0"/>
              <a:t>Bedingung wird </a:t>
            </a:r>
            <a:r>
              <a:rPr lang="de-DE" b="1" dirty="0" smtClean="0"/>
              <a:t>vor</a:t>
            </a:r>
            <a:r>
              <a:rPr lang="de-DE" dirty="0" smtClean="0"/>
              <a:t> jedem Schleifendurchlauf geprüft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Kopfschleife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FBB8-4158-47F1-AF32-0FE1CB4C2389}" type="datetime1">
              <a:rPr lang="de-DE" smtClean="0"/>
              <a:pPr/>
              <a:t>14.05.2014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In Pseudocode: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solange (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) mache: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00034" y="4071942"/>
            <a:ext cx="8143932" cy="928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Kopfschleife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FBB8-4158-47F1-AF32-0FE1CB4C2389}" type="datetime1">
              <a:rPr lang="de-DE" smtClean="0"/>
              <a:pPr/>
              <a:t>14.05.2014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Beispiel kleines Ratespiel 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31432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zahl 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(‘Spieler 1, gib deine Zahl ein.‘);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ratezahl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(‘Spieler 2, rate eine Zahl.‘);</a:t>
            </a:r>
          </a:p>
          <a:p>
            <a:pPr>
              <a:buNone/>
            </a:pP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zahl ~=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ratezahl</a:t>
            </a: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(‘Falsch geraten!‘);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ratezahl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(‘Spieler 2, rate erneut.‘);)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(‘Richtig geraten.‘);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Fußschleife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D35C-FB7C-4E8D-A531-1BDEEBD0C0EE}" type="datetime1">
              <a:rPr lang="de-DE" smtClean="0"/>
              <a:pPr/>
              <a:t>14.05.2014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Das „Gegenteil“ der Kopfschleife</a:t>
            </a:r>
          </a:p>
          <a:p>
            <a:r>
              <a:rPr lang="de-DE" dirty="0" smtClean="0">
                <a:solidFill>
                  <a:srgbClr val="C00000"/>
                </a:solidFill>
              </a:rPr>
              <a:t>Gibt es in </a:t>
            </a:r>
            <a:r>
              <a:rPr lang="de-DE" dirty="0" err="1" smtClean="0">
                <a:solidFill>
                  <a:srgbClr val="C00000"/>
                </a:solidFill>
              </a:rPr>
              <a:t>MatLab</a:t>
            </a:r>
            <a:r>
              <a:rPr lang="de-DE" dirty="0" smtClean="0">
                <a:solidFill>
                  <a:srgbClr val="C00000"/>
                </a:solidFill>
              </a:rPr>
              <a:t> nicht</a:t>
            </a:r>
          </a:p>
          <a:p>
            <a:r>
              <a:rPr lang="de-DE" dirty="0" smtClean="0"/>
              <a:t>Fast alles wie bei der Kopfschleife</a:t>
            </a:r>
          </a:p>
          <a:p>
            <a:r>
              <a:rPr lang="de-DE" dirty="0" smtClean="0"/>
              <a:t>Unterschied: Bedingung wird </a:t>
            </a:r>
            <a:r>
              <a:rPr lang="de-DE" b="1" dirty="0" smtClean="0"/>
              <a:t>nach</a:t>
            </a:r>
            <a:r>
              <a:rPr lang="de-DE" dirty="0" smtClean="0"/>
              <a:t> dem Schleifendurchgang geprüft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Bearbeiten von Problemen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0447-D9EB-489D-B384-86BFC124314C}" type="datetime1">
              <a:rPr lang="de-DE" smtClean="0"/>
              <a:pPr/>
              <a:t>14.05.2014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Es ist nun fast 0:00 Uhr. Das machen wir ohne Folie!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Beispiele:</a:t>
            </a:r>
          </a:p>
          <a:p>
            <a:r>
              <a:rPr lang="de-DE" dirty="0" smtClean="0"/>
              <a:t>Fakultät</a:t>
            </a:r>
          </a:p>
          <a:p>
            <a:r>
              <a:rPr lang="de-DE" dirty="0" err="1" smtClean="0"/>
              <a:t>Fibonacci</a:t>
            </a:r>
            <a:r>
              <a:rPr lang="de-DE" dirty="0" smtClean="0"/>
              <a:t>-Reihe</a:t>
            </a:r>
          </a:p>
          <a:p>
            <a:r>
              <a:rPr lang="de-DE" dirty="0" smtClean="0"/>
              <a:t>Horner-Schema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Offene Fragen?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Danke für die Aufmerksamkeit.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Vorwort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06CB-442D-4748-AE34-25E7F74B8047}" type="datetime1">
              <a:rPr lang="de-DE" smtClean="0"/>
              <a:pPr/>
              <a:t>14.05.2014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Was werde ich nicht tun?</a:t>
            </a:r>
          </a:p>
          <a:p>
            <a:r>
              <a:rPr lang="de-DE" dirty="0" smtClean="0"/>
              <a:t>Syntaktische Feinheiten von </a:t>
            </a:r>
            <a:r>
              <a:rPr lang="de-DE" dirty="0" err="1" smtClean="0"/>
              <a:t>MatLab</a:t>
            </a:r>
            <a:r>
              <a:rPr lang="de-DE" dirty="0" smtClean="0"/>
              <a:t> beleuchten</a:t>
            </a:r>
          </a:p>
          <a:p>
            <a:r>
              <a:rPr lang="de-DE" dirty="0" err="1" smtClean="0"/>
              <a:t>MatLab</a:t>
            </a:r>
            <a:r>
              <a:rPr lang="de-DE" dirty="0" smtClean="0"/>
              <a:t> selbst erklären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Vorwort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0BCB-7336-4759-BC0F-6F24C7137092}" type="datetime1">
              <a:rPr lang="de-DE" smtClean="0"/>
              <a:pPr/>
              <a:t>14.05.2014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Zu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r>
              <a:rPr lang="de-DE" dirty="0" err="1" smtClean="0"/>
              <a:t>MatLab</a:t>
            </a:r>
            <a:r>
              <a:rPr lang="de-DE" dirty="0" smtClean="0"/>
              <a:t> ist nur </a:t>
            </a:r>
            <a:r>
              <a:rPr lang="de-DE" b="1" dirty="0" smtClean="0"/>
              <a:t>ein</a:t>
            </a:r>
            <a:r>
              <a:rPr lang="de-DE" dirty="0" smtClean="0"/>
              <a:t> Werkzeug von vielen</a:t>
            </a:r>
          </a:p>
          <a:p>
            <a:r>
              <a:rPr lang="de-DE" dirty="0" smtClean="0"/>
              <a:t>Nicht immer die beste Wahl</a:t>
            </a:r>
          </a:p>
          <a:p>
            <a:pPr lvl="1"/>
            <a:r>
              <a:rPr lang="de-DE" dirty="0" smtClean="0"/>
              <a:t>Für Berechnungen gut geeignet</a:t>
            </a:r>
          </a:p>
          <a:p>
            <a:pPr lvl="1"/>
            <a:r>
              <a:rPr lang="de-DE" dirty="0" smtClean="0"/>
              <a:t>Zum Programmieren (lernen) „eher ungeeignet“</a:t>
            </a:r>
          </a:p>
          <a:p>
            <a:r>
              <a:rPr lang="de-DE" dirty="0" smtClean="0"/>
              <a:t>Alternativen:</a:t>
            </a:r>
          </a:p>
          <a:p>
            <a:pPr lvl="1"/>
            <a:r>
              <a:rPr lang="de-DE" dirty="0" err="1" smtClean="0"/>
              <a:t>Maple</a:t>
            </a:r>
            <a:r>
              <a:rPr lang="de-DE" dirty="0" smtClean="0"/>
              <a:t>, </a:t>
            </a:r>
            <a:r>
              <a:rPr lang="de-DE" dirty="0" err="1" smtClean="0"/>
              <a:t>Derive</a:t>
            </a:r>
            <a:r>
              <a:rPr lang="de-DE" dirty="0" smtClean="0"/>
              <a:t>, </a:t>
            </a:r>
            <a:r>
              <a:rPr lang="de-DE" dirty="0" err="1" smtClean="0"/>
              <a:t>Mathematica</a:t>
            </a:r>
            <a:r>
              <a:rPr lang="de-DE" dirty="0" smtClean="0"/>
              <a:t>, …</a:t>
            </a:r>
          </a:p>
          <a:p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-</a:t>
            </a:r>
            <a:r>
              <a:rPr lang="de-DE" dirty="0" err="1" smtClean="0"/>
              <a:t>Plugin</a:t>
            </a:r>
            <a:r>
              <a:rPr lang="de-DE" dirty="0" smtClean="0"/>
              <a:t> „</a:t>
            </a:r>
            <a:r>
              <a:rPr lang="de-DE" dirty="0" err="1" smtClean="0"/>
              <a:t>MatClipse</a:t>
            </a:r>
            <a:r>
              <a:rPr lang="de-DE" dirty="0" smtClean="0"/>
              <a:t>“</a:t>
            </a:r>
          </a:p>
          <a:p>
            <a:pPr lvl="1"/>
            <a:r>
              <a:rPr lang="de-DE" dirty="0" smtClean="0"/>
              <a:t>Deutliche Effizienzsteigerung</a:t>
            </a:r>
          </a:p>
          <a:p>
            <a:pPr lvl="1"/>
            <a:r>
              <a:rPr lang="de-DE" dirty="0" smtClean="0"/>
              <a:t>Nicht zum Lernen geeignet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Boolsche</a:t>
            </a:r>
            <a:r>
              <a:rPr lang="de-DE" dirty="0" smtClean="0"/>
              <a:t> Ausdrücke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0BCB-7336-4759-BC0F-6F24C7137092}" type="datetime1">
              <a:rPr lang="de-DE" smtClean="0"/>
              <a:pPr/>
              <a:t>14.05.2014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Nur Einsen und Nullen.</a:t>
            </a:r>
          </a:p>
          <a:p>
            <a:r>
              <a:rPr lang="de-DE" dirty="0" smtClean="0"/>
              <a:t>Ausdruck, der nur zwei Werte annehmen kann</a:t>
            </a:r>
          </a:p>
          <a:p>
            <a:pPr lvl="1"/>
            <a:r>
              <a:rPr lang="de-DE" dirty="0" smtClean="0"/>
              <a:t>Wahr</a:t>
            </a:r>
          </a:p>
          <a:p>
            <a:pPr lvl="1"/>
            <a:r>
              <a:rPr lang="de-DE" dirty="0" smtClean="0"/>
              <a:t>Falsch</a:t>
            </a:r>
          </a:p>
          <a:p>
            <a:r>
              <a:rPr lang="de-DE" dirty="0" smtClean="0"/>
              <a:t>Verknüpfung dieser Ausdrücke mit</a:t>
            </a:r>
          </a:p>
          <a:p>
            <a:pPr lvl="1"/>
            <a:r>
              <a:rPr lang="de-DE" dirty="0" smtClean="0"/>
              <a:t>Und</a:t>
            </a:r>
          </a:p>
          <a:p>
            <a:pPr lvl="1"/>
            <a:r>
              <a:rPr lang="de-DE" dirty="0" smtClean="0"/>
              <a:t>Oder</a:t>
            </a:r>
          </a:p>
          <a:p>
            <a:pPr lvl="1"/>
            <a:endParaRPr lang="de-DE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Boolsche</a:t>
            </a:r>
            <a:r>
              <a:rPr lang="de-DE" dirty="0" smtClean="0"/>
              <a:t> Ausdrücke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0BCB-7336-4759-BC0F-6F24C7137092}" type="datetime1">
              <a:rPr lang="de-DE" smtClean="0"/>
              <a:pPr/>
              <a:t>14.05.2014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Vergleiche:</a:t>
            </a:r>
          </a:p>
          <a:p>
            <a:pPr lvl="1"/>
            <a:r>
              <a:rPr lang="de-DE" dirty="0" smtClean="0"/>
              <a:t>Ist gleich (==)</a:t>
            </a:r>
          </a:p>
          <a:p>
            <a:pPr lvl="1"/>
            <a:r>
              <a:rPr lang="de-DE" dirty="0" smtClean="0"/>
              <a:t>Ist nicht gleich (~=)</a:t>
            </a:r>
          </a:p>
          <a:p>
            <a:pPr lvl="1"/>
            <a:r>
              <a:rPr lang="de-DE" dirty="0" smtClean="0"/>
              <a:t>Größer (gleich) (&gt;=)</a:t>
            </a:r>
          </a:p>
          <a:p>
            <a:pPr lvl="1"/>
            <a:r>
              <a:rPr lang="de-DE" dirty="0" smtClean="0"/>
              <a:t>Kleiner (gleich) (&lt;=)</a:t>
            </a:r>
            <a:endParaRPr lang="de-DE" dirty="0" smtClean="0"/>
          </a:p>
          <a:p>
            <a:r>
              <a:rPr lang="de-DE" dirty="0" smtClean="0"/>
              <a:t>Verknüpfung von Ausdrücken</a:t>
            </a:r>
          </a:p>
          <a:p>
            <a:pPr lvl="1"/>
            <a:r>
              <a:rPr lang="de-DE" dirty="0" smtClean="0"/>
              <a:t>Und (&amp;&amp;)</a:t>
            </a:r>
          </a:p>
          <a:p>
            <a:pPr lvl="1"/>
            <a:r>
              <a:rPr lang="de-DE" dirty="0" smtClean="0"/>
              <a:t>Oder (||)</a:t>
            </a:r>
          </a:p>
          <a:p>
            <a:r>
              <a:rPr lang="de-DE" dirty="0" smtClean="0"/>
              <a:t>Umkehren von Ausdrücken</a:t>
            </a:r>
          </a:p>
          <a:p>
            <a:pPr lvl="1"/>
            <a:r>
              <a:rPr lang="de-DE" dirty="0" smtClean="0"/>
              <a:t>Negation (~)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Boolsche</a:t>
            </a:r>
            <a:r>
              <a:rPr lang="de-DE" dirty="0" smtClean="0"/>
              <a:t> Ausdrücke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0BCB-7336-4759-BC0F-6F24C7137092}" type="datetime1">
              <a:rPr lang="de-DE" smtClean="0"/>
              <a:pPr/>
              <a:t>14.05.2014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Beispiele:</a:t>
            </a:r>
          </a:p>
          <a:p>
            <a:r>
              <a:rPr lang="de-DE" dirty="0" smtClean="0"/>
              <a:t>A = (wahr &amp;&amp; wahr)</a:t>
            </a:r>
          </a:p>
          <a:p>
            <a:r>
              <a:rPr lang="de-DE" dirty="0" smtClean="0"/>
              <a:t>B = (wahr &amp;&amp; falsch)</a:t>
            </a:r>
          </a:p>
          <a:p>
            <a:r>
              <a:rPr lang="de-DE" dirty="0" smtClean="0"/>
              <a:t>C = (wahr || falsch)</a:t>
            </a:r>
          </a:p>
          <a:p>
            <a:r>
              <a:rPr lang="de-DE" dirty="0" smtClean="0"/>
              <a:t>D = (falsch || falsch)</a:t>
            </a:r>
          </a:p>
          <a:p>
            <a:r>
              <a:rPr lang="de-DE" dirty="0" smtClean="0"/>
              <a:t>E = ~D</a:t>
            </a:r>
          </a:p>
          <a:p>
            <a:r>
              <a:rPr lang="de-DE" dirty="0" smtClean="0"/>
              <a:t>F = A &amp; B</a:t>
            </a:r>
          </a:p>
          <a:p>
            <a:r>
              <a:rPr lang="de-DE" dirty="0" smtClean="0"/>
              <a:t>…</a:t>
            </a:r>
            <a:endParaRPr lang="de-DE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Boolsche</a:t>
            </a:r>
            <a:r>
              <a:rPr lang="de-DE" dirty="0" smtClean="0"/>
              <a:t> Ausdrücke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0BCB-7336-4759-BC0F-6F24C7137092}" type="datetime1">
              <a:rPr lang="de-DE" smtClean="0"/>
              <a:pPr/>
              <a:t>14.05.2014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Obacht: Entweder-Oder!</a:t>
            </a:r>
          </a:p>
          <a:p>
            <a:r>
              <a:rPr lang="de-DE" dirty="0" smtClean="0"/>
              <a:t>Für das „normale“ Oder (A || B) gilt:</a:t>
            </a:r>
          </a:p>
          <a:p>
            <a:pPr lvl="1"/>
            <a:r>
              <a:rPr lang="de-DE" dirty="0" smtClean="0"/>
              <a:t>(wahr || wahr) == 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wahr</a:t>
            </a:r>
          </a:p>
          <a:p>
            <a:pPr lvl="1"/>
            <a:r>
              <a:rPr lang="de-DE" dirty="0" smtClean="0"/>
              <a:t>(wahr || </a:t>
            </a:r>
            <a:r>
              <a:rPr lang="de-DE" dirty="0" smtClean="0"/>
              <a:t>falsch) </a:t>
            </a:r>
            <a:r>
              <a:rPr lang="de-DE" dirty="0" smtClean="0"/>
              <a:t>== 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wahr</a:t>
            </a:r>
          </a:p>
          <a:p>
            <a:pPr lvl="1"/>
            <a:r>
              <a:rPr lang="de-DE" dirty="0" smtClean="0"/>
              <a:t>(falsch </a:t>
            </a:r>
            <a:r>
              <a:rPr lang="de-DE" dirty="0" smtClean="0"/>
              <a:t>|| wahr) == 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wahr</a:t>
            </a:r>
          </a:p>
          <a:p>
            <a:pPr lvl="1"/>
            <a:r>
              <a:rPr lang="de-DE" dirty="0" smtClean="0"/>
              <a:t>(falsch </a:t>
            </a:r>
            <a:r>
              <a:rPr lang="de-DE" dirty="0" smtClean="0"/>
              <a:t>|| </a:t>
            </a:r>
            <a:r>
              <a:rPr lang="de-DE" dirty="0" smtClean="0"/>
              <a:t>falsch) </a:t>
            </a:r>
            <a:r>
              <a:rPr lang="de-DE" dirty="0" smtClean="0"/>
              <a:t>== </a:t>
            </a:r>
            <a:r>
              <a:rPr lang="de-DE" dirty="0" smtClean="0">
                <a:solidFill>
                  <a:srgbClr val="C76563"/>
                </a:solidFill>
              </a:rPr>
              <a:t>falsch</a:t>
            </a:r>
            <a:endParaRPr lang="de-DE" dirty="0" smtClean="0">
              <a:solidFill>
                <a:srgbClr val="C76563"/>
              </a:solidFill>
            </a:endParaRPr>
          </a:p>
          <a:p>
            <a:r>
              <a:rPr lang="de-DE" dirty="0" smtClean="0"/>
              <a:t>Für Entweder-Oder (fiktiv: x|) gilt:</a:t>
            </a:r>
          </a:p>
          <a:p>
            <a:pPr lvl="1"/>
            <a:r>
              <a:rPr lang="de-DE" dirty="0" smtClean="0"/>
              <a:t>(wahr </a:t>
            </a:r>
            <a:r>
              <a:rPr lang="de-DE" dirty="0" smtClean="0"/>
              <a:t>x| wahr</a:t>
            </a:r>
            <a:r>
              <a:rPr lang="de-DE" dirty="0" smtClean="0"/>
              <a:t>) == </a:t>
            </a:r>
            <a:r>
              <a:rPr lang="de-DE" dirty="0" smtClean="0">
                <a:solidFill>
                  <a:srgbClr val="C76563"/>
                </a:solidFill>
              </a:rPr>
              <a:t>falsch</a:t>
            </a:r>
            <a:endParaRPr lang="de-DE" dirty="0" smtClean="0">
              <a:solidFill>
                <a:srgbClr val="C76563"/>
              </a:solidFill>
            </a:endParaRPr>
          </a:p>
          <a:p>
            <a:pPr lvl="1"/>
            <a:r>
              <a:rPr lang="de-DE" dirty="0" smtClean="0"/>
              <a:t>(wahr </a:t>
            </a:r>
            <a:r>
              <a:rPr lang="de-DE" dirty="0" smtClean="0"/>
              <a:t>x| </a:t>
            </a:r>
            <a:r>
              <a:rPr lang="de-DE" dirty="0" smtClean="0"/>
              <a:t>falsch) == 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wahr</a:t>
            </a:r>
          </a:p>
          <a:p>
            <a:pPr lvl="1"/>
            <a:r>
              <a:rPr lang="de-DE" dirty="0" smtClean="0"/>
              <a:t>(falsch </a:t>
            </a:r>
            <a:r>
              <a:rPr lang="de-DE" dirty="0" smtClean="0"/>
              <a:t>x| </a:t>
            </a:r>
            <a:r>
              <a:rPr lang="de-DE" dirty="0" smtClean="0"/>
              <a:t>wahr) == 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wahr</a:t>
            </a:r>
          </a:p>
          <a:p>
            <a:pPr lvl="1"/>
            <a:r>
              <a:rPr lang="de-DE" dirty="0" smtClean="0"/>
              <a:t>(falsch </a:t>
            </a:r>
            <a:r>
              <a:rPr lang="de-DE" dirty="0" smtClean="0"/>
              <a:t>x| </a:t>
            </a:r>
            <a:r>
              <a:rPr lang="de-DE" dirty="0" smtClean="0"/>
              <a:t>falsch) == </a:t>
            </a:r>
            <a:r>
              <a:rPr lang="de-DE" dirty="0" smtClean="0">
                <a:solidFill>
                  <a:srgbClr val="C76563"/>
                </a:solidFill>
              </a:rPr>
              <a:t>falsch</a:t>
            </a:r>
          </a:p>
          <a:p>
            <a:pPr lvl="1"/>
            <a:endParaRPr lang="de-DE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keanos">
  <a:themeElements>
    <a:clrScheme name="Okeanos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keanos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1476</Words>
  <Application>Microsoft Office PowerPoint</Application>
  <PresentationFormat>Bildschirmpräsentation (4:3)</PresentationFormat>
  <Paragraphs>478</Paragraphs>
  <Slides>39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0" baseType="lpstr">
      <vt:lpstr>Okeanos</vt:lpstr>
      <vt:lpstr>MatLab - Wiederholung</vt:lpstr>
      <vt:lpstr>Agenda</vt:lpstr>
      <vt:lpstr>Vorwort</vt:lpstr>
      <vt:lpstr>Vorwort</vt:lpstr>
      <vt:lpstr>Vorwort</vt:lpstr>
      <vt:lpstr>Boolsche Ausdrücke</vt:lpstr>
      <vt:lpstr>Boolsche Ausdrücke</vt:lpstr>
      <vt:lpstr>Boolsche Ausdrücke</vt:lpstr>
      <vt:lpstr>Boolsche Ausdrücke</vt:lpstr>
      <vt:lpstr>Bedingte Anweisungen</vt:lpstr>
      <vt:lpstr>Bedingte Anweisung</vt:lpstr>
      <vt:lpstr>Bedingte Anweisung</vt:lpstr>
      <vt:lpstr>Verzweigung</vt:lpstr>
      <vt:lpstr>Verzweigung</vt:lpstr>
      <vt:lpstr>Verzweigung</vt:lpstr>
      <vt:lpstr>Verzweigung</vt:lpstr>
      <vt:lpstr>Verzweigung</vt:lpstr>
      <vt:lpstr>Verzweigung</vt:lpstr>
      <vt:lpstr>Verzweigung</vt:lpstr>
      <vt:lpstr>Verzweigung</vt:lpstr>
      <vt:lpstr>Verzweigungen</vt:lpstr>
      <vt:lpstr>Verzweigungen</vt:lpstr>
      <vt:lpstr>Mehrfachauswahl</vt:lpstr>
      <vt:lpstr>Mehrfachauswahl</vt:lpstr>
      <vt:lpstr>Mehrfachauswahl</vt:lpstr>
      <vt:lpstr>Mehrfachauswahl</vt:lpstr>
      <vt:lpstr>Mehrfachauswahl</vt:lpstr>
      <vt:lpstr>Mehrfachauswahl</vt:lpstr>
      <vt:lpstr>Schleifen</vt:lpstr>
      <vt:lpstr>Zählschleife</vt:lpstr>
      <vt:lpstr>Zählschleife</vt:lpstr>
      <vt:lpstr>Zählschleife</vt:lpstr>
      <vt:lpstr>Kopfschleife</vt:lpstr>
      <vt:lpstr>Kopfschleife</vt:lpstr>
      <vt:lpstr>Kopfschleife</vt:lpstr>
      <vt:lpstr>Fußschleife</vt:lpstr>
      <vt:lpstr>Bearbeiten von Problemen</vt:lpstr>
      <vt:lpstr>Offene Fragen?</vt:lpstr>
      <vt:lpstr>Danke für die Aufmerksamkeit.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Nico</dc:creator>
  <cp:lastModifiedBy>Nico</cp:lastModifiedBy>
  <cp:revision>197</cp:revision>
  <dcterms:created xsi:type="dcterms:W3CDTF">2010-05-18T15:48:42Z</dcterms:created>
  <dcterms:modified xsi:type="dcterms:W3CDTF">2014-05-14T10:47:08Z</dcterms:modified>
</cp:coreProperties>
</file>