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67" r:id="rId3"/>
    <p:sldId id="268" r:id="rId4"/>
    <p:sldId id="276" r:id="rId5"/>
    <p:sldId id="277" r:id="rId6"/>
    <p:sldId id="300" r:id="rId7"/>
    <p:sldId id="301" r:id="rId8"/>
    <p:sldId id="302" r:id="rId9"/>
    <p:sldId id="303" r:id="rId10"/>
    <p:sldId id="270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86" r:id="rId22"/>
    <p:sldId id="287" r:id="rId23"/>
    <p:sldId id="269" r:id="rId24"/>
    <p:sldId id="290" r:id="rId25"/>
    <p:sldId id="271" r:id="rId26"/>
    <p:sldId id="291" r:id="rId27"/>
    <p:sldId id="293" r:id="rId28"/>
    <p:sldId id="294" r:id="rId29"/>
    <p:sldId id="292" r:id="rId30"/>
    <p:sldId id="272" r:id="rId31"/>
    <p:sldId id="295" r:id="rId32"/>
    <p:sldId id="296" r:id="rId33"/>
    <p:sldId id="273" r:id="rId34"/>
    <p:sldId id="298" r:id="rId35"/>
    <p:sldId id="299" r:id="rId36"/>
    <p:sldId id="274" r:id="rId37"/>
    <p:sldId id="275" r:id="rId38"/>
    <p:sldId id="304" r:id="rId39"/>
    <p:sldId id="305" r:id="rId40"/>
    <p:sldId id="265" r:id="rId41"/>
    <p:sldId id="266" r:id="rId4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5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91" autoAdjust="0"/>
    <p:restoredTop sz="94710" autoAdjust="0"/>
  </p:normalViewPr>
  <p:slideViewPr>
    <p:cSldViewPr>
      <p:cViewPr>
        <p:scale>
          <a:sx n="80" d="100"/>
          <a:sy n="80" d="100"/>
        </p:scale>
        <p:origin x="-226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0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5EBC-B582-499F-9414-5C4C09FC8037}" type="datetimeFigureOut">
              <a:rPr lang="de-DE" smtClean="0"/>
              <a:pPr/>
              <a:t>15.05.2014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914B-1D90-46A1-A67E-81B9D950B6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800623-0D4B-4E6D-BDC2-36DE3BDAF6E9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69E4-D3DB-49FA-BC81-4BA2AF5A1D24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615D-1615-4101-9C44-F20FACBEAFF6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E0269F-0D47-49C4-8954-E591C99B9743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81-A0CD-449A-894D-FB4DABCBD1AA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3F63-7D75-48BF-AFEF-C4881081607E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9A9C-A734-48EC-B5D8-B03375AB058B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0F1-1CC0-4F7C-B03B-D6BE31342545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E05A-205A-4CCF-B61E-9811F47ED570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A456-A35E-4C67-90CC-2AE9D8E04405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572396" y="6356350"/>
            <a:ext cx="11174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2CBCDB-1456-4B2C-8EA1-49C8BE9B4EAE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571604" y="6356350"/>
            <a:ext cx="6000792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95895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MatLab</a:t>
            </a:r>
            <a:r>
              <a:rPr lang="de-DE" dirty="0" smtClean="0"/>
              <a:t> - Wiederholung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0AD-6DA6-4E92-AA6C-DDE97FA9251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bedingte Anweisung?</a:t>
            </a:r>
          </a:p>
          <a:p>
            <a:r>
              <a:rPr lang="de-DE" dirty="0" smtClean="0"/>
              <a:t>Eine </a:t>
            </a:r>
            <a:r>
              <a:rPr lang="de-DE" i="1" dirty="0" smtClean="0"/>
              <a:t>Kontrollstruktur</a:t>
            </a:r>
          </a:p>
          <a:p>
            <a:r>
              <a:rPr lang="de-DE" dirty="0" smtClean="0"/>
              <a:t>Führt bestimmten Abschnitt nur unter Bedingung aus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Der Bedingung</a:t>
            </a:r>
          </a:p>
          <a:p>
            <a:pPr lvl="1"/>
            <a:r>
              <a:rPr lang="de-DE" dirty="0" smtClean="0"/>
              <a:t>Dem auszuführenden Code</a:t>
            </a:r>
          </a:p>
        </p:txBody>
      </p:sp>
      <p:sp>
        <p:nvSpPr>
          <p:cNvPr id="8" name="Rechteck 7"/>
          <p:cNvSpPr/>
          <p:nvPr/>
        </p:nvSpPr>
        <p:spPr>
          <a:xfrm>
            <a:off x="142844" y="571480"/>
            <a:ext cx="8715436" cy="60007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2786050" y="3000372"/>
            <a:ext cx="3286148" cy="1643074"/>
          </a:xfrm>
          <a:prstGeom prst="wedgeRectCallout">
            <a:avLst>
              <a:gd name="adj1" fmla="val -57644"/>
              <a:gd name="adj2" fmla="val -1055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Kontrollstrukturen steuern den Ablauf von Programmen.</a:t>
            </a:r>
            <a:endParaRPr lang="de-DE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Verzweigung?</a:t>
            </a:r>
          </a:p>
          <a:p>
            <a:r>
              <a:rPr lang="de-DE" dirty="0" smtClean="0"/>
              <a:t>Eine Kontrollstruktur</a:t>
            </a:r>
          </a:p>
          <a:p>
            <a:r>
              <a:rPr lang="de-DE" dirty="0" smtClean="0"/>
              <a:t>Entscheidung zwischen zwei Wegen</a:t>
            </a:r>
          </a:p>
          <a:p>
            <a:r>
              <a:rPr lang="de-DE" dirty="0" smtClean="0"/>
              <a:t>Entscheidung ist abhängig von einer Bedingung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Kontrollstruktur selbst</a:t>
            </a:r>
          </a:p>
          <a:p>
            <a:pPr lvl="1"/>
            <a:r>
              <a:rPr lang="de-DE" dirty="0" smtClean="0"/>
              <a:t>Bedingung</a:t>
            </a:r>
          </a:p>
          <a:p>
            <a:pPr lvl="1"/>
            <a:r>
              <a:rPr lang="de-DE" dirty="0" smtClean="0"/>
              <a:t>Erster Weg</a:t>
            </a:r>
          </a:p>
          <a:p>
            <a:pPr lvl="1"/>
            <a:r>
              <a:rPr lang="de-DE" dirty="0" smtClean="0"/>
              <a:t>Zweiter Weg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nicht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war das noch mit ELSE-IF?</a:t>
            </a:r>
          </a:p>
          <a:p>
            <a:r>
              <a:rPr lang="de-DE" dirty="0" smtClean="0"/>
              <a:t>Verzweigung mit mehr als zwei möglichen Wegen</a:t>
            </a:r>
          </a:p>
          <a:p>
            <a:r>
              <a:rPr lang="de-DE" dirty="0" smtClean="0"/>
              <a:t>Im Grunde:</a:t>
            </a:r>
          </a:p>
          <a:p>
            <a:pPr>
              <a:buNone/>
            </a:pPr>
            <a:r>
              <a:rPr lang="de-DE" dirty="0" smtClean="0"/>
              <a:t>	Verschachtelung von Verzweigungen</a:t>
            </a:r>
          </a:p>
          <a:p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3214686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ende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den meisten Sprachen vereinfacht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CF64-8B73-4A04-A549-2E6D6EFA84A8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Vorwort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Bedingte Anweisungen / Verzweigungen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Mehrfachauswahl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Schleifen</a:t>
            </a:r>
          </a:p>
          <a:p>
            <a:pPr lvl="1"/>
            <a:r>
              <a:rPr lang="de-DE" dirty="0" smtClean="0"/>
              <a:t>Zählschleife</a:t>
            </a:r>
          </a:p>
          <a:p>
            <a:pPr lvl="1"/>
            <a:r>
              <a:rPr lang="de-DE" dirty="0" smtClean="0"/>
              <a:t>Kopfschleife</a:t>
            </a:r>
          </a:p>
          <a:p>
            <a:pPr lvl="1"/>
            <a:r>
              <a:rPr lang="de-DE" dirty="0" smtClean="0"/>
              <a:t>Fußschleife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Bearbeiten von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So auch in </a:t>
            </a:r>
            <a:r>
              <a:rPr lang="de-DE" dirty="0" err="1" smtClean="0"/>
              <a:t>MatLab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 bei sich überschneidenden Bedingungen!</a:t>
            </a:r>
          </a:p>
          <a:p>
            <a:r>
              <a:rPr lang="de-DE" dirty="0" smtClean="0"/>
              <a:t>Es wird nur ein Weg eingeschlagen</a:t>
            </a:r>
          </a:p>
          <a:p>
            <a:pPr lvl="1"/>
            <a:r>
              <a:rPr lang="de-DE" dirty="0" smtClean="0"/>
              <a:t>Üblicherweise der erste, bei dem die Bedingung passt</a:t>
            </a:r>
          </a:p>
          <a:p>
            <a:r>
              <a:rPr lang="de-DE" dirty="0" smtClean="0"/>
              <a:t>Alle anderen Wege werden nicht durchlaufen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Außerdem im Kopf behalten: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Ist etwas anderes als: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1714488"/>
            <a:ext cx="8143932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572-D852-47A0-9C06-26217B35BEBA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Oft falsch verwendet; immer falsch erklärt!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Wichtig:</a:t>
            </a:r>
          </a:p>
          <a:p>
            <a:pPr>
              <a:buNone/>
            </a:pPr>
            <a:r>
              <a:rPr lang="de-DE" dirty="0" smtClean="0"/>
              <a:t>	Eine Mehrfachauswahl ist </a:t>
            </a:r>
            <a:r>
              <a:rPr lang="de-DE" b="1" dirty="0" smtClean="0"/>
              <a:t>keine</a:t>
            </a:r>
            <a:r>
              <a:rPr lang="de-DE" dirty="0" smtClean="0"/>
              <a:t> Verzweigung für ganz viele verschiedene Fälle!</a:t>
            </a:r>
            <a:endParaRPr lang="de-DE" dirty="0"/>
          </a:p>
        </p:txBody>
      </p:sp>
      <p:sp>
        <p:nvSpPr>
          <p:cNvPr id="7" name="Rechteckige Legende 6"/>
          <p:cNvSpPr/>
          <p:nvPr/>
        </p:nvSpPr>
        <p:spPr>
          <a:xfrm>
            <a:off x="7143768" y="714356"/>
            <a:ext cx="1428792" cy="357190"/>
          </a:xfrm>
          <a:prstGeom prst="wedgeRectCallout">
            <a:avLst>
              <a:gd name="adj1" fmla="val -107179"/>
              <a:gd name="adj2" fmla="val 1475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Außer hier!</a:t>
            </a:r>
            <a:endParaRPr lang="de-DE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Wann benutze ich eine Mehrfachauswahl?</a:t>
            </a:r>
          </a:p>
          <a:p>
            <a:r>
              <a:rPr lang="de-DE" dirty="0" smtClean="0"/>
              <a:t>Bei (beliebig vielen) unterschiedlichen Wegen, die</a:t>
            </a:r>
          </a:p>
          <a:p>
            <a:pPr lvl="1"/>
            <a:r>
              <a:rPr lang="de-DE" dirty="0" smtClean="0"/>
              <a:t>Diskret sind (keine Wertebereiche)</a:t>
            </a:r>
          </a:p>
          <a:p>
            <a:pPr lvl="1"/>
            <a:r>
              <a:rPr lang="de-DE" dirty="0" smtClean="0"/>
              <a:t>Disjunkt sind (sich nicht überschneiden)</a:t>
            </a:r>
          </a:p>
          <a:p>
            <a:pPr lvl="1"/>
            <a:r>
              <a:rPr lang="de-DE" dirty="0" smtClean="0"/>
              <a:t>Von Beginn an bekannt sind</a:t>
            </a:r>
          </a:p>
          <a:p>
            <a:pPr lvl="1"/>
            <a:r>
              <a:rPr lang="de-DE" dirty="0" smtClean="0"/>
              <a:t>Sich im Programmverlauf nicht ändern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Vorsicht, Ketzerei:</a:t>
            </a:r>
          </a:p>
          <a:p>
            <a:r>
              <a:rPr lang="de-DE" dirty="0" smtClean="0"/>
              <a:t>Streng genommen keine Kontrollstruktur</a:t>
            </a:r>
          </a:p>
          <a:p>
            <a:r>
              <a:rPr lang="de-DE" dirty="0" smtClean="0"/>
              <a:t>Eher ein „Nachschlagewerk“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Pseudocode: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&lt;x&gt; gleich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andernfalls: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&lt;x&gt;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Monatsnamen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442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monat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‘Januar‘;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‘Februar‘;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‘März‘;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‘Dezember‘;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(‘Diesen Monat gibt es nicht‘);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ppelte Welle 7"/>
          <p:cNvSpPr/>
          <p:nvPr/>
        </p:nvSpPr>
        <p:spPr>
          <a:xfrm>
            <a:off x="357158" y="4000504"/>
            <a:ext cx="8429684" cy="50006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Obacht: Switch-Case verhält sich in verschiedenen Sprachen unterschiedlich:</a:t>
            </a:r>
          </a:p>
          <a:p>
            <a:r>
              <a:rPr lang="de-DE" dirty="0" smtClean="0"/>
              <a:t>Java, C, C++, …</a:t>
            </a:r>
          </a:p>
          <a:p>
            <a:pPr lvl="1"/>
            <a:r>
              <a:rPr lang="de-DE" dirty="0" smtClean="0"/>
              <a:t>So genanntes Fall-Through-Verhalten</a:t>
            </a:r>
          </a:p>
          <a:p>
            <a:pPr lvl="1"/>
            <a:r>
              <a:rPr lang="de-DE" dirty="0" smtClean="0"/>
              <a:t>Weitere Kontrolle der Fällt erforderlich</a:t>
            </a:r>
          </a:p>
          <a:p>
            <a:r>
              <a:rPr lang="de-DE" dirty="0" err="1" smtClean="0"/>
              <a:t>Matlab</a:t>
            </a:r>
            <a:endParaRPr lang="de-DE" dirty="0" smtClean="0"/>
          </a:p>
          <a:p>
            <a:pPr lvl="1"/>
            <a:r>
              <a:rPr lang="de-DE" dirty="0" smtClean="0"/>
              <a:t>Kein Fall-Through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Schleifen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Schleife?</a:t>
            </a:r>
          </a:p>
          <a:p>
            <a:r>
              <a:rPr lang="de-DE" dirty="0" smtClean="0"/>
              <a:t>Kontrollstruktur</a:t>
            </a:r>
          </a:p>
          <a:p>
            <a:r>
              <a:rPr lang="de-DE" dirty="0" smtClean="0"/>
              <a:t>Wiederholt eine bestimmte Aufgabe</a:t>
            </a:r>
          </a:p>
          <a:p>
            <a:r>
              <a:rPr lang="de-DE" dirty="0" smtClean="0"/>
              <a:t>Bricht ab, wenn Bedingung nicht mehr gilt</a:t>
            </a:r>
          </a:p>
          <a:p>
            <a:r>
              <a:rPr lang="de-DE" dirty="0" smtClean="0"/>
              <a:t>Parameter können sich ändern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Einer Fortsetzungsbedingung</a:t>
            </a:r>
          </a:p>
          <a:p>
            <a:pPr lvl="1"/>
            <a:r>
              <a:rPr lang="de-DE" dirty="0" smtClean="0"/>
              <a:t>Dem auszuführenden Code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387C-FC77-42DD-B355-31BEEF2DA4A7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habe ich heute vor?</a:t>
            </a:r>
          </a:p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r>
              <a:rPr lang="de-DE" dirty="0" smtClean="0"/>
              <a:t>Verdeutlichen der Konzepte</a:t>
            </a:r>
          </a:p>
          <a:p>
            <a:pPr lvl="1"/>
            <a:r>
              <a:rPr lang="de-DE" dirty="0" smtClean="0"/>
              <a:t>Verzweigung</a:t>
            </a:r>
          </a:p>
          <a:p>
            <a:pPr lvl="1"/>
            <a:r>
              <a:rPr lang="de-DE" dirty="0" smtClean="0"/>
              <a:t>Mehrfachauswahl</a:t>
            </a:r>
          </a:p>
          <a:p>
            <a:pPr lvl="1"/>
            <a:r>
              <a:rPr lang="de-DE" dirty="0" smtClean="0"/>
              <a:t>Schleifen</a:t>
            </a:r>
          </a:p>
          <a:p>
            <a:r>
              <a:rPr lang="de-DE" dirty="0" smtClean="0"/>
              <a:t>Bearbeiten von Problem</a:t>
            </a:r>
          </a:p>
          <a:p>
            <a:pPr lvl="1"/>
            <a:r>
              <a:rPr lang="de-DE" dirty="0" smtClean="0"/>
              <a:t>Überwinden von Hindernissen</a:t>
            </a:r>
          </a:p>
          <a:p>
            <a:pPr lvl="1"/>
            <a:r>
              <a:rPr lang="de-DE" dirty="0" smtClean="0"/>
              <a:t>Lösen von Aufgabenstellungen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Die einfachste aller Schleifen.</a:t>
            </a:r>
          </a:p>
          <a:p>
            <a:r>
              <a:rPr lang="de-DE" dirty="0" smtClean="0"/>
              <a:t>Wiederholt einen Codeabschnitt solange bis ein Zähler einen bestimmten Wert erreicht hat</a:t>
            </a:r>
          </a:p>
          <a:p>
            <a:r>
              <a:rPr lang="de-DE" dirty="0" smtClean="0"/>
              <a:t>Start- und Zielwert, sowie Schrittweite sind variabel </a:t>
            </a:r>
          </a:p>
          <a:p>
            <a:r>
              <a:rPr lang="de-DE" dirty="0" smtClean="0"/>
              <a:t>Zähler kann auch in der Schleife verändert werden</a:t>
            </a:r>
          </a:p>
          <a:p>
            <a:r>
              <a:rPr lang="de-DE" dirty="0" smtClean="0"/>
              <a:t>Kann vorwärts und rückwärts laufen</a:t>
            </a:r>
          </a:p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für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zähler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von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bis &lt;ziel&gt;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                 mit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&gt;:&lt;ziel&gt;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Zahlen von 1 bis 100 addieren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Gleiches Beispiel rückwärts: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: 1 : 100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100 : -1 :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9D10-B9FA-4E6D-B0A1-671676D32A68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 prüfen, dann machen.</a:t>
            </a:r>
          </a:p>
          <a:p>
            <a:r>
              <a:rPr lang="de-DE" dirty="0" smtClean="0"/>
              <a:t>Wiederholt einen Codeabschnitt solange eine Bedingung erfüllt ist</a:t>
            </a:r>
          </a:p>
          <a:p>
            <a:r>
              <a:rPr lang="de-DE" dirty="0" smtClean="0"/>
              <a:t>Ob die Bedingung erfüllt ist, entscheidet sich (idealerweise) in der Schleife</a:t>
            </a:r>
          </a:p>
          <a:p>
            <a:r>
              <a:rPr lang="de-DE" dirty="0" smtClean="0"/>
              <a:t>Bedingung wird </a:t>
            </a:r>
            <a:r>
              <a:rPr lang="de-DE" b="1" dirty="0" smtClean="0"/>
              <a:t>vor</a:t>
            </a:r>
            <a:r>
              <a:rPr lang="de-DE" dirty="0" smtClean="0"/>
              <a:t> jedem Schleifendurchlauf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solange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mache: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kleines Ratespiel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14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zahl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1, gib deine Zahl ein.‘);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eine Zahl.‘);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zahl ~=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(‘Falsch geraten!‘);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erneut.‘);)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(‘Richtig geraten.‘);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Fußschleife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35C-FB7C-4E8D-A531-1BDEEBD0C0EE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Das „Gegenteil“ der Kopfschleife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Gibt es in </a:t>
            </a:r>
            <a:r>
              <a:rPr lang="de-DE" dirty="0" err="1" smtClean="0">
                <a:solidFill>
                  <a:srgbClr val="C00000"/>
                </a:solidFill>
              </a:rPr>
              <a:t>MatLab</a:t>
            </a:r>
            <a:r>
              <a:rPr lang="de-DE" dirty="0" smtClean="0">
                <a:solidFill>
                  <a:srgbClr val="C00000"/>
                </a:solidFill>
              </a:rPr>
              <a:t> nicht</a:t>
            </a:r>
          </a:p>
          <a:p>
            <a:r>
              <a:rPr lang="de-DE" dirty="0" smtClean="0"/>
              <a:t>Fast alles wie bei der Kopfschleife</a:t>
            </a:r>
          </a:p>
          <a:p>
            <a:r>
              <a:rPr lang="de-DE" dirty="0" smtClean="0"/>
              <a:t>Unterschied: Bedingung wird </a:t>
            </a:r>
            <a:r>
              <a:rPr lang="de-DE" b="1" dirty="0" smtClean="0"/>
              <a:t>nach</a:t>
            </a:r>
            <a:r>
              <a:rPr lang="de-DE" dirty="0" smtClean="0"/>
              <a:t> dem Schleifendurchgang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Bearbeiten von Problemen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447-D9EB-489D-B384-86BFC124314C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Es ist nun fast 0:00 Uhr. Das machen wir ohne Folie!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Fakultät</a:t>
            </a:r>
          </a:p>
          <a:p>
            <a:r>
              <a:rPr lang="de-DE" dirty="0" err="1" smtClean="0"/>
              <a:t>Fibonacci</a:t>
            </a:r>
            <a:r>
              <a:rPr lang="de-DE" dirty="0" smtClean="0"/>
              <a:t>-Reihe</a:t>
            </a:r>
          </a:p>
          <a:p>
            <a:r>
              <a:rPr lang="de-DE" dirty="0" smtClean="0"/>
              <a:t>Horner-Schema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Fakultät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Generelles Vorgehen:</a:t>
            </a:r>
          </a:p>
          <a:p>
            <a:r>
              <a:rPr lang="de-DE" dirty="0" smtClean="0"/>
              <a:t>Was macht „Fakultät“?</a:t>
            </a:r>
          </a:p>
          <a:p>
            <a:pPr lvl="1"/>
            <a:r>
              <a:rPr lang="de-DE" dirty="0" smtClean="0"/>
              <a:t>n! = n </a:t>
            </a:r>
            <a:r>
              <a:rPr lang="de-DE" dirty="0" smtClean="0">
                <a:latin typeface="Calibri"/>
              </a:rPr>
              <a:t>• </a:t>
            </a:r>
            <a:r>
              <a:rPr lang="de-DE" dirty="0" smtClean="0"/>
              <a:t>(n-1) </a:t>
            </a:r>
            <a:r>
              <a:rPr lang="de-DE" dirty="0" smtClean="0">
                <a:latin typeface="Calibri"/>
              </a:rPr>
              <a:t>•</a:t>
            </a:r>
            <a:r>
              <a:rPr lang="de-DE" dirty="0" smtClean="0"/>
              <a:t> (n-2) </a:t>
            </a:r>
            <a:r>
              <a:rPr lang="de-DE" dirty="0" smtClean="0">
                <a:latin typeface="Calibri"/>
              </a:rPr>
              <a:t>•</a:t>
            </a:r>
            <a:r>
              <a:rPr lang="de-DE" dirty="0" smtClean="0"/>
              <a:t> … </a:t>
            </a:r>
            <a:r>
              <a:rPr lang="de-DE" dirty="0" smtClean="0">
                <a:latin typeface="Calibri"/>
              </a:rPr>
              <a:t>•</a:t>
            </a:r>
            <a:r>
              <a:rPr lang="de-DE" dirty="0" smtClean="0"/>
              <a:t> (n-(n-1))</a:t>
            </a:r>
          </a:p>
          <a:p>
            <a:r>
              <a:rPr lang="de-DE" dirty="0" smtClean="0"/>
              <a:t>Auf welchem Bereich ist sie definiert?</a:t>
            </a:r>
          </a:p>
          <a:p>
            <a:pPr lvl="1"/>
            <a:r>
              <a:rPr lang="de-DE" dirty="0" smtClean="0"/>
              <a:t>n </a:t>
            </a:r>
            <a:r>
              <a:rPr lang="el-GR" dirty="0" smtClean="0">
                <a:latin typeface="Calibri"/>
              </a:rPr>
              <a:t>ε</a:t>
            </a:r>
            <a:r>
              <a:rPr lang="de-DE" dirty="0" smtClean="0">
                <a:latin typeface="Calibri"/>
              </a:rPr>
              <a:t> </a:t>
            </a:r>
            <a:r>
              <a:rPr lang="de-DE" dirty="0" smtClean="0">
                <a:latin typeface="Castellar" pitchFamily="18" charset="0"/>
              </a:rPr>
              <a:t>N</a:t>
            </a:r>
            <a:r>
              <a:rPr lang="de-DE" baseline="-25000" dirty="0" smtClean="0">
                <a:latin typeface="Calibri" pitchFamily="34" charset="0"/>
              </a:rPr>
              <a:t>0</a:t>
            </a:r>
          </a:p>
          <a:p>
            <a:r>
              <a:rPr lang="de-DE" dirty="0" smtClean="0"/>
              <a:t>Wie ist sie an den Grenzen definiert?</a:t>
            </a:r>
          </a:p>
          <a:p>
            <a:pPr lvl="1"/>
            <a:r>
              <a:rPr lang="de-DE" dirty="0" smtClean="0"/>
              <a:t>Für n = 0 gilt n! = 1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Ziel:</a:t>
            </a:r>
          </a:p>
          <a:p>
            <a:r>
              <a:rPr lang="de-DE" dirty="0" smtClean="0"/>
              <a:t>Skript, welches die Fakultät einer Zahl berechnet</a:t>
            </a:r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</a:t>
            </a:r>
            <a:r>
              <a:rPr lang="de-DE" smtClean="0"/>
              <a:t>: </a:t>
            </a:r>
            <a:r>
              <a:rPr lang="de-DE" smtClean="0"/>
              <a:t>Fakultät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214422"/>
            <a:ext cx="8143932" cy="4929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06CB-442D-4748-AE34-25E7F74B8047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werde ich nicht tun?</a:t>
            </a:r>
          </a:p>
          <a:p>
            <a:r>
              <a:rPr lang="de-DE" dirty="0" smtClean="0"/>
              <a:t>Syntaktische Feinheiten von </a:t>
            </a:r>
            <a:r>
              <a:rPr lang="de-DE" dirty="0" err="1" smtClean="0"/>
              <a:t>MatLab</a:t>
            </a:r>
            <a:r>
              <a:rPr lang="de-DE" dirty="0" smtClean="0"/>
              <a:t> beleuchten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selbst erklären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Offene Fragen?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die Aufmerksamkeit.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Zu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ist nur </a:t>
            </a:r>
            <a:r>
              <a:rPr lang="de-DE" b="1" dirty="0" smtClean="0"/>
              <a:t>ein</a:t>
            </a:r>
            <a:r>
              <a:rPr lang="de-DE" dirty="0" smtClean="0"/>
              <a:t> Werkzeug von vielen</a:t>
            </a:r>
          </a:p>
          <a:p>
            <a:r>
              <a:rPr lang="de-DE" dirty="0" smtClean="0"/>
              <a:t>Nicht immer die beste Wahl</a:t>
            </a:r>
          </a:p>
          <a:p>
            <a:pPr lvl="1"/>
            <a:r>
              <a:rPr lang="de-DE" dirty="0" smtClean="0"/>
              <a:t>Für Berechnungen gut geeignet</a:t>
            </a:r>
          </a:p>
          <a:p>
            <a:pPr lvl="1"/>
            <a:r>
              <a:rPr lang="de-DE" dirty="0" smtClean="0"/>
              <a:t>Zum Programmieren (lernen) „eher ungeeignet“</a:t>
            </a:r>
          </a:p>
          <a:p>
            <a:r>
              <a:rPr lang="de-DE" dirty="0" smtClean="0"/>
              <a:t>Alternativen:</a:t>
            </a:r>
          </a:p>
          <a:p>
            <a:pPr lvl="1"/>
            <a:r>
              <a:rPr lang="de-DE" dirty="0" err="1" smtClean="0"/>
              <a:t>Maple</a:t>
            </a:r>
            <a:r>
              <a:rPr lang="de-DE" dirty="0" smtClean="0"/>
              <a:t>, </a:t>
            </a:r>
            <a:r>
              <a:rPr lang="de-DE" dirty="0" err="1" smtClean="0"/>
              <a:t>Derive</a:t>
            </a:r>
            <a:r>
              <a:rPr lang="de-DE" dirty="0" smtClean="0"/>
              <a:t>, </a:t>
            </a:r>
            <a:r>
              <a:rPr lang="de-DE" dirty="0" err="1" smtClean="0"/>
              <a:t>Mathematica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-</a:t>
            </a:r>
            <a:r>
              <a:rPr lang="de-DE" dirty="0" err="1" smtClean="0"/>
              <a:t>Plugin</a:t>
            </a:r>
            <a:r>
              <a:rPr lang="de-DE" dirty="0" smtClean="0"/>
              <a:t> „</a:t>
            </a:r>
            <a:r>
              <a:rPr lang="de-DE" dirty="0" err="1" smtClean="0"/>
              <a:t>MatClipse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Deutliche Effizienzsteigerung</a:t>
            </a:r>
          </a:p>
          <a:p>
            <a:pPr lvl="1"/>
            <a:r>
              <a:rPr lang="de-DE" dirty="0" smtClean="0"/>
              <a:t>Nicht zum Lernen geeignet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Nur Einsen und Nullen.</a:t>
            </a:r>
          </a:p>
          <a:p>
            <a:r>
              <a:rPr lang="de-DE" dirty="0" smtClean="0"/>
              <a:t>Ausdruck, der nur zwei Werte annehmen kann</a:t>
            </a:r>
          </a:p>
          <a:p>
            <a:pPr lvl="1"/>
            <a:r>
              <a:rPr lang="de-DE" dirty="0" smtClean="0"/>
              <a:t>Wahr</a:t>
            </a:r>
          </a:p>
          <a:p>
            <a:pPr lvl="1"/>
            <a:r>
              <a:rPr lang="de-DE" dirty="0" smtClean="0"/>
              <a:t>Falsch</a:t>
            </a:r>
          </a:p>
          <a:p>
            <a:r>
              <a:rPr lang="de-DE" dirty="0" smtClean="0"/>
              <a:t>Verknüpfung dieser Ausdrücke mit</a:t>
            </a:r>
          </a:p>
          <a:p>
            <a:pPr lvl="1"/>
            <a:r>
              <a:rPr lang="de-DE" dirty="0" smtClean="0"/>
              <a:t>Und</a:t>
            </a:r>
          </a:p>
          <a:p>
            <a:pPr lvl="1"/>
            <a:r>
              <a:rPr lang="de-DE" dirty="0" smtClean="0"/>
              <a:t>Oder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Vergleiche:</a:t>
            </a:r>
          </a:p>
          <a:p>
            <a:pPr lvl="1"/>
            <a:r>
              <a:rPr lang="de-DE" dirty="0" smtClean="0"/>
              <a:t>Ist gleich (==)</a:t>
            </a:r>
          </a:p>
          <a:p>
            <a:pPr lvl="1"/>
            <a:r>
              <a:rPr lang="de-DE" dirty="0" smtClean="0"/>
              <a:t>Ist nicht gleich (~=)</a:t>
            </a:r>
          </a:p>
          <a:p>
            <a:pPr lvl="1"/>
            <a:r>
              <a:rPr lang="de-DE" dirty="0" smtClean="0"/>
              <a:t>Größer (gleich) (&gt;=)</a:t>
            </a:r>
          </a:p>
          <a:p>
            <a:pPr lvl="1"/>
            <a:r>
              <a:rPr lang="de-DE" dirty="0" smtClean="0"/>
              <a:t>Kleiner (gleich) (&lt;=)</a:t>
            </a:r>
          </a:p>
          <a:p>
            <a:r>
              <a:rPr lang="de-DE" dirty="0" smtClean="0"/>
              <a:t>Verknüpfung von Ausdrücken</a:t>
            </a:r>
          </a:p>
          <a:p>
            <a:pPr lvl="1"/>
            <a:r>
              <a:rPr lang="de-DE" dirty="0" smtClean="0"/>
              <a:t>Und (&amp;&amp;)</a:t>
            </a:r>
          </a:p>
          <a:p>
            <a:pPr lvl="1"/>
            <a:r>
              <a:rPr lang="de-DE" dirty="0" smtClean="0"/>
              <a:t>Oder (||)</a:t>
            </a:r>
          </a:p>
          <a:p>
            <a:r>
              <a:rPr lang="de-DE" dirty="0" smtClean="0"/>
              <a:t>Umkehren von Ausdrücken</a:t>
            </a:r>
          </a:p>
          <a:p>
            <a:pPr lvl="1"/>
            <a:r>
              <a:rPr lang="de-DE" dirty="0" smtClean="0"/>
              <a:t>Negation (~)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A = (wahr &amp;&amp; wahr)</a:t>
            </a:r>
          </a:p>
          <a:p>
            <a:r>
              <a:rPr lang="de-DE" dirty="0" smtClean="0"/>
              <a:t>B = (wahr &amp;&amp; falsch)</a:t>
            </a:r>
          </a:p>
          <a:p>
            <a:r>
              <a:rPr lang="de-DE" dirty="0" smtClean="0"/>
              <a:t>C = (wahr || falsch)</a:t>
            </a:r>
          </a:p>
          <a:p>
            <a:r>
              <a:rPr lang="de-DE" dirty="0" smtClean="0"/>
              <a:t>D = (falsch || falsch)</a:t>
            </a:r>
          </a:p>
          <a:p>
            <a:r>
              <a:rPr lang="de-DE" dirty="0" smtClean="0"/>
              <a:t>E = ~D</a:t>
            </a:r>
          </a:p>
          <a:p>
            <a:r>
              <a:rPr lang="de-DE" dirty="0" smtClean="0"/>
              <a:t>F = A &amp; B</a:t>
            </a:r>
          </a:p>
          <a:p>
            <a:r>
              <a:rPr lang="de-DE" dirty="0" smtClean="0"/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Obacht: Entweder-Oder!</a:t>
            </a:r>
          </a:p>
          <a:p>
            <a:r>
              <a:rPr lang="de-DE" dirty="0" smtClean="0"/>
              <a:t>Für das „normale“ Oder (A || B) gilt:</a:t>
            </a:r>
          </a:p>
          <a:p>
            <a:pPr lvl="1"/>
            <a:r>
              <a:rPr lang="de-DE" dirty="0" smtClean="0"/>
              <a:t>(wahr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(wahr ||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r>
              <a:rPr lang="de-DE" dirty="0" smtClean="0"/>
              <a:t>Für Entweder-Oder (fiktiv: x|) gilt:</a:t>
            </a:r>
          </a:p>
          <a:p>
            <a:pPr lvl="1"/>
            <a:r>
              <a:rPr lang="de-DE" dirty="0" smtClean="0"/>
              <a:t>(wahr x| wahr)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r>
              <a:rPr lang="de-DE" dirty="0" smtClean="0"/>
              <a:t>(wahr x|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1559</Words>
  <Application>Microsoft Office PowerPoint</Application>
  <PresentationFormat>Bildschirmpräsentation (4:3)</PresentationFormat>
  <Paragraphs>496</Paragraphs>
  <Slides>41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Okeanos</vt:lpstr>
      <vt:lpstr>MatLab - Wiederholung</vt:lpstr>
      <vt:lpstr>Agenda</vt:lpstr>
      <vt:lpstr>Vorwort</vt:lpstr>
      <vt:lpstr>Vorwort</vt:lpstr>
      <vt:lpstr>Vorwort</vt:lpstr>
      <vt:lpstr>Boolsche Ausdrücke</vt:lpstr>
      <vt:lpstr>Boolsche Ausdrücke</vt:lpstr>
      <vt:lpstr>Boolsche Ausdrücke</vt:lpstr>
      <vt:lpstr>Boolsche Ausdrücke</vt:lpstr>
      <vt:lpstr>Bedingte Anweisungen</vt:lpstr>
      <vt:lpstr>Bedingte Anweisung</vt:lpstr>
      <vt:lpstr>Bedingte Anweisung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Verzweigungen</vt:lpstr>
      <vt:lpstr>Verzweigungen</vt:lpstr>
      <vt:lpstr>Mehrfachauswahl</vt:lpstr>
      <vt:lpstr>Mehrfachauswahl</vt:lpstr>
      <vt:lpstr>Mehrfachauswahl</vt:lpstr>
      <vt:lpstr>Mehrfachauswahl</vt:lpstr>
      <vt:lpstr>Mehrfachauswahl</vt:lpstr>
      <vt:lpstr>Mehrfachauswahl</vt:lpstr>
      <vt:lpstr>Schleifen</vt:lpstr>
      <vt:lpstr>Zählschleife</vt:lpstr>
      <vt:lpstr>Zählschleife</vt:lpstr>
      <vt:lpstr>Zählschleife</vt:lpstr>
      <vt:lpstr>Kopfschleife</vt:lpstr>
      <vt:lpstr>Kopfschleife</vt:lpstr>
      <vt:lpstr>Kopfschleife</vt:lpstr>
      <vt:lpstr>Fußschleife</vt:lpstr>
      <vt:lpstr>Bearbeiten von Problemen</vt:lpstr>
      <vt:lpstr>Beispiel: Fakultät</vt:lpstr>
      <vt:lpstr>Beispiel: Fakultät</vt:lpstr>
      <vt:lpstr>Offene Fragen?</vt:lpstr>
      <vt:lpstr>Danke für die Aufmerksamkeit.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</dc:creator>
  <cp:lastModifiedBy>Nico</cp:lastModifiedBy>
  <cp:revision>214</cp:revision>
  <dcterms:created xsi:type="dcterms:W3CDTF">2010-05-18T15:48:42Z</dcterms:created>
  <dcterms:modified xsi:type="dcterms:W3CDTF">2014-05-15T17:46:46Z</dcterms:modified>
</cp:coreProperties>
</file>