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Barlow ExtraLight"/>
      <p:regular r:id="rId15"/>
      <p:bold r:id="rId16"/>
      <p:italic r:id="rId17"/>
      <p:boldItalic r:id="rId18"/>
    </p:embeddedFont>
    <p:embeddedFont>
      <p:font typeface="Hepta Slab Medium"/>
      <p:regular r:id="rId19"/>
      <p:bold r:id="rId20"/>
    </p:embeddedFont>
    <p:embeddedFont>
      <p:font typeface="Hepta Slab Light"/>
      <p:regular r:id="rId21"/>
      <p:bold r:id="rId22"/>
    </p:embeddedFont>
    <p:embeddedFont>
      <p:font typeface="Hepta Slab"/>
      <p:regular r:id="rId23"/>
      <p:bold r:id="rId24"/>
    </p:embeddedFont>
    <p:embeddedFont>
      <p:font typeface="Barlow Medium"/>
      <p:regular r:id="rId25"/>
      <p:bold r:id="rId26"/>
      <p:italic r:id="rId27"/>
      <p:boldItalic r:id="rId28"/>
    </p:embeddedFont>
    <p:embeddedFont>
      <p:font typeface="Barlow Light"/>
      <p:regular r:id="rId29"/>
      <p:bold r:id="rId30"/>
      <p:italic r:id="rId31"/>
      <p:boldItalic r:id="rId32"/>
    </p:embeddedFont>
    <p:embeddedFont>
      <p:font typeface="Barlow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ptaSlabMedium-bold.fntdata"/><Relationship Id="rId22" Type="http://schemas.openxmlformats.org/officeDocument/2006/relationships/font" Target="fonts/HeptaSlabLight-bold.fntdata"/><Relationship Id="rId21" Type="http://schemas.openxmlformats.org/officeDocument/2006/relationships/font" Target="fonts/HeptaSlabLight-regular.fntdata"/><Relationship Id="rId24" Type="http://schemas.openxmlformats.org/officeDocument/2006/relationships/font" Target="fonts/HeptaSlab-bold.fntdata"/><Relationship Id="rId23" Type="http://schemas.openxmlformats.org/officeDocument/2006/relationships/font" Target="fonts/HeptaSlab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arlowMedium-bold.fntdata"/><Relationship Id="rId25" Type="http://schemas.openxmlformats.org/officeDocument/2006/relationships/font" Target="fonts/BarlowMedium-regular.fntdata"/><Relationship Id="rId28" Type="http://schemas.openxmlformats.org/officeDocument/2006/relationships/font" Target="fonts/BarlowMedium-boldItalic.fntdata"/><Relationship Id="rId27" Type="http://schemas.openxmlformats.org/officeDocument/2006/relationships/font" Target="fonts/BarlowMedium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Light-italic.fntdata"/><Relationship Id="rId30" Type="http://schemas.openxmlformats.org/officeDocument/2006/relationships/font" Target="fonts/BarlowLight-bold.fntdata"/><Relationship Id="rId11" Type="http://schemas.openxmlformats.org/officeDocument/2006/relationships/slide" Target="slides/slide6.xml"/><Relationship Id="rId33" Type="http://schemas.openxmlformats.org/officeDocument/2006/relationships/font" Target="fonts/Barlow-regular.fntdata"/><Relationship Id="rId10" Type="http://schemas.openxmlformats.org/officeDocument/2006/relationships/slide" Target="slides/slide5.xml"/><Relationship Id="rId32" Type="http://schemas.openxmlformats.org/officeDocument/2006/relationships/font" Target="fonts/Barlow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Barlow-italic.fntdata"/><Relationship Id="rId12" Type="http://schemas.openxmlformats.org/officeDocument/2006/relationships/slide" Target="slides/slide7.xml"/><Relationship Id="rId34" Type="http://schemas.openxmlformats.org/officeDocument/2006/relationships/font" Target="fonts/Barlow-bold.fntdata"/><Relationship Id="rId15" Type="http://schemas.openxmlformats.org/officeDocument/2006/relationships/font" Target="fonts/BarlowExtraLight-regular.fntdata"/><Relationship Id="rId14" Type="http://schemas.openxmlformats.org/officeDocument/2006/relationships/slide" Target="slides/slide9.xml"/><Relationship Id="rId36" Type="http://schemas.openxmlformats.org/officeDocument/2006/relationships/font" Target="fonts/Barlow-boldItalic.fntdata"/><Relationship Id="rId17" Type="http://schemas.openxmlformats.org/officeDocument/2006/relationships/font" Target="fonts/BarlowExtraLight-italic.fntdata"/><Relationship Id="rId16" Type="http://schemas.openxmlformats.org/officeDocument/2006/relationships/font" Target="fonts/BarlowExtraLight-bold.fntdata"/><Relationship Id="rId19" Type="http://schemas.openxmlformats.org/officeDocument/2006/relationships/font" Target="fonts/HeptaSlabMedium-regular.fntdata"/><Relationship Id="rId18" Type="http://schemas.openxmlformats.org/officeDocument/2006/relationships/font" Target="fonts/BarlowExtra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404b9999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404b9999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404b99996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404b99996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404b99996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404b99996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404b99996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404b99996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404b999968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404b999968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404b999968_0_7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404b999968_0_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404b999968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404b999968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404b999968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404b999968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404b999968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404b999968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SMART TRAFFIC MANAGEMENT</a:t>
            </a:r>
            <a:endParaRPr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4046100" y="4236450"/>
            <a:ext cx="1478700" cy="16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NAME</a:t>
            </a:r>
            <a:endParaRPr/>
          </a:p>
        </p:txBody>
      </p:sp>
      <p:sp>
        <p:nvSpPr>
          <p:cNvPr id="328" name="Google Shape;328;p47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SeattleData AI &amp; Security Speed Hackathon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/>
        </p:nvSpPr>
        <p:spPr>
          <a:xfrm>
            <a:off x="480425" y="682875"/>
            <a:ext cx="67191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Problem Statement:</a:t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AutoNum type="arabicPeriod"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Urban traffic congestion leads to delays, increased fuel consumption, and emergency vehicle obstructions. 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AutoNum type="arabicPeriod"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Traditional traffic light systems are often static and fail to adapt to real-time traffic flow.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34" name="Google Shape;334;p48"/>
          <p:cNvSpPr txBox="1"/>
          <p:nvPr/>
        </p:nvSpPr>
        <p:spPr>
          <a:xfrm>
            <a:off x="480428" y="290625"/>
            <a:ext cx="5799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Problem Statement &amp; Solution Approach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35" name="Google Shape;335;p4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48"/>
          <p:cNvSpPr txBox="1"/>
          <p:nvPr/>
        </p:nvSpPr>
        <p:spPr>
          <a:xfrm>
            <a:off x="528150" y="1702275"/>
            <a:ext cx="67191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Solution Approach</a:t>
            </a: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AutoNum type="arabicPeriod"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We propose a Reinforcement Learning (Q-Learning) based agent to dynamically control traffic signals.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AutoNum type="arabicPeriod"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The system learns to minimize queue lengths and prioritize emergency vehicles by switching lights intelligently.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337" name="Google Shape;33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450" y="2761925"/>
            <a:ext cx="3528375" cy="211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/>
        </p:nvSpPr>
        <p:spPr>
          <a:xfrm>
            <a:off x="4561925" y="2554700"/>
            <a:ext cx="164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Hepta Slab Light"/>
              <a:ea typeface="Hepta Slab Light"/>
              <a:cs typeface="Hepta Slab Light"/>
              <a:sym typeface="Hepta Slab Light"/>
            </a:endParaRPr>
          </a:p>
        </p:txBody>
      </p:sp>
      <p:sp>
        <p:nvSpPr>
          <p:cNvPr id="343" name="Google Shape;343;p49"/>
          <p:cNvSpPr/>
          <p:nvPr/>
        </p:nvSpPr>
        <p:spPr>
          <a:xfrm>
            <a:off x="1307225" y="3986500"/>
            <a:ext cx="1628100" cy="369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4" name="Google Shape;344;p49"/>
          <p:cNvSpPr/>
          <p:nvPr/>
        </p:nvSpPr>
        <p:spPr>
          <a:xfrm>
            <a:off x="2944050" y="3621675"/>
            <a:ext cx="1628100" cy="738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5" name="Google Shape;345;p49"/>
          <p:cNvSpPr/>
          <p:nvPr/>
        </p:nvSpPr>
        <p:spPr>
          <a:xfrm>
            <a:off x="4581075" y="2930300"/>
            <a:ext cx="1628100" cy="1429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6" name="Google Shape;346;p49"/>
          <p:cNvSpPr txBox="1"/>
          <p:nvPr/>
        </p:nvSpPr>
        <p:spPr>
          <a:xfrm>
            <a:off x="1307222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47" name="Google Shape;347;p49"/>
          <p:cNvSpPr txBox="1"/>
          <p:nvPr/>
        </p:nvSpPr>
        <p:spPr>
          <a:xfrm>
            <a:off x="2934435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48" name="Google Shape;348;p49"/>
          <p:cNvSpPr txBox="1"/>
          <p:nvPr/>
        </p:nvSpPr>
        <p:spPr>
          <a:xfrm>
            <a:off x="4581065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49" name="Google Shape;349;p49"/>
          <p:cNvSpPr txBox="1"/>
          <p:nvPr/>
        </p:nvSpPr>
        <p:spPr>
          <a:xfrm>
            <a:off x="6208688" y="4557325"/>
            <a:ext cx="1628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BAR GRAPH INFO 1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cxnSp>
        <p:nvCxnSpPr>
          <p:cNvPr id="350" name="Google Shape;350;p49"/>
          <p:cNvCxnSpPr/>
          <p:nvPr/>
        </p:nvCxnSpPr>
        <p:spPr>
          <a:xfrm rot="10800000">
            <a:off x="783775" y="4360100"/>
            <a:ext cx="757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" name="Google Shape;351;p49"/>
          <p:cNvSpPr txBox="1"/>
          <p:nvPr/>
        </p:nvSpPr>
        <p:spPr>
          <a:xfrm>
            <a:off x="783800" y="1389315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80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2" name="Google Shape;352;p49"/>
          <p:cNvSpPr txBox="1"/>
          <p:nvPr/>
        </p:nvSpPr>
        <p:spPr>
          <a:xfrm>
            <a:off x="783800" y="1755265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70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3" name="Google Shape;353;p49"/>
          <p:cNvSpPr txBox="1"/>
          <p:nvPr/>
        </p:nvSpPr>
        <p:spPr>
          <a:xfrm>
            <a:off x="783800" y="212122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60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4" name="Google Shape;354;p49"/>
          <p:cNvSpPr txBox="1"/>
          <p:nvPr/>
        </p:nvSpPr>
        <p:spPr>
          <a:xfrm>
            <a:off x="783800" y="248717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50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5" name="Google Shape;355;p49"/>
          <p:cNvSpPr txBox="1"/>
          <p:nvPr/>
        </p:nvSpPr>
        <p:spPr>
          <a:xfrm>
            <a:off x="783800" y="285312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40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6" name="Google Shape;356;p49"/>
          <p:cNvSpPr txBox="1"/>
          <p:nvPr/>
        </p:nvSpPr>
        <p:spPr>
          <a:xfrm>
            <a:off x="783800" y="321907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30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7" name="Google Shape;357;p49"/>
          <p:cNvSpPr txBox="1"/>
          <p:nvPr/>
        </p:nvSpPr>
        <p:spPr>
          <a:xfrm>
            <a:off x="783800" y="358502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20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8" name="Google Shape;358;p49"/>
          <p:cNvSpPr txBox="1"/>
          <p:nvPr/>
        </p:nvSpPr>
        <p:spPr>
          <a:xfrm>
            <a:off x="783800" y="3950978"/>
            <a:ext cx="5793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Barlow Medium"/>
                <a:ea typeface="Barlow Medium"/>
                <a:cs typeface="Barlow Medium"/>
                <a:sym typeface="Barlow Medium"/>
              </a:rPr>
              <a:t>10</a:t>
            </a:r>
            <a:endParaRPr sz="700">
              <a:solidFill>
                <a:schemeClr val="dk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359" name="Google Shape;359;p49"/>
          <p:cNvSpPr txBox="1"/>
          <p:nvPr>
            <p:ph idx="3" type="body"/>
          </p:nvPr>
        </p:nvSpPr>
        <p:spPr>
          <a:xfrm>
            <a:off x="532750" y="610475"/>
            <a:ext cx="8184300" cy="43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using the Q-table for this project. </a:t>
            </a:r>
            <a:r>
              <a:rPr lang="en"/>
              <a:t>Q-table is a lookup table used in Q-learning (a reinforcement learning method). It stores the expected future reward for each combination of: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state s (what the traffic looks like now), and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action a (whether to keep the same light or switch it).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0: Green for North-South, Red for East-West.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1: Green for East-West, Red for North-South.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Q[state][action] = expected future reward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State: (queue_length_ns, queue_length_ew, current_phase)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(3, 7, 1) → NS queue ~3, EW queue ~7, current phase is EW green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only have 2 possible actions: 0: Keep current phase 1: Switch phase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reward = (old_queue_total - new_queue_total) - imbalance_penalty -&gt; go down: positive </a:t>
            </a:r>
            <a:r>
              <a:rPr lang="en"/>
              <a:t>reward go up: negative reward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Q[s][a] ← Q[s][a] + α * (reward + γ * max(Q[s’]) - Q[s][a])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α = learning rate (how fast to learn)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γ = discount factor (how much future reward matters)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49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Q-Learning</a:t>
            </a:r>
            <a:endParaRPr/>
          </a:p>
        </p:txBody>
      </p:sp>
      <p:sp>
        <p:nvSpPr>
          <p:cNvPr id="361" name="Google Shape;361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0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Architecture</a:t>
            </a:r>
            <a:endParaRPr/>
          </a:p>
        </p:txBody>
      </p:sp>
      <p:sp>
        <p:nvSpPr>
          <p:cNvPr id="367" name="Google Shape;367;p5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8" name="Google Shape;36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50" y="1173725"/>
            <a:ext cx="8742402" cy="3922024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0"/>
          <p:cNvSpPr txBox="1"/>
          <p:nvPr/>
        </p:nvSpPr>
        <p:spPr>
          <a:xfrm>
            <a:off x="480425" y="682875"/>
            <a:ext cx="82143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TrafficLightAgent (Q-learning): Learns optimal signal switching strategy via state-action-reward updates. 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VehicleAgent (V2I Communication): Models cars, including emergency vehicles. 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DroneAgent: Randomly detects and reports incidents (accidents, blockages). 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TollAgent: Adjusts toll dynamically based on congestion.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75" name="Google Shape;375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6" name="Google Shape;37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80226"/>
            <a:ext cx="6537505" cy="4210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sp>
        <p:nvSpPr>
          <p:cNvPr id="382" name="Google Shape;382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3" name="Google Shape;38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7825"/>
            <a:ext cx="8839200" cy="24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25" y="3269900"/>
            <a:ext cx="7922627" cy="174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3"/>
          <p:cNvSpPr txBox="1"/>
          <p:nvPr/>
        </p:nvSpPr>
        <p:spPr>
          <a:xfrm>
            <a:off x="480425" y="682875"/>
            <a:ext cx="67191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Challenges:</a:t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AutoNum type="arabicPeriod"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Designing a reward function that balances fairness and congestion.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AutoNum type="arabicPeriod"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Handling stochastic events like emergency vehicles and random accidents.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90" name="Google Shape;390;p53"/>
          <p:cNvSpPr txBox="1"/>
          <p:nvPr/>
        </p:nvSpPr>
        <p:spPr>
          <a:xfrm>
            <a:off x="480428" y="290625"/>
            <a:ext cx="5799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Challenges &amp; Learnings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91" name="Google Shape;391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53"/>
          <p:cNvSpPr txBox="1"/>
          <p:nvPr/>
        </p:nvSpPr>
        <p:spPr>
          <a:xfrm>
            <a:off x="528150" y="1702275"/>
            <a:ext cx="6719100" cy="1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Learnings:</a:t>
            </a:r>
            <a:endParaRPr b="1"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AutoNum type="arabicPeriod"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Simple tabular Q-learning can be effective for small state spaces.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AutoNum type="arabicPeriod"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Visualizations help debug and validate agent decisions.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93" name="Google Shape;393;p53"/>
          <p:cNvSpPr txBox="1"/>
          <p:nvPr/>
        </p:nvSpPr>
        <p:spPr>
          <a:xfrm>
            <a:off x="602928" y="2536325"/>
            <a:ext cx="5799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Future Enhancements</a:t>
            </a:r>
            <a:endParaRPr>
              <a:solidFill>
                <a:schemeClr val="accent3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94" name="Google Shape;394;p53"/>
          <p:cNvSpPr txBox="1"/>
          <p:nvPr/>
        </p:nvSpPr>
        <p:spPr>
          <a:xfrm>
            <a:off x="602925" y="3220125"/>
            <a:ext cx="6719100" cy="12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AutoNum type="alphaUcPeriod"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Integrate Deep Q-Network (DQN) for high-dimensional states (e.g., full traffic map). 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AutoNum type="alphaUcPeriod"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Add support for multiple intersections and cooperative agents. 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AutoNum type="alphaUcPeriod"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Use real-world traffic datasets for validation. 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AutoNum type="alphaUcPeriod"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Enhance re-routing strategies and vehicle behavior models. 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AutoNum type="alphaUcPeriod"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UI dashboard for monitoring and tuning agent behavior.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>
            <p:ph idx="1" type="subTitle"/>
          </p:nvPr>
        </p:nvSpPr>
        <p:spPr>
          <a:xfrm>
            <a:off x="791150" y="522625"/>
            <a:ext cx="3918300" cy="75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400" name="Google Shape;400;p5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406" name="Google Shape;406;p55"/>
          <p:cNvSpPr txBox="1"/>
          <p:nvPr>
            <p:ph idx="1" type="body"/>
          </p:nvPr>
        </p:nvSpPr>
        <p:spPr>
          <a:xfrm>
            <a:off x="567029" y="4500404"/>
            <a:ext cx="1015800" cy="169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