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5179" autoAdjust="0"/>
  </p:normalViewPr>
  <p:slideViewPr>
    <p:cSldViewPr snapToGrid="0" snapToObjects="1">
      <p:cViewPr>
        <p:scale>
          <a:sx n="25" d="100"/>
          <a:sy n="25" d="100"/>
        </p:scale>
        <p:origin x="-2226" y="402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30.01.2018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63"/>
          <p:cNvSpPr>
            <a:spLocks noChangeArrowheads="1"/>
          </p:cNvSpPr>
          <p:nvPr/>
        </p:nvSpPr>
        <p:spPr bwMode="auto">
          <a:xfrm>
            <a:off x="21893770" y="13883820"/>
            <a:ext cx="9344944" cy="8454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of the most popular tools to obtain </a:t>
            </a:r>
            <a:r>
              <a:rPr lang="en-GB" sz="3200" dirty="0" smtClean="0"/>
              <a:t>maximum likelihood </a:t>
            </a:r>
            <a:r>
              <a:rPr lang="en-GB" sz="3200" dirty="0" smtClean="0"/>
              <a:t>estimates </a:t>
            </a:r>
            <a:r>
              <a:rPr lang="en-GB" sz="3200" dirty="0"/>
              <a:t>in incomplete data </a:t>
            </a:r>
            <a:r>
              <a:rPr lang="en-GB" sz="3200" dirty="0" smtClean="0"/>
              <a:t>problems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Problem: EM algorithm does not provide an asymptotic variance-covariance matrix </a:t>
            </a:r>
            <a:r>
              <a:rPr lang="en-GB" sz="3200" dirty="0" smtClean="0"/>
              <a:t>for the parameters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Such matrix </a:t>
            </a:r>
            <a:r>
              <a:rPr lang="en-GB" sz="3200" dirty="0"/>
              <a:t>is needed for asymptotically valid </a:t>
            </a:r>
            <a:r>
              <a:rPr lang="en-GB" sz="3200" dirty="0" smtClean="0"/>
              <a:t>inference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Existing approaches </a:t>
            </a:r>
            <a:r>
              <a:rPr lang="en-GB" sz="3200" dirty="0" smtClean="0"/>
              <a:t>are computationally </a:t>
            </a:r>
            <a:r>
              <a:rPr lang="en-GB" sz="3200" dirty="0"/>
              <a:t>problematic and not generically </a:t>
            </a:r>
            <a:r>
              <a:rPr lang="en-GB" sz="3200" dirty="0" smtClean="0"/>
              <a:t>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algorithm provides numerically stable asymptotic variance-covariance matrix for  estimates obtained by EM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</a:t>
                </a:r>
                <a:r>
                  <a:rPr lang="en-GB" sz="3200" dirty="0"/>
                  <a:t>of </a:t>
                </a:r>
                <a:r>
                  <a:rPr lang="en-GB" sz="3200" dirty="0" smtClean="0"/>
                  <a:t>asymptotic variance-covariance matrix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</a:t>
                </a:r>
                <a:r>
                  <a:rPr lang="en-GB" sz="3200" dirty="0"/>
                  <a:t>is done in three </a:t>
                </a:r>
                <a:r>
                  <a:rPr lang="en-GB" sz="3200" dirty="0" smtClean="0"/>
                  <a:t>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1: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Evaluate adjusted </a:t>
                </a:r>
                <a:r>
                  <a:rPr lang="en-GB" sz="3200" dirty="0"/>
                  <a:t>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endParaRPr lang="de-DE" sz="3200" b="0" i="1" dirty="0" smtClean="0">
                  <a:latin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3200" dirty="0" smtClean="0">
                  <a:ea typeface="Cambria Math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3200" dirty="0" smtClean="0"/>
                  <a:t>Calculate the elements of rate-of-convergence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𝐷𝑀</m:t>
                    </m:r>
                  </m:oMath>
                </a14:m>
                <a:endParaRPr lang="en-US" sz="3200" b="0" dirty="0" smtClean="0"/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</a:rPr>
                        <m:t>𝐷𝑀</m:t>
                      </m:r>
                      <m:r>
                        <a:rPr lang="de-DE" sz="32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𝒊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de-DE" sz="3200" b="1" dirty="0" smtClean="0"/>
                  <a:t> 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de-DE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𝒋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 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endParaRPr lang="de-DE" sz="3200" b="1" dirty="0" smtClean="0"/>
              </a:p>
              <a:p>
                <a:pPr lvl="3">
                  <a:spcAft>
                    <a:spcPts val="1200"/>
                  </a:spcAft>
                </a:pPr>
                <a:r>
                  <a:rPr lang="en-GB" sz="3200" b="1" dirty="0" smtClean="0">
                    <a:solidFill>
                      <a:schemeClr val="tx1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𝜺</m:t>
                        </m:r>
                      </m:e>
                    </m:rad>
                    <m:r>
                      <a:rPr lang="de-DE" sz="3200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sz="3200" b="1" dirty="0" smtClean="0"/>
                  <a:t>REPEAT:</a:t>
                </a:r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element </a:t>
                </a:r>
                <a:r>
                  <a:rPr lang="en-GB" sz="3200" dirty="0"/>
                  <a:t>in rate-of-convergence 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𝐷𝑀</m:t>
                    </m:r>
                  </m:oMath>
                </a14:m>
                <a:endParaRPr lang="en-GB" sz="3200" dirty="0"/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baseline="30000" smtClean="0">
                        <a:latin typeface="Cambria Math"/>
                      </a:rPr>
                      <m:t>(</m:t>
                    </m:r>
                    <m:r>
                      <a:rPr lang="de-DE" sz="3200" b="0" i="1" baseline="50000" smtClean="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3200" b="0" i="1" baseline="140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, for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𝑡</m:t>
                    </m:r>
                    <m:r>
                      <a:rPr lang="de-DE" sz="3200" b="0" i="1" smtClean="0">
                        <a:latin typeface="Cambria Math"/>
                      </a:rPr>
                      <m:t>=1, …,</m:t>
                    </m:r>
                    <m:r>
                      <a:rPr lang="de-DE" sz="3200" b="0" i="1" smtClean="0">
                        <a:latin typeface="Cambria Math"/>
                      </a:rPr>
                      <m:t>𝑇</m:t>
                    </m:r>
                  </m:oMath>
                </a14:m>
                <a:endParaRPr lang="en-GB" sz="3200" dirty="0" smtClean="0"/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i="1" baseline="30000">
                        <a:latin typeface="Cambria Math"/>
                      </a:rPr>
                      <m:t>(</m:t>
                    </m:r>
                    <m:r>
                      <a:rPr lang="de-DE" sz="3200" i="1" baseline="5000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endParaRPr lang="de-DE" sz="3200" i="1" baseline="30000" dirty="0" smtClean="0">
                  <a:latin typeface="Cambria Math"/>
                </a:endParaRPr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sSub>
                      <m:sSubPr>
                        <m:ctrlPr>
                          <a:rPr lang="en-GB" sz="3200" i="1" smtClean="0">
                            <a:latin typeface="Cambria Math"/>
                            <a:ea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  <m:r>
                          <a:rPr lang="de-DE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b="0" i="1" baseline="26000" smtClean="0">
                            <a:latin typeface="Cambria Math"/>
                          </a:rPr>
                          <m:t>−</m:t>
                        </m:r>
                        <m:r>
                          <a:rPr lang="de-DE" sz="3200" b="0" i="1" baseline="50000" smtClean="0">
                            <a:latin typeface="Cambria Math"/>
                          </a:rPr>
                          <m:t>1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3200" b="0" dirty="0" smtClean="0"/>
                  <a:t> </a:t>
                </a:r>
                <a:r>
                  <a:rPr lang="en-GB" sz="3200" dirty="0"/>
                  <a:t>, for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𝑡</m:t>
                    </m:r>
                    <m:r>
                      <a:rPr lang="de-DE" sz="3200" i="1">
                        <a:latin typeface="Cambria Math"/>
                      </a:rPr>
                      <m:t>=1, …,</m:t>
                    </m:r>
                    <m:r>
                      <a:rPr lang="de-DE" sz="3200" i="1">
                        <a:latin typeface="Cambria Math"/>
                      </a:rPr>
                      <m:t>𝑇</m:t>
                    </m:r>
                  </m:oMath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3: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Calculate asymptotic variance-covariance matrix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 smtClean="0"/>
              </a:p>
              <a:p>
                <a:pPr lvl="1">
                  <a:spcAft>
                    <a:spcPts val="1200"/>
                  </a:spcAft>
                </a:pPr>
                <a:endParaRPr lang="de-DE" sz="3200" b="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b="0" dirty="0" smtClean="0"/>
                  <a:t>Advantages of SEM: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de-DE" sz="3200" dirty="0" smtClean="0"/>
                  <a:t>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>
                    <a:solidFill>
                      <a:srgbClr val="FF0000"/>
                    </a:solidFill>
                  </a:rPr>
                  <a:t> </a:t>
                </a:r>
                <a:r>
                  <a:rPr lang="en-GB" sz="3200" dirty="0" smtClean="0"/>
                  <a:t>not </a:t>
                </a:r>
                <a:r>
                  <a:rPr lang="en-GB" sz="3200" dirty="0"/>
                  <a:t>necessarily symmetric, which can be used for diagnostics of EM algorithm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Computationally more stable </a:t>
                </a:r>
                <a:r>
                  <a:rPr lang="en-US" sz="3200" dirty="0"/>
                  <a:t>than </a:t>
                </a:r>
                <a:r>
                  <a:rPr lang="en-US" sz="3200" dirty="0" smtClean="0"/>
                  <a:t>numerical differentiation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Applicable in non-</a:t>
                </a:r>
                <a:r>
                  <a:rPr lang="en-US" sz="3200" dirty="0" err="1" smtClean="0"/>
                  <a:t>iid</a:t>
                </a:r>
                <a:r>
                  <a:rPr lang="en-US" sz="3200" dirty="0" smtClean="0"/>
                  <a:t> cases and under complicated missing data patters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Parameters allowed to convergence with different number of steps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Parallel computing possible</a:t>
                </a:r>
                <a:endParaRPr lang="en-US" sz="3200" dirty="0"/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endParaRPr lang="en-GB" sz="3200" dirty="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blipFill rotWithShape="1">
                <a:blip r:embed="rId2"/>
                <a:stretch>
                  <a:fillRect l="-1500" t="-373" r="-24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500" b="1" dirty="0">
                <a:solidFill>
                  <a:schemeClr val="bg1"/>
                </a:solidFill>
              </a:rPr>
              <a:t>SEM </a:t>
            </a:r>
            <a:r>
              <a:rPr lang="de-DE" sz="8500" b="1" dirty="0" smtClean="0">
                <a:solidFill>
                  <a:schemeClr val="bg1"/>
                </a:solidFill>
              </a:rPr>
              <a:t>Algorithm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60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Schreck, F., Höft, N.</a:t>
            </a:r>
            <a:endParaRPr lang="en-AU" sz="56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38913" y="14786444"/>
            <a:ext cx="9254655" cy="1098820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</a:rPr>
              <a:t>FILL IN: EM convergence of parameters: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 smtClean="0"/>
              <a:t>FILL IN: Bootstrap </a:t>
            </a:r>
            <a:r>
              <a:rPr lang="de-DE" sz="3200" dirty="0" err="1" smtClean="0"/>
              <a:t>VCOVplot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33713" y="5815535"/>
            <a:ext cx="9344943" cy="82719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3371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827" y="2123102"/>
            <a:ext cx="5822382" cy="16626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006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21849228" y="5844693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2" y="14671617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55175" y="14671617"/>
            <a:ext cx="9323483" cy="1363668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2" y="14730298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1849226" y="5815536"/>
            <a:ext cx="9344945" cy="738611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178508" y="21531141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178527" y="21489030"/>
            <a:ext cx="9344944" cy="681927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849227" y="5939944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78528" y="21588801"/>
            <a:ext cx="934493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1255175" y="15554931"/>
                <a:ext cx="9344945" cy="12253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latent variable problems, </a:t>
                </a:r>
                <a:r>
                  <a:rPr lang="en-GB" sz="3200" dirty="0" smtClean="0"/>
                  <a:t>especially in </a:t>
                </a:r>
                <a:r>
                  <a:rPr lang="en-GB" sz="3200" dirty="0" smtClean="0"/>
                  <a:t>incomplete data problems, maximum likelihood estimation is analytically not possible</a:t>
                </a:r>
              </a:p>
              <a:p>
                <a:pPr marL="2857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EM algorithm </a:t>
                </a:r>
                <a:r>
                  <a:rPr lang="en-GB" sz="3200" dirty="0" smtClean="0"/>
                  <a:t>enables </a:t>
                </a:r>
                <a:r>
                  <a:rPr lang="en-GB" sz="3200" dirty="0" smtClean="0"/>
                  <a:t>convergence </a:t>
                </a:r>
                <a:r>
                  <a:rPr lang="en-GB" sz="3200" dirty="0"/>
                  <a:t>to </a:t>
                </a:r>
                <a:r>
                  <a:rPr lang="en-GB" sz="3200" dirty="0" smtClean="0"/>
                  <a:t>optimum, which could be a local optimum depending </a:t>
                </a:r>
                <a:r>
                  <a:rPr lang="en-GB" sz="3200" dirty="0"/>
                  <a:t>on the starting values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consists of two iteratively applied 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</a:t>
                </a:r>
                <a:r>
                  <a:rPr lang="en-GB" sz="3200" b="1" dirty="0" smtClean="0"/>
                  <a:t>&lt;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/>
                  <a:t>E-step: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Find </a:t>
                </a:r>
                <a:r>
                  <a:rPr lang="en-GB" sz="3200" dirty="0"/>
                  <a:t>expected complete-data log-likelihood </a:t>
                </a:r>
                <a:r>
                  <a:rPr lang="en-GB" sz="3200" dirty="0" smtClean="0"/>
                  <a:t>and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as the </a:t>
                </a:r>
                <a:r>
                  <a:rPr lang="en-GB" sz="3200" dirty="0"/>
                  <a:t>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 smtClean="0"/>
                  <a:t>M-step</a:t>
                </a:r>
                <a:r>
                  <a:rPr lang="en-GB" sz="3200" b="1" dirty="0"/>
                  <a:t>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</a:t>
                </a:r>
                <a:r>
                  <a:rPr lang="en-GB" sz="3200" dirty="0" smtClean="0"/>
                  <a:t>expected log-likelihood from the E-step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de-DE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3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  <a:endParaRPr lang="en-GB" sz="3200" dirty="0" smtClean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 smtClean="0"/>
                  <a:t>Calculate change in estimated parameters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|</m:t>
                    </m:r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75" y="15554931"/>
                <a:ext cx="9344945" cy="12253291"/>
              </a:xfrm>
              <a:prstGeom prst="rect">
                <a:avLst/>
              </a:prstGeom>
              <a:blipFill rotWithShape="1">
                <a:blip r:embed="rId5"/>
                <a:stretch>
                  <a:fillRect l="-1500" t="-647" b="-7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22492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4"/>
            <a:ext cx="9344943" cy="620186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900445" y="13852978"/>
            <a:ext cx="9344943" cy="1445532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08821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945587" y="13914240"/>
            <a:ext cx="6281745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/>
              <p:cNvSpPr txBox="1"/>
              <p:nvPr/>
            </p:nvSpPr>
            <p:spPr>
              <a:xfrm>
                <a:off x="32178498" y="6709187"/>
                <a:ext cx="9344942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works well </a:t>
                </a:r>
                <a:r>
                  <a:rPr lang="en-GB" sz="3200" dirty="0" smtClean="0"/>
                  <a:t>in </a:t>
                </a:r>
                <a:r>
                  <a:rPr lang="en-GB" sz="3200" dirty="0" smtClean="0"/>
                  <a:t>our multi-parameter </a:t>
                </a:r>
                <a:r>
                  <a:rPr lang="en-GB" sz="3200" dirty="0" smtClean="0"/>
                  <a:t>problems </a:t>
                </a:r>
                <a:r>
                  <a:rPr lang="en-GB" sz="3200" dirty="0" smtClean="0"/>
                  <a:t>and algorithm converges fast. 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Complexity of </a:t>
                </a:r>
                <a:r>
                  <a:rPr lang="en-GB" sz="3200" dirty="0"/>
                  <a:t>SEM</a:t>
                </a:r>
                <a:r>
                  <a:rPr lang="en-GB" sz="3200" dirty="0" smtClean="0"/>
                  <a:t> implementation depends on type of data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</a:t>
                </a:r>
                <a:r>
                  <a:rPr lang="en-GB" sz="3200" dirty="0" smtClean="0"/>
                  <a:t>contrast, an asymptotic </a:t>
                </a:r>
                <a:r>
                  <a:rPr lang="en-GB" sz="3200" dirty="0" smtClean="0"/>
                  <a:t>variance-covariance matrix can relatively easily be obtained from bootstrapping method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Bootstrapping delivers very accurate results, as can be seen by the difference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  <m:r>
                      <a:rPr lang="de-DE" sz="3200" i="1" baseline="-25000">
                        <a:latin typeface="Cambria Math"/>
                      </a:rPr>
                      <m:t>𝑐</m:t>
                    </m:r>
                    <m:r>
                      <a:rPr lang="de-DE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3200" i="1">
                        <a:latin typeface="Cambria Math"/>
                      </a:rPr>
                      <m:t>)−</m:t>
                    </m:r>
                    <m:r>
                      <a:rPr lang="de-DE" sz="3200" i="1">
                        <a:latin typeface="Cambria Math"/>
                      </a:rPr>
                      <m:t>𝑉</m:t>
                    </m:r>
                    <m:r>
                      <a:rPr lang="de-DE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/>
                  <a:t> </a:t>
                </a:r>
                <a:endParaRPr lang="en-GB" sz="3200" dirty="0" smtClean="0"/>
              </a:p>
            </p:txBody>
          </p:sp>
        </mc:Choice>
        <mc:Fallback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498" y="6709187"/>
                <a:ext cx="9344942" cy="4985980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591" r="-1892" b="-33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/>
          <p:cNvSpPr txBox="1"/>
          <p:nvPr/>
        </p:nvSpPr>
        <p:spPr>
          <a:xfrm>
            <a:off x="32178529" y="22380121"/>
            <a:ext cx="934494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/>
            <a:r>
              <a:rPr lang="en-US" sz="2700" dirty="0" err="1" smtClean="0"/>
              <a:t>Dempster</a:t>
            </a:r>
            <a:r>
              <a:rPr lang="en-US" sz="2700" dirty="0"/>
              <a:t>, A. P., Laird, N. M., &amp; Rubin, D. B. (1977). Maximum likelihood from incomplete data via the EM algorithm. </a:t>
            </a:r>
            <a:r>
              <a:rPr lang="en-US" sz="2700" i="1" dirty="0"/>
              <a:t>Journal of the royal statistical society. Series B (methodological)</a:t>
            </a:r>
            <a:r>
              <a:rPr lang="en-US" sz="2700" dirty="0"/>
              <a:t>, 1-38</a:t>
            </a:r>
            <a:r>
              <a:rPr lang="en-US" sz="2700" dirty="0" smtClean="0"/>
              <a:t>. </a:t>
            </a:r>
          </a:p>
          <a:p>
            <a:pPr marL="314325" indent="-314325"/>
            <a:r>
              <a:rPr lang="en-US" sz="2700" dirty="0" smtClean="0"/>
              <a:t>McLachlan</a:t>
            </a:r>
            <a:r>
              <a:rPr lang="en-US" sz="2700" dirty="0"/>
              <a:t>, G., &amp; Krishnan, T. (2007). </a:t>
            </a:r>
            <a:r>
              <a:rPr lang="en-US" sz="2700" i="1" dirty="0"/>
              <a:t>The EM algorithm and extensions</a:t>
            </a:r>
            <a:r>
              <a:rPr lang="en-US" sz="2700" dirty="0"/>
              <a:t> (Vol. 382). John Wiley &amp; Sons</a:t>
            </a:r>
            <a:r>
              <a:rPr lang="en-US" sz="2700" dirty="0" smtClean="0"/>
              <a:t>.</a:t>
            </a:r>
          </a:p>
          <a:p>
            <a:pPr marL="314325" indent="-314325"/>
            <a:r>
              <a:rPr lang="en-US" sz="2700" dirty="0" err="1"/>
              <a:t>Meng</a:t>
            </a:r>
            <a:r>
              <a:rPr lang="en-US" sz="2700" dirty="0"/>
              <a:t>, X. L., &amp; Rubin, D. B. (1991). Using EM to obtain asymptotic variance-covariance matrices: The SEM algorithm. </a:t>
            </a:r>
            <a:r>
              <a:rPr lang="en-US" sz="2700" i="1" dirty="0"/>
              <a:t>Journal of the American Statistical Association</a:t>
            </a:r>
            <a:r>
              <a:rPr lang="en-US" sz="2700" dirty="0"/>
              <a:t>, </a:t>
            </a:r>
            <a:r>
              <a:rPr lang="en-US" sz="2700" i="1" dirty="0"/>
              <a:t>86</a:t>
            </a:r>
            <a:r>
              <a:rPr lang="en-US" sz="2700" dirty="0"/>
              <a:t>(416), 899-909.</a:t>
            </a:r>
          </a:p>
          <a:p>
            <a:pPr marL="314325" indent="-314325"/>
            <a:r>
              <a:rPr lang="en-US" sz="2700" dirty="0" smtClean="0"/>
              <a:t>Little</a:t>
            </a:r>
            <a:r>
              <a:rPr lang="en-US" sz="2700" dirty="0"/>
              <a:t>, R. J., &amp; Rubin, D. B. (2014). </a:t>
            </a:r>
            <a:r>
              <a:rPr lang="en-US" sz="2700" i="1" dirty="0"/>
              <a:t>Statistical analysis with missing data</a:t>
            </a:r>
            <a:r>
              <a:rPr lang="en-US" sz="2700" dirty="0"/>
              <a:t> (Vol. 333). John Wiley &amp; Sons.</a:t>
            </a:r>
          </a:p>
          <a:p>
            <a:pPr marL="314325" indent="-314325"/>
            <a:r>
              <a:rPr lang="en-US" sz="2700" dirty="0" err="1" smtClean="0"/>
              <a:t>Pritikin</a:t>
            </a:r>
            <a:r>
              <a:rPr lang="en-US" sz="2700" dirty="0"/>
              <a:t>, J. N. (2016). A computational note on the application of the Supplemented EM algorithm to item response models. </a:t>
            </a:r>
            <a:r>
              <a:rPr lang="en-US" sz="2700" dirty="0" err="1"/>
              <a:t>arXiv</a:t>
            </a:r>
            <a:r>
              <a:rPr lang="en-US" sz="2700" dirty="0"/>
              <a:t> preprint arXiv:1605.00860</a:t>
            </a:r>
            <a:r>
              <a:rPr lang="en-US" sz="2700" dirty="0" smtClean="0"/>
              <a:t>.</a:t>
            </a:r>
            <a:endParaRPr 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1861189" y="6718175"/>
                <a:ext cx="9306473" cy="623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Data simulation by random draw from bivariate normal distribution</a:t>
                </a:r>
                <a:r>
                  <a:rPr lang="de-DE" sz="3200" dirty="0" smtClean="0"/>
                  <a:t>:</a:t>
                </a:r>
                <a:endParaRPr lang="de-DE" sz="3200" b="0" i="0" dirty="0" smtClean="0">
                  <a:latin typeface="Cambria Math"/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  <a:ea typeface="Cambria Math" charset="0"/>
                        </a:rPr>
                        <m:t>𝑌</m:t>
                      </m:r>
                      <m: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d>
                        <m:dPr>
                          <m:ctrlPr>
                            <a:rPr lang="mr-IN" sz="32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</m:t>
                                  </m:r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  </m:t>
                              </m:r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 charset="0"/>
                    <a:cs typeface="Cambria Math" charset="0"/>
                  </a:rPr>
                  <a:t>MNAR pattern of missing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data in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 charset="0"/>
                      </a:rPr>
                      <m:t>𝑌</m:t>
                    </m:r>
                    <m:r>
                      <a:rPr lang="de-DE" sz="3200" i="1" baseline="-25000">
                        <a:latin typeface="Cambria Math"/>
                        <a:ea typeface="Cambria Math" charset="0"/>
                      </a:rPr>
                      <m:t>2</m:t>
                    </m:r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/>
                  </a:rPr>
                  <a:t>Parameter 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, whereby</a:t>
                </a:r>
              </a:p>
              <a:p>
                <a:pPr marL="314325" lvl="1" indent="-31432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de-DE" sz="32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3200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de-DE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de-DE" sz="3200" i="1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de-DE" sz="32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Simulation </a:t>
                </a:r>
                <a:r>
                  <a:rPr lang="en-US" sz="3200" dirty="0" smtClean="0"/>
                  <a:t>is run with nine combinations</a:t>
                </a:r>
                <a:r>
                  <a:rPr lang="en-US" sz="3200" dirty="0" smtClean="0"/>
                  <a:t>:</a:t>
                </a: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  <m:r>
                      <a:rPr lang="de-DE" sz="3200" i="1" baseline="-25000">
                        <a:latin typeface="Cambria Math"/>
                      </a:rPr>
                      <m:t>𝑐</m:t>
                    </m:r>
                    <m:r>
                      <a:rPr lang="de-DE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3200" i="1">
                        <a:latin typeface="Cambria Math"/>
                      </a:rPr>
                      <m:t>)−</m:t>
                    </m:r>
                    <m:r>
                      <a:rPr lang="de-DE" sz="3200" i="1">
                        <a:latin typeface="Cambria Math"/>
                      </a:rPr>
                      <m:t>𝑉</m:t>
                    </m:r>
                    <m:r>
                      <a:rPr lang="de-DE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/>
                  <a:t> for each combination as a measure of accuracy</a:t>
                </a:r>
                <a:r>
                  <a:rPr lang="en-GB" sz="3200" dirty="0" smtClean="0"/>
                  <a:t>.</a:t>
                </a: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189" y="6718175"/>
                <a:ext cx="9306473" cy="6234720"/>
              </a:xfrm>
              <a:prstGeom prst="rect">
                <a:avLst/>
              </a:prstGeom>
              <a:blipFill rotWithShape="1">
                <a:blip r:embed="rId7"/>
                <a:stretch>
                  <a:fillRect l="-1441" t="-1271" b="-22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163"/>
          <p:cNvSpPr>
            <a:spLocks noChangeArrowheads="1"/>
          </p:cNvSpPr>
          <p:nvPr/>
        </p:nvSpPr>
        <p:spPr bwMode="auto">
          <a:xfrm>
            <a:off x="32178506" y="12722110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2178507" y="12722111"/>
            <a:ext cx="9344943" cy="808049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2178506" y="12780792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2178508" y="13549263"/>
            <a:ext cx="934494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still in discussion as an alternative to multiple imputation and bootstrapping methods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EM widely established in open-source and commercial statistical programs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Nevertheless, SEM </a:t>
            </a:r>
            <a:r>
              <a:rPr lang="en-GB" sz="3200" dirty="0" smtClean="0"/>
              <a:t>only rarely implemented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Implementations in IRTPRO and R (openmx, coarseDataTools)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</a:t>
            </a:r>
            <a:r>
              <a:rPr lang="en-GB" sz="3200" dirty="0" smtClean="0"/>
              <a:t>mostly used field of item </a:t>
            </a:r>
            <a:r>
              <a:rPr lang="en-GB" sz="3200" dirty="0" smtClean="0"/>
              <a:t>response </a:t>
            </a:r>
            <a:r>
              <a:rPr lang="en-GB" sz="3200" dirty="0" smtClean="0"/>
              <a:t>theory</a:t>
            </a:r>
            <a:endParaRPr lang="en-GB" sz="32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Refinements of SEM, like </a:t>
            </a:r>
            <a:r>
              <a:rPr lang="en-GB" sz="3200" dirty="0" smtClean="0"/>
              <a:t>agile-SEM for item response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heavily used in many fields, especially when large sample and </a:t>
            </a:r>
            <a:r>
              <a:rPr lang="en-GB" sz="3200" dirty="0" err="1" smtClean="0"/>
              <a:t>iid</a:t>
            </a:r>
            <a:r>
              <a:rPr lang="en-GB" sz="3200" dirty="0" smtClean="0"/>
              <a:t>-structure available</a:t>
            </a:r>
            <a:endParaRPr lang="en-GB" sz="3200" dirty="0"/>
          </a:p>
        </p:txBody>
      </p:sp>
      <p:sp>
        <p:nvSpPr>
          <p:cNvPr id="4" name="Ellipse 3"/>
          <p:cNvSpPr/>
          <p:nvPr/>
        </p:nvSpPr>
        <p:spPr>
          <a:xfrm>
            <a:off x="1233713" y="1158189"/>
            <a:ext cx="3719737" cy="359243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Freddi\Desktop\1024px-Otto-Friedrich-Universität_Bamberg_logo_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3" y="1197950"/>
            <a:ext cx="3592431" cy="3592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1004</Words>
  <Application>Microsoft Office PowerPoint</Application>
  <PresentationFormat>Benutzerdefiniert</PresentationFormat>
  <Paragraphs>88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Freddi</cp:lastModifiedBy>
  <cp:revision>552</cp:revision>
  <dcterms:created xsi:type="dcterms:W3CDTF">2015-04-23T11:23:05Z</dcterms:created>
  <dcterms:modified xsi:type="dcterms:W3CDTF">2018-01-30T20:37:23Z</dcterms:modified>
</cp:coreProperties>
</file>