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F0FF"/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7059" autoAdjust="0"/>
  </p:normalViewPr>
  <p:slideViewPr>
    <p:cSldViewPr snapToGrid="0" snapToObjects="1">
      <p:cViewPr>
        <p:scale>
          <a:sx n="40" d="100"/>
          <a:sy n="40" d="100"/>
        </p:scale>
        <p:origin x="1216" y="-432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1" y="9404949"/>
            <a:ext cx="36389945" cy="64895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7" y="17155955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21.01.18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21.01.18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278859" y="1618887"/>
            <a:ext cx="7224477" cy="344380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05442" y="1618887"/>
            <a:ext cx="20959898" cy="344380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21.01.18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21.01.18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4" y="19454629"/>
            <a:ext cx="36389945" cy="6012993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4" y="12831934"/>
            <a:ext cx="36389945" cy="6622700"/>
          </a:xfrm>
        </p:spPr>
        <p:txBody>
          <a:bodyPr anchor="b"/>
          <a:lstStyle>
            <a:lvl1pPr marL="0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1pPr>
            <a:lvl2pPr marL="323349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2pPr>
            <a:lvl3pPr marL="64669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04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29339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1674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4009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26344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58678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21.01.18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05446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11157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21.01.18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8" y="6776884"/>
            <a:ext cx="18915936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8" y="9601166"/>
            <a:ext cx="18915936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5" y="6776884"/>
            <a:ext cx="18923365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5" y="9601166"/>
            <a:ext cx="18923365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21.01.18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21.01.18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21.01.18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9" y="1205404"/>
            <a:ext cx="14084756" cy="5129967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7" y="1205410"/>
            <a:ext cx="23932932" cy="25839056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9" y="6335375"/>
            <a:ext cx="14084756" cy="20709090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21.01.18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3" y="21192654"/>
            <a:ext cx="25687020" cy="2501913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2263"/>
            </a:lvl1pPr>
            <a:lvl2pPr marL="323349" indent="0">
              <a:buNone/>
              <a:defRPr sz="1980"/>
            </a:lvl2pPr>
            <a:lvl3pPr marL="646697" indent="0">
              <a:buNone/>
              <a:defRPr sz="1697"/>
            </a:lvl3pPr>
            <a:lvl4pPr marL="970046" indent="0">
              <a:buNone/>
              <a:defRPr sz="1414"/>
            </a:lvl4pPr>
            <a:lvl5pPr marL="1293394" indent="0">
              <a:buNone/>
              <a:defRPr sz="1414"/>
            </a:lvl5pPr>
            <a:lvl6pPr marL="1616743" indent="0">
              <a:buNone/>
              <a:defRPr sz="1414"/>
            </a:lvl6pPr>
            <a:lvl7pPr marL="1940091" indent="0">
              <a:buNone/>
              <a:defRPr sz="1414"/>
            </a:lvl7pPr>
            <a:lvl8pPr marL="2263440" indent="0">
              <a:buNone/>
              <a:defRPr sz="1414"/>
            </a:lvl8pPr>
            <a:lvl9pPr marL="2586788" indent="0">
              <a:buNone/>
              <a:defRPr sz="1414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3" y="23694567"/>
            <a:ext cx="25687020" cy="3553129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21.01.18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21.01.18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4" y="28060645"/>
            <a:ext cx="1355703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349" rtl="0" eaLnBrk="1" latinLnBrk="0" hangingPunct="1">
        <a:spcBef>
          <a:spcPct val="0"/>
        </a:spcBef>
        <a:buNone/>
        <a:defRPr sz="3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12" indent="-242512" algn="l" defTabSz="323349" rtl="0" eaLnBrk="1" latinLnBrk="0" hangingPunct="1">
        <a:spcBef>
          <a:spcPct val="20000"/>
        </a:spcBef>
        <a:buFont typeface="Arial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25442" indent="-202093" algn="l" defTabSz="323349" rtl="0" eaLnBrk="1" latinLnBrk="0" hangingPunct="1">
        <a:spcBef>
          <a:spcPct val="20000"/>
        </a:spcBef>
        <a:buFont typeface="Arial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8371" indent="-161674" algn="l" defTabSz="323349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720" indent="-161674" algn="l" defTabSz="323349" rtl="0" eaLnBrk="1" latinLnBrk="0" hangingPunct="1">
        <a:spcBef>
          <a:spcPct val="20000"/>
        </a:spcBef>
        <a:buFont typeface="Arial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5068" indent="-161674" algn="l" defTabSz="323349" rtl="0" eaLnBrk="1" latinLnBrk="0" hangingPunct="1">
        <a:spcBef>
          <a:spcPct val="20000"/>
        </a:spcBef>
        <a:buFont typeface="Arial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8417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1765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5114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8462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49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697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046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394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743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091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44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788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63"/>
          <p:cNvSpPr>
            <a:spLocks noChangeArrowheads="1"/>
          </p:cNvSpPr>
          <p:nvPr/>
        </p:nvSpPr>
        <p:spPr bwMode="auto">
          <a:xfrm>
            <a:off x="3217849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63"/>
          <p:cNvSpPr>
            <a:spLocks noChangeArrowheads="1"/>
          </p:cNvSpPr>
          <p:nvPr/>
        </p:nvSpPr>
        <p:spPr bwMode="auto">
          <a:xfrm>
            <a:off x="2187610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163"/>
          <p:cNvSpPr>
            <a:spLocks noChangeArrowheads="1"/>
          </p:cNvSpPr>
          <p:nvPr/>
        </p:nvSpPr>
        <p:spPr bwMode="auto">
          <a:xfrm>
            <a:off x="11532519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1359454" y="5815536"/>
            <a:ext cx="10704740" cy="4099989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04185" indent="-269457" algn="just">
              <a:buFont typeface="Arial" charset="0"/>
              <a:buChar char="•"/>
            </a:pPr>
            <a:endParaRPr lang="de-DE" sz="2122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04185" indent="-269457" algn="just">
              <a:buFont typeface="Arial" charset="0"/>
              <a:buChar char="•"/>
            </a:pPr>
            <a:endParaRPr lang="de-DE" sz="2122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42811700" cy="559814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64664" tIns="32332" rIns="64664" bIns="3233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223" b="1" dirty="0">
                <a:solidFill>
                  <a:schemeClr val="bg1"/>
                </a:solidFill>
              </a:rPr>
              <a:t>SEM </a:t>
            </a:r>
            <a:r>
              <a:rPr lang="de-DE" sz="6223" b="1" dirty="0" err="1">
                <a:solidFill>
                  <a:schemeClr val="bg1"/>
                </a:solidFill>
              </a:rPr>
              <a:t>Algorithm</a:t>
            </a:r>
            <a:endParaRPr lang="en-GB" sz="6012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</a:t>
            </a:r>
            <a:r>
              <a:rPr lang="en-US" sz="3890" b="1" dirty="0" err="1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Schreck</a:t>
            </a: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en-US" sz="3890" b="1" dirty="0" err="1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Höft</a:t>
            </a: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</a:t>
            </a:r>
            <a:endParaRPr lang="en-AU" sz="389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123371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39515" y="6703317"/>
            <a:ext cx="9254655" cy="487813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GB" sz="3200" dirty="0">
                <a:solidFill>
                  <a:srgbClr val="FF0000"/>
                </a:solidFill>
              </a:rPr>
              <a:t>Note that V is not </a:t>
            </a:r>
            <a:r>
              <a:rPr lang="en-GB" sz="3200" dirty="0" smtClean="0">
                <a:solidFill>
                  <a:srgbClr val="FF0000"/>
                </a:solidFill>
              </a:rPr>
              <a:t>necessarily symmetric, due to numerical inaccuracies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233713" y="5815536"/>
            <a:ext cx="9344943" cy="583601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23371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/>
          <p:cNvSpPr txBox="1">
            <a:spLocks/>
          </p:cNvSpPr>
          <p:nvPr/>
        </p:nvSpPr>
        <p:spPr>
          <a:xfrm>
            <a:off x="25891762" y="12958876"/>
            <a:ext cx="5569109" cy="324332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122" dirty="0"/>
          </a:p>
          <a:p>
            <a:endParaRPr lang="de-DE" sz="2122" dirty="0"/>
          </a:p>
        </p:txBody>
      </p:sp>
      <p:sp>
        <p:nvSpPr>
          <p:cNvPr id="49" name="Textfeld 48"/>
          <p:cNvSpPr txBox="1">
            <a:spLocks/>
          </p:cNvSpPr>
          <p:nvPr/>
        </p:nvSpPr>
        <p:spPr>
          <a:xfrm>
            <a:off x="18132999" y="22095459"/>
            <a:ext cx="6672511" cy="3459121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291912" indent="-157184" algn="just">
              <a:buFont typeface="Arial" charset="0"/>
              <a:buChar char="•"/>
            </a:pPr>
            <a:endParaRPr lang="de-DE" sz="2546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5" y="2261687"/>
            <a:ext cx="4851758" cy="138544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748" y="1158194"/>
            <a:ext cx="3592431" cy="3592431"/>
          </a:xfrm>
          <a:prstGeom prst="rect">
            <a:avLst/>
          </a:prstGeom>
        </p:spPr>
      </p:pic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11532520" y="15332641"/>
            <a:ext cx="934494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1233714" y="15332641"/>
            <a:ext cx="932348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233713" y="15298038"/>
            <a:ext cx="9323483" cy="1392023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233714" y="15391322"/>
            <a:ext cx="893797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 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1532518" y="15298038"/>
            <a:ext cx="9344945" cy="1301026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32178496" y="22506888"/>
            <a:ext cx="9344944" cy="8489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178495" y="22472285"/>
            <a:ext cx="9344944" cy="583601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11532519" y="15427892"/>
            <a:ext cx="9473359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Simulation study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2178495" y="22581562"/>
            <a:ext cx="10351485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33714" y="6697869"/>
            <a:ext cx="934494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Expectation-Maximization (EM) is one of the most popular tools to obtain Maximum Likelihood (ML) estimates in incomplete data problems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Problem: EM algorithm does not provide an asymptotic </a:t>
            </a:r>
            <a:r>
              <a:rPr lang="en-GB" sz="3200" dirty="0" smtClean="0"/>
              <a:t>variance-covariance matrix </a:t>
            </a:r>
            <a:endParaRPr lang="en-GB" sz="3200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However, this matrix </a:t>
            </a:r>
            <a:r>
              <a:rPr lang="en-GB" sz="3200" dirty="0" smtClean="0"/>
              <a:t>needed for </a:t>
            </a:r>
            <a:r>
              <a:rPr lang="en-GB" sz="3200" dirty="0" smtClean="0"/>
              <a:t>asymptotically valid </a:t>
            </a:r>
            <a:r>
              <a:rPr lang="en-GB" sz="3200" dirty="0" smtClean="0"/>
              <a:t>inference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Existing approaches not computationally problematic and not generically applicable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/>
              <p:cNvSpPr txBox="1"/>
              <p:nvPr/>
            </p:nvSpPr>
            <p:spPr>
              <a:xfrm>
                <a:off x="1366939" y="16140288"/>
                <a:ext cx="9344944" cy="1358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>
                    <a:solidFill>
                      <a:srgbClr val="FF0000"/>
                    </a:solidFill>
                  </a:rPr>
                  <a:t>Iterative technique to find ML estimates</a:t>
                </a:r>
                <a:endParaRPr lang="en-GB" sz="3200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>
                    <a:solidFill>
                      <a:srgbClr val="FF0000"/>
                    </a:solidFill>
                  </a:rPr>
                  <a:t>Used in problems where the equations are not directly solvable, like in incomplete-data problems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>
                    <a:solidFill>
                      <a:srgbClr val="FF0000"/>
                    </a:solidFill>
                  </a:rPr>
                  <a:t>EM algorithm consists of two steps, the expectation step and the maximization step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 smtClean="0"/>
                  <a:t>UNTIL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𝚫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b="1" dirty="0" smtClean="0"/>
                  <a:t> &gt;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GB" sz="3200" b="1" dirty="0" smtClean="0"/>
                  <a:t> REPEAT: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 smtClean="0"/>
                  <a:t>E-step: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3200" dirty="0" smtClean="0"/>
                  <a:t>	Find expected complete-data log-likelihood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 smtClean="0"/>
                  <a:t> 	were the true parameter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e-DE" sz="3200" i="1" dirty="0" smtClean="0"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de-DE" sz="320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𝑙𝑜𝑔𝐿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𝑜𝑏𝑠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𝑚𝑖𝑠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 smtClean="0"/>
                  <a:t>M-step: 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3200" b="1" dirty="0"/>
                  <a:t>	</a:t>
                </a:r>
                <a:r>
                  <a:rPr lang="de-DE" sz="3200" dirty="0" smtClean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 smtClean="0"/>
                  <a:t> by the value that maximizes the 				expected log-likelihood</a:t>
                </a:r>
                <a:endParaRPr lang="en-GB" sz="3200" dirty="0"/>
              </a:p>
              <a:p>
                <a:pPr>
                  <a:spcAft>
                    <a:spcPts val="1200"/>
                  </a:spcAft>
                </a:pPr>
                <a:r>
                  <a:rPr lang="en-GB" sz="32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32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de-DE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</m:fName>
                      <m:e>
                        <m:r>
                          <a:rPr lang="de-DE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e>
                            <m:sSup>
                              <m:sSupPr>
                                <m:ctrlPr>
                                  <a:rPr lang="de-DE" sz="32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de-DE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GB" sz="3200" dirty="0" smtClean="0"/>
                  <a:t> TODO: </a:t>
                </a:r>
                <a:r>
                  <a:rPr lang="en-GB" sz="3200" dirty="0" err="1" smtClean="0"/>
                  <a:t>Formel</a:t>
                </a:r>
                <a:r>
                  <a:rPr lang="en-GB" sz="3200" dirty="0" smtClean="0"/>
                  <a:t> </a:t>
                </a:r>
                <a:r>
                  <a:rPr lang="en-GB" sz="3200" dirty="0" err="1" smtClean="0"/>
                  <a:t>überprüfen</a:t>
                </a:r>
                <a:endParaRPr lang="en-GB" sz="3200" dirty="0" smtClean="0"/>
              </a:p>
              <a:p>
                <a:pPr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r>
                      <a:rPr lang="de-DE" sz="3200" b="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sz="3200" b="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b="0" i="1">
                            <a:latin typeface="Cambria Math"/>
                          </a:rPr>
                          <m:t>(</m:t>
                        </m:r>
                        <m:r>
                          <a:rPr lang="de-DE" sz="3200" b="0" i="1">
                            <a:latin typeface="Cambria Math"/>
                          </a:rPr>
                          <m:t>𝑡</m:t>
                        </m:r>
                        <m:r>
                          <a:rPr lang="de-DE" sz="3200" b="0" i="1">
                            <a:latin typeface="Cambria Math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sz="3200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b="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b="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b="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GB" sz="3200" dirty="0" smtClean="0"/>
              </a:p>
              <a:p>
                <a:pPr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TODO: ADVANTAGES </a:t>
                </a:r>
                <a:r>
                  <a:rPr lang="en-GB" sz="3200" dirty="0" smtClean="0"/>
                  <a:t>EVTL. NOCH </a:t>
                </a:r>
                <a:r>
                  <a:rPr lang="en-GB" sz="3200" dirty="0" smtClean="0"/>
                  <a:t>AUFLISTEN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EM algorithm may only converge to a local optimum depending on the startin</a:t>
                </a:r>
                <a:r>
                  <a:rPr lang="en-GB" sz="3200" dirty="0" smtClean="0"/>
                  <a:t>g values</a:t>
                </a: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2800" dirty="0"/>
              </a:p>
            </p:txBody>
          </p:sp>
        </mc:Choice>
        <mc:Fallback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39" y="16140288"/>
                <a:ext cx="9344944" cy="13582180"/>
              </a:xfrm>
              <a:prstGeom prst="rect">
                <a:avLst/>
              </a:prstGeom>
              <a:blipFill rotWithShape="0">
                <a:blip r:embed="rId4"/>
                <a:stretch>
                  <a:fillRect l="-1500" t="-5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hteck 92"/>
          <p:cNvSpPr/>
          <p:nvPr/>
        </p:nvSpPr>
        <p:spPr>
          <a:xfrm>
            <a:off x="11532520" y="5815536"/>
            <a:ext cx="9344943" cy="88656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2178495" y="5828213"/>
            <a:ext cx="9344943" cy="1459654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21849227" y="5815531"/>
            <a:ext cx="9344943" cy="19536863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1532519" y="5908821"/>
            <a:ext cx="895943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Supplemented EM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(SEM)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87610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3217849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Discussion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104"/>
              <p:cNvSpPr txBox="1"/>
              <p:nvPr/>
            </p:nvSpPr>
            <p:spPr>
              <a:xfrm>
                <a:off x="11596727" y="6697869"/>
                <a:ext cx="9344942" cy="926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Calculates numerically stable asymptotic variance-covariance matrix for ML estimates obtained </a:t>
                </a:r>
                <a:r>
                  <a:rPr lang="en-GB" sz="3200" dirty="0" smtClean="0"/>
                  <a:t>by EM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Calculation of this matrix V is done in three steps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 smtClean="0"/>
                  <a:t>Step 1: </a:t>
                </a:r>
                <a:r>
                  <a:rPr lang="en-GB" sz="3200" dirty="0" smtClean="0"/>
                  <a:t>Evaluation of adjusted 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𝑜𝑐</m:t>
                        </m:r>
                      </m:sub>
                    </m:sSub>
                  </m:oMath>
                </a14:m>
                <a:r>
                  <a:rPr lang="en-GB" sz="3200" dirty="0" smtClean="0"/>
                  <a:t>, which is obtained from the complete-data observed information matrix by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GB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𝑜𝑐</m:t>
                        </m:r>
                      </m:sub>
                    </m:sSub>
                    <m:r>
                      <a:rPr lang="en-GB" sz="3200" i="1" dirty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GB" sz="32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GB" sz="3200" i="1" dirty="0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3200" i="1" dirty="0" smtClean="0">
                                <a:latin typeface="Cambria Math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de-DE" sz="3200" b="0" i="1" dirty="0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l-GR" sz="320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DE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3200" b="0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GB" sz="320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20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 dirty="0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de-DE" sz="3200" b="0" i="1" dirty="0" smtClean="0">
                                    <a:latin typeface="Cambria Math"/>
                                  </a:rPr>
                                  <m:t>𝑜𝑏𝑠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de-DE" sz="3200" b="0" i="1" dirty="0" smtClean="0">
                        <a:latin typeface="Cambria Math"/>
                      </a:rPr>
                      <m:t>,</m:t>
                    </m:r>
                    <m:r>
                      <a:rPr lang="de-DE" sz="3200" i="1" dirty="0">
                        <a:latin typeface="Cambria Math"/>
                      </a:rPr>
                      <m:t>𝑤h𝑒𝑟𝑒</m:t>
                    </m:r>
                    <m:r>
                      <a:rPr lang="de-DE" sz="3200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DE" sz="32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sz="3200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de-DE" sz="3200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de-DE" sz="3200" b="0" i="1" dirty="0" smtClean="0">
                        <a:latin typeface="Cambria Math"/>
                      </a:rPr>
                      <m:t>=</m:t>
                    </m:r>
                    <m:r>
                      <a:rPr lang="de-DE" sz="3200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sz="32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3200" b="0" i="1" dirty="0" smtClean="0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de-DE" sz="3200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3200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de-DE" sz="3200" b="0" i="1" dirty="0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de-DE" sz="32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de-DE" sz="3200" b="0" i="1" dirty="0" smtClean="0">
                                <a:latin typeface="Cambria Math"/>
                              </a:rPr>
                              <m:t>𝑜𝑏𝑠</m:t>
                            </m:r>
                          </m:sub>
                        </m:sSub>
                        <m:r>
                          <a:rPr lang="de-DE" sz="3200" b="0" i="1" dirty="0" smtClean="0">
                            <a:latin typeface="Cambria Math"/>
                          </a:rPr>
                          <m:t>,</m:t>
                        </m:r>
                        <m:r>
                          <a:rPr lang="el-GR" sz="3200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 smtClean="0"/>
                  <a:t>Step 2:</a:t>
                </a:r>
                <a:r>
                  <a:rPr lang="en-GB" sz="3200" dirty="0" smtClean="0"/>
                  <a:t> Calculation of elements in rate-of-convergence matrix DM </a:t>
                </a:r>
                <a:r>
                  <a:rPr lang="en-GB" sz="3200" dirty="0" smtClean="0"/>
                  <a:t>by (TODO: </a:t>
                </a:r>
                <a:r>
                  <a:rPr lang="en-GB" sz="3200" dirty="0" err="1" smtClean="0"/>
                  <a:t>evtl</a:t>
                </a:r>
                <a:r>
                  <a:rPr lang="en-GB" sz="3200" dirty="0" smtClean="0"/>
                  <a:t>. </a:t>
                </a:r>
                <a:r>
                  <a:rPr lang="en-GB" sz="3200" dirty="0" err="1" smtClean="0"/>
                  <a:t>Eher</a:t>
                </a:r>
                <a:r>
                  <a:rPr lang="en-GB" sz="3200" dirty="0" smtClean="0"/>
                  <a:t> </a:t>
                </a:r>
                <a:r>
                  <a:rPr lang="en-GB" sz="3200" dirty="0" err="1" smtClean="0"/>
                  <a:t>als</a:t>
                </a:r>
                <a:r>
                  <a:rPr lang="en-GB" sz="3200" dirty="0" smtClean="0"/>
                  <a:t> Pseudo-code </a:t>
                </a:r>
                <a:r>
                  <a:rPr lang="en-GB" sz="3200" dirty="0" err="1" smtClean="0"/>
                  <a:t>statt</a:t>
                </a:r>
                <a:r>
                  <a:rPr lang="en-GB" sz="3200" dirty="0" smtClean="0"/>
                  <a:t> </a:t>
                </a:r>
                <a:r>
                  <a:rPr lang="en-GB" sz="3200" dirty="0" err="1" smtClean="0"/>
                  <a:t>theoretische</a:t>
                </a:r>
                <a:r>
                  <a:rPr lang="en-GB" sz="3200" dirty="0" smtClean="0"/>
                  <a:t> Version)</a:t>
                </a:r>
                <a:endParaRPr lang="en-GB" sz="3200" dirty="0" smtClean="0"/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de-DE" sz="3200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32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de-DE" sz="3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GB" sz="3200" dirty="0" smtClean="0"/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3200" i="1" baseline="1400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de-DE" sz="3200" i="1" baseline="80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de-DE" sz="32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de-DE" sz="3200" b="0" i="1" baseline="1400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 − 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3200" dirty="0" smtClean="0"/>
                  <a:t> for j = 1,…d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 smtClean="0"/>
                  <a:t>Step 3:</a:t>
                </a:r>
                <a:r>
                  <a:rPr lang="en-GB" sz="3200" dirty="0" smtClean="0"/>
                  <a:t> Evaluation of 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e-DE" sz="3200" b="0" i="1" smtClean="0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 smtClean="0"/>
                  <a:t> +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 ∆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GB" sz="3200" dirty="0" smtClean="0"/>
                  <a:t> =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 smtClean="0"/>
                  <a:t>DM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3200" dirty="0"/>
                          <m:t>(</m:t>
                        </m:r>
                        <m:r>
                          <m:rPr>
                            <m:nor/>
                          </m:rPr>
                          <a:rPr lang="en-GB" sz="3200" dirty="0"/>
                          <m:t>I</m:t>
                        </m:r>
                        <m:r>
                          <m:rPr>
                            <m:nor/>
                          </m:rPr>
                          <a:rPr lang="en-GB" sz="3200" dirty="0"/>
                          <m:t> − </m:t>
                        </m:r>
                        <m:r>
                          <m:rPr>
                            <m:nor/>
                          </m:rPr>
                          <a:rPr lang="en-GB" sz="3200" dirty="0"/>
                          <m:t>DM</m:t>
                        </m:r>
                        <m:r>
                          <m:rPr>
                            <m:nor/>
                          </m:rPr>
                          <a:rPr lang="en-GB" sz="3200" dirty="0"/>
                          <m:t>)</m:t>
                        </m:r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de-DE" sz="3200" b="0" dirty="0" smtClean="0"/>
              </a:p>
              <a:p>
                <a:pPr>
                  <a:spcAft>
                    <a:spcPts val="1200"/>
                  </a:spcAft>
                </a:pPr>
                <a:r>
                  <a:rPr lang="de-DE" sz="3200" dirty="0" smtClean="0"/>
                  <a:t>NOTE: FOR SEM USE </a:t>
                </a:r>
                <a:r>
                  <a:rPr lang="de-DE" sz="3200" dirty="0" err="1" smtClean="0"/>
                  <a:t>sqrt</a:t>
                </a:r>
                <a:r>
                  <a:rPr lang="de-DE" sz="3200" dirty="0" smtClean="0"/>
                  <a:t>(</a:t>
                </a:r>
                <a14:m>
                  <m:oMath xmlns:m="http://schemas.openxmlformats.org/officeDocument/2006/math">
                    <m:r>
                      <a:rPr lang="en-GB" sz="3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de-DE" sz="3200" b="0" dirty="0" smtClean="0"/>
                  <a:t>) AS STOPPING CRITERION</a:t>
                </a:r>
              </a:p>
              <a:p>
                <a:pPr>
                  <a:spcAft>
                    <a:spcPts val="1200"/>
                  </a:spcAft>
                </a:pPr>
                <a:endParaRPr lang="en-GB" sz="2800" dirty="0"/>
              </a:p>
            </p:txBody>
          </p:sp>
        </mc:Choice>
        <mc:Fallback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727" y="6697869"/>
                <a:ext cx="9344942" cy="9263305"/>
              </a:xfrm>
              <a:prstGeom prst="rect">
                <a:avLst/>
              </a:prstGeom>
              <a:blipFill rotWithShape="0">
                <a:blip r:embed="rId5"/>
                <a:stretch>
                  <a:fillRect l="-1631" t="-856" r="-1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feld 105"/>
          <p:cNvSpPr txBox="1"/>
          <p:nvPr/>
        </p:nvSpPr>
        <p:spPr>
          <a:xfrm>
            <a:off x="32178498" y="6709187"/>
            <a:ext cx="93449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dirty="0" smtClean="0"/>
              <a:t>SEM is established in which open-source or commercial program?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dirty="0" smtClean="0"/>
              <a:t>Since 1996, has SEM established or are there better </a:t>
            </a:r>
            <a:r>
              <a:rPr lang="en-GB" sz="2800" smtClean="0"/>
              <a:t>methods</a:t>
            </a:r>
            <a:r>
              <a:rPr lang="en-GB" sz="2800" smtClean="0"/>
              <a:t>?</a:t>
            </a:r>
            <a:endParaRPr lang="en-GB" sz="2800" dirty="0" smtClean="0"/>
          </a:p>
        </p:txBody>
      </p:sp>
      <p:sp>
        <p:nvSpPr>
          <p:cNvPr id="107" name="Textfeld 106"/>
          <p:cNvSpPr txBox="1"/>
          <p:nvPr/>
        </p:nvSpPr>
        <p:spPr>
          <a:xfrm>
            <a:off x="32178498" y="23375263"/>
            <a:ext cx="934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Meng, X.-L. &amp; Rubin, D. B. (1991), ‘</a:t>
            </a:r>
            <a:r>
              <a:rPr lang="de-DE" sz="2800" dirty="0" err="1"/>
              <a:t>Using</a:t>
            </a:r>
            <a:r>
              <a:rPr lang="de-DE" sz="2800" dirty="0"/>
              <a:t> </a:t>
            </a:r>
            <a:r>
              <a:rPr lang="de-DE" sz="2800" dirty="0" err="1"/>
              <a:t>em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obtain</a:t>
            </a:r>
            <a:r>
              <a:rPr lang="de-DE" sz="2800" dirty="0"/>
              <a:t> </a:t>
            </a:r>
            <a:r>
              <a:rPr lang="de-DE" sz="2800" dirty="0" err="1"/>
              <a:t>asymptotic</a:t>
            </a:r>
            <a:r>
              <a:rPr lang="de-DE" sz="2800" dirty="0"/>
              <a:t> </a:t>
            </a:r>
            <a:r>
              <a:rPr lang="de-DE" sz="2800" dirty="0" err="1"/>
              <a:t>variance</a:t>
            </a:r>
            <a:r>
              <a:rPr lang="de-DE" sz="2800" dirty="0"/>
              <a:t>- </a:t>
            </a:r>
            <a:r>
              <a:rPr lang="de-DE" sz="2800" dirty="0" err="1"/>
              <a:t>covariance</a:t>
            </a:r>
            <a:r>
              <a:rPr lang="de-DE" sz="2800" dirty="0"/>
              <a:t> </a:t>
            </a:r>
            <a:r>
              <a:rPr lang="de-DE" sz="2800" dirty="0" err="1"/>
              <a:t>matrices</a:t>
            </a:r>
            <a:r>
              <a:rPr lang="de-DE" sz="2800" dirty="0"/>
              <a:t>: The </a:t>
            </a:r>
            <a:r>
              <a:rPr lang="de-DE" sz="2800" dirty="0" err="1"/>
              <a:t>sem</a:t>
            </a:r>
            <a:r>
              <a:rPr lang="de-DE" sz="2800" dirty="0"/>
              <a:t> </a:t>
            </a:r>
            <a:r>
              <a:rPr lang="de-DE" sz="2800" dirty="0" err="1"/>
              <a:t>algorithm</a:t>
            </a:r>
            <a:r>
              <a:rPr lang="de-DE" sz="2800" dirty="0"/>
              <a:t>’, Journal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American Statistical </a:t>
            </a:r>
            <a:r>
              <a:rPr lang="de-DE" sz="2800" dirty="0" err="1"/>
              <a:t>Association</a:t>
            </a:r>
            <a:r>
              <a:rPr lang="de-DE" sz="2800" dirty="0"/>
              <a:t> 86(416), 899. 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1674696" y="16206123"/>
                <a:ext cx="9190206" cy="610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dirty="0" smtClean="0"/>
                  <a:t>Data was </a:t>
                </a:r>
                <a:r>
                  <a:rPr lang="de-DE" sz="3200" dirty="0" err="1" smtClean="0"/>
                  <a:t>drawn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randomly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from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the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following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distribution</a:t>
                </a:r>
                <a:r>
                  <a:rPr lang="de-DE" sz="3200" dirty="0" smtClean="0"/>
                  <a:t> (TODO: finale Werte eintragen):</a:t>
                </a:r>
              </a:p>
              <a:p>
                <a:r>
                  <a:rPr lang="de-DE" sz="3200" dirty="0" smtClean="0"/>
                  <a:t>X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d>
                      <m:dPr>
                        <m:ctrlPr>
                          <a:rPr lang="mr-I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de-DE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d>
                          <m:dPr>
                            <m:ctrlPr>
                              <a:rPr lang="mr-IN" sz="32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32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de-DE" sz="3200" b="0" dirty="0" smtClean="0">
                  <a:ea typeface="Cambria Math" charset="0"/>
                  <a:cs typeface="Cambria Math" charset="0"/>
                </a:endParaRPr>
              </a:p>
              <a:p>
                <a:endParaRPr lang="de-DE" sz="32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de-DE" sz="3200" dirty="0" err="1" smtClean="0"/>
                  <a:t>For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each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of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the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following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parameter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combinations</a:t>
                </a:r>
                <a:r>
                  <a:rPr lang="de-DE" sz="3200" dirty="0" smtClean="0"/>
                  <a:t> </a:t>
                </a:r>
                <a:r>
                  <a:rPr lang="de-DE" sz="3200" dirty="0" smtClean="0">
                    <a:solidFill>
                      <a:srgbClr val="FF0000"/>
                    </a:solidFill>
                  </a:rPr>
                  <a:t>m = 100 </a:t>
                </a:r>
                <a:r>
                  <a:rPr lang="de-DE" sz="3200" dirty="0" err="1" smtClean="0">
                    <a:solidFill>
                      <a:srgbClr val="FF0000"/>
                    </a:solidFill>
                  </a:rPr>
                  <a:t>simulations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with</a:t>
                </a:r>
                <a:r>
                  <a:rPr lang="de-DE" sz="3200" dirty="0" smtClean="0"/>
                  <a:t> different </a:t>
                </a:r>
                <a:r>
                  <a:rPr lang="de-DE" sz="3200" dirty="0" err="1" smtClean="0"/>
                  <a:t>starting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values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were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run</a:t>
                </a:r>
                <a:r>
                  <a:rPr lang="de-DE" sz="3200" dirty="0" smtClean="0"/>
                  <a:t>:</a:t>
                </a:r>
              </a:p>
              <a:p>
                <a:endParaRPr lang="de-DE" sz="3200" dirty="0" smtClean="0"/>
              </a:p>
              <a:p>
                <a:endParaRPr lang="de-DE" sz="3200" dirty="0"/>
              </a:p>
              <a:p>
                <a:endParaRPr lang="de-DE" sz="32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696" y="16206123"/>
                <a:ext cx="9190206" cy="6109749"/>
              </a:xfrm>
              <a:prstGeom prst="rect">
                <a:avLst/>
              </a:prstGeom>
              <a:blipFill rotWithShape="0">
                <a:blip r:embed="rId6"/>
                <a:stretch>
                  <a:fillRect l="-1658" t="-1296" r="-23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79210"/>
              </p:ext>
            </p:extLst>
          </p:nvPr>
        </p:nvGraphicFramePr>
        <p:xfrm>
          <a:off x="12076164" y="21492596"/>
          <a:ext cx="8254096" cy="6385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3524"/>
                <a:gridCol w="2063524"/>
                <a:gridCol w="2063524"/>
                <a:gridCol w="2063524"/>
              </a:tblGrid>
              <a:tr h="1360445">
                <a:tc>
                  <a:txBody>
                    <a:bodyPr/>
                    <a:lstStyle/>
                    <a:p>
                      <a:pPr algn="ctr"/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err="1" smtClean="0"/>
                        <a:t>Number</a:t>
                      </a:r>
                      <a:r>
                        <a:rPr lang="de-DE" sz="2600" baseline="0" dirty="0" smtClean="0"/>
                        <a:t> </a:t>
                      </a:r>
                      <a:r>
                        <a:rPr lang="de-DE" sz="2600" baseline="0" dirty="0" err="1" smtClean="0"/>
                        <a:t>of</a:t>
                      </a:r>
                      <a:r>
                        <a:rPr lang="de-DE" sz="2600" baseline="0" dirty="0" smtClean="0"/>
                        <a:t> </a:t>
                      </a:r>
                      <a:r>
                        <a:rPr lang="de-DE" sz="2600" baseline="0" dirty="0" err="1" smtClean="0"/>
                        <a:t>datapoints</a:t>
                      </a:r>
                      <a:r>
                        <a:rPr lang="de-DE" sz="2600" baseline="0" dirty="0" smtClean="0"/>
                        <a:t> (</a:t>
                      </a:r>
                      <a:r>
                        <a:rPr lang="de-DE" sz="2600" baseline="0" dirty="0" err="1" smtClean="0"/>
                        <a:t>n</a:t>
                      </a:r>
                      <a:r>
                        <a:rPr lang="de-DE" sz="2600" baseline="0" dirty="0" smtClean="0"/>
                        <a:t>)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err="1" smtClean="0"/>
                        <a:t>Fraction</a:t>
                      </a:r>
                      <a:r>
                        <a:rPr lang="de-DE" sz="2600" baseline="0" dirty="0" smtClean="0"/>
                        <a:t> </a:t>
                      </a:r>
                      <a:r>
                        <a:rPr lang="de-DE" sz="2600" baseline="0" dirty="0" err="1" smtClean="0"/>
                        <a:t>of</a:t>
                      </a:r>
                      <a:r>
                        <a:rPr lang="de-DE" sz="2600" baseline="0" dirty="0" smtClean="0"/>
                        <a:t> </a:t>
                      </a:r>
                      <a:r>
                        <a:rPr lang="de-DE" sz="2600" baseline="0" dirty="0" err="1" smtClean="0"/>
                        <a:t>missing</a:t>
                      </a:r>
                      <a:r>
                        <a:rPr lang="de-DE" sz="2600" baseline="0" dirty="0" smtClean="0"/>
                        <a:t> </a:t>
                      </a:r>
                      <a:r>
                        <a:rPr lang="de-DE" sz="2600" baseline="0" dirty="0" err="1" smtClean="0"/>
                        <a:t>values</a:t>
                      </a:r>
                      <a:r>
                        <a:rPr lang="de-DE" sz="2600" baseline="0" dirty="0" smtClean="0"/>
                        <a:t> (p)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err="1" smtClean="0"/>
                        <a:t>Missing</a:t>
                      </a:r>
                      <a:r>
                        <a:rPr lang="de-DE" sz="2600" dirty="0" smtClean="0"/>
                        <a:t> </a:t>
                      </a:r>
                      <a:r>
                        <a:rPr lang="de-DE" sz="2600" dirty="0" err="1" smtClean="0"/>
                        <a:t>value</a:t>
                      </a:r>
                      <a:r>
                        <a:rPr lang="de-DE" sz="2600" baseline="0" dirty="0" smtClean="0"/>
                        <a:t> </a:t>
                      </a:r>
                      <a:r>
                        <a:rPr lang="de-DE" sz="2600" baseline="0" dirty="0" err="1" smtClean="0"/>
                        <a:t>pattern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1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50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0.25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MCAR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2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500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0.25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MCAR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3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50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0.5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MCAR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4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500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0.5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MCAR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5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50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0.25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MAR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6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500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0.25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MAR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7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50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0.5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MAR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8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500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0.5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/>
                        <a:t>MAR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329</Words>
  <Application>Microsoft Macintosh PowerPoint</Application>
  <PresentationFormat>Benutzerdefiniert</PresentationFormat>
  <Paragraphs>85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Mangal</vt:lpstr>
      <vt:lpstr>Times New Roman</vt:lpstr>
      <vt:lpstr>Arial</vt:lpstr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Nikolas Höft</cp:lastModifiedBy>
  <cp:revision>389</cp:revision>
  <dcterms:created xsi:type="dcterms:W3CDTF">2015-04-23T11:23:05Z</dcterms:created>
  <dcterms:modified xsi:type="dcterms:W3CDTF">2018-01-21T22:34:31Z</dcterms:modified>
</cp:coreProperties>
</file>