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7059" autoAdjust="0"/>
  </p:normalViewPr>
  <p:slideViewPr>
    <p:cSldViewPr snapToGrid="0" snapToObjects="1">
      <p:cViewPr>
        <p:scale>
          <a:sx n="25" d="100"/>
          <a:sy n="25" d="100"/>
        </p:scale>
        <p:origin x="318" y="-1506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23.01.2018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63"/>
          <p:cNvSpPr>
            <a:spLocks noChangeArrowheads="1"/>
          </p:cNvSpPr>
          <p:nvPr/>
        </p:nvSpPr>
        <p:spPr bwMode="auto">
          <a:xfrm>
            <a:off x="2187610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1359454" y="5815536"/>
            <a:ext cx="10704740" cy="409998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223" b="1" dirty="0">
                <a:solidFill>
                  <a:schemeClr val="bg1"/>
                </a:solidFill>
              </a:rPr>
              <a:t>SEM </a:t>
            </a:r>
            <a:r>
              <a:rPr lang="de-DE" sz="6223" b="1" dirty="0" err="1">
                <a:solidFill>
                  <a:schemeClr val="bg1"/>
                </a:solidFill>
              </a:rPr>
              <a:t>Algorithm</a:t>
            </a:r>
            <a:endParaRPr lang="en-GB" sz="6012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Schreck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Höft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</a:t>
            </a:r>
            <a:endParaRPr lang="en-AU" sz="389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39515" y="6703317"/>
            <a:ext cx="9254655" cy="487813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GB" sz="3200" dirty="0">
                <a:solidFill>
                  <a:srgbClr val="FF0000"/>
                </a:solidFill>
              </a:rPr>
              <a:t>Note that V is not necessarily symmetric, due to numerical inaccuracies</a:t>
            </a:r>
          </a:p>
        </p:txBody>
      </p:sp>
      <p:sp>
        <p:nvSpPr>
          <p:cNvPr id="33" name="Rechteck 32"/>
          <p:cNvSpPr/>
          <p:nvPr/>
        </p:nvSpPr>
        <p:spPr>
          <a:xfrm>
            <a:off x="1233713" y="5815536"/>
            <a:ext cx="9344943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3371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/>
          <p:cNvSpPr txBox="1">
            <a:spLocks/>
          </p:cNvSpPr>
          <p:nvPr/>
        </p:nvSpPr>
        <p:spPr>
          <a:xfrm>
            <a:off x="25891762" y="12958876"/>
            <a:ext cx="5569109" cy="324332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122" dirty="0"/>
          </a:p>
          <a:p>
            <a:endParaRPr lang="de-DE" sz="2122" dirty="0"/>
          </a:p>
        </p:txBody>
      </p:sp>
      <p:sp>
        <p:nvSpPr>
          <p:cNvPr id="49" name="Textfeld 48"/>
          <p:cNvSpPr txBox="1">
            <a:spLocks/>
          </p:cNvSpPr>
          <p:nvPr/>
        </p:nvSpPr>
        <p:spPr>
          <a:xfrm>
            <a:off x="18132999" y="22095459"/>
            <a:ext cx="6672511" cy="345912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291912" indent="-157184" algn="just">
              <a:buFont typeface="Arial" charset="0"/>
              <a:buChar char="•"/>
            </a:pPr>
            <a:endParaRPr lang="de-DE" sz="2546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5" y="2261687"/>
            <a:ext cx="4851758" cy="138544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748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11532520" y="15332641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4" y="15332641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33713" y="15298038"/>
            <a:ext cx="9323483" cy="1392023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4" y="15391322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32518" y="15298038"/>
            <a:ext cx="9344945" cy="1301026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178496" y="22506888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178495" y="22472285"/>
            <a:ext cx="9344944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11532519" y="15427892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78495" y="22581562"/>
            <a:ext cx="10351485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of the most popular tools to obtain Maximum Likelihood (ML) estimates in incomplete data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Problem: EM algorithm does not provide an asymptotic variance-covariance matrix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This matrix is needed for asymptotically valid inference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Existing approaches not computationally problematic and not generically 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1366939" y="16140288"/>
                <a:ext cx="9344944" cy="100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b="1" dirty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&gt;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/>
                  <a:t>E-step: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Find expected complete-data log-likelihood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	were the 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/>
                  <a:t>M-step: 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			expected log-likelihood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r>
                          <a:rPr lang="de-DE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e>
                            <m:sSup>
                              <m:sSupPr>
                                <m:ctrlP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de-DE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GB" sz="3200" dirty="0"/>
                  <a:t> TODO: </a:t>
                </a:r>
                <a:r>
                  <a:rPr lang="en-GB" sz="3200" dirty="0" err="1"/>
                  <a:t>Formel</a:t>
                </a:r>
                <a:r>
                  <a:rPr lang="en-GB" sz="3200" dirty="0"/>
                  <a:t> </a:t>
                </a:r>
                <a:r>
                  <a:rPr lang="en-GB" sz="3200" dirty="0" err="1"/>
                  <a:t>überprüfen</a:t>
                </a:r>
                <a:endParaRPr lang="en-GB" sz="3200" dirty="0"/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b="0" i="1">
                            <a:latin typeface="Cambria Math"/>
                          </a:rPr>
                          <m:t>(</m:t>
                        </m:r>
                        <m:r>
                          <a:rPr lang="de-DE" sz="3200" b="0" i="1">
                            <a:latin typeface="Cambria Math"/>
                          </a:rPr>
                          <m:t>𝑡</m:t>
                        </m:r>
                        <m:r>
                          <a:rPr lang="de-DE" sz="3200" b="0" i="1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sz="32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b="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GB" sz="3200" dirty="0"/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EM algorithm may only converge to a local optimum depending on the starting values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2800" dirty="0"/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39" y="16140288"/>
                <a:ext cx="9344944" cy="10011972"/>
              </a:xfrm>
              <a:prstGeom prst="rect">
                <a:avLst/>
              </a:prstGeom>
              <a:blipFill>
                <a:blip r:embed="rId4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88656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1459654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49227" y="5815531"/>
            <a:ext cx="9344943" cy="19536863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08821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algorithm (SEM)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87610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11596727" y="6697869"/>
                <a:ext cx="9344942" cy="8267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Calculates numerically stable asymptotic variance-covariance matrix for ML estimates obtained by EM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Calculation of this matrix V is done in three steps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/>
                  <a:t>Step 1: </a:t>
                </a:r>
                <a:r>
                  <a:rPr lang="en-GB" sz="3200" dirty="0"/>
                  <a:t>Evaluation of adjusted 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de-DE" sz="3200" b="0" i="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/>
                  <a:t>Step 2:</a:t>
                </a:r>
                <a:r>
                  <a:rPr lang="en-GB" sz="3200" dirty="0"/>
                  <a:t> Calculation of elements in rate-of-convergence matrix DM by (TODO: </a:t>
                </a:r>
                <a:r>
                  <a:rPr lang="en-GB" sz="3200" dirty="0" err="1"/>
                  <a:t>evtl</a:t>
                </a:r>
                <a:r>
                  <a:rPr lang="en-GB" sz="3200" dirty="0"/>
                  <a:t>. </a:t>
                </a:r>
                <a:r>
                  <a:rPr lang="en-GB" sz="3200" dirty="0" err="1"/>
                  <a:t>Eher</a:t>
                </a:r>
                <a:r>
                  <a:rPr lang="en-GB" sz="3200" dirty="0"/>
                  <a:t> </a:t>
                </a:r>
                <a:r>
                  <a:rPr lang="en-GB" sz="3200" dirty="0" err="1"/>
                  <a:t>als</a:t>
                </a:r>
                <a:r>
                  <a:rPr lang="en-GB" sz="3200" dirty="0"/>
                  <a:t> Pseudo-code </a:t>
                </a:r>
                <a:r>
                  <a:rPr lang="en-GB" sz="3200" dirty="0" err="1"/>
                  <a:t>statt</a:t>
                </a:r>
                <a:r>
                  <a:rPr lang="en-GB" sz="3200" dirty="0"/>
                  <a:t> </a:t>
                </a:r>
                <a:r>
                  <a:rPr lang="en-GB" sz="3200" dirty="0" err="1"/>
                  <a:t>theoretische</a:t>
                </a:r>
                <a:r>
                  <a:rPr lang="en-GB" sz="3200" dirty="0"/>
                  <a:t> Version)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de-DE" sz="3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GB" sz="3200" dirty="0"/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de-DE" sz="32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baseline="14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for j = 1,…d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/>
                  <a:t>Step 3:</a:t>
                </a:r>
                <a:r>
                  <a:rPr lang="en-GB" sz="3200" dirty="0"/>
                  <a:t> Evaluation of 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/>
              </a:p>
              <a:p>
                <a:pPr>
                  <a:spcAft>
                    <a:spcPts val="1200"/>
                  </a:spcAft>
                </a:pPr>
                <a:r>
                  <a:rPr lang="de-DE" sz="3200" dirty="0"/>
                  <a:t>NOTE: FOR SEM USE </a:t>
                </a:r>
                <a:r>
                  <a:rPr lang="de-DE" sz="3200" dirty="0" err="1"/>
                  <a:t>sqrt</a:t>
                </a:r>
                <a:r>
                  <a:rPr lang="de-DE" sz="3200" dirty="0"/>
                  <a:t>(</a:t>
                </a:r>
                <a14:m>
                  <m:oMath xmlns:m="http://schemas.openxmlformats.org/officeDocument/2006/math">
                    <m:r>
                      <a:rPr lang="en-GB" sz="3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de-DE" sz="3200" b="0" dirty="0"/>
                  <a:t>) AS STOPPING CRITERION</a:t>
                </a:r>
              </a:p>
              <a:p>
                <a:pPr>
                  <a:spcAft>
                    <a:spcPts val="1200"/>
                  </a:spcAft>
                </a:pPr>
                <a:endParaRPr lang="en-GB" sz="2800" dirty="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727" y="6697869"/>
                <a:ext cx="9344942" cy="8267648"/>
              </a:xfrm>
              <a:prstGeom prst="rect">
                <a:avLst/>
              </a:prstGeom>
              <a:blipFill>
                <a:blip r:embed="rId5"/>
                <a:stretch>
                  <a:fillRect l="-1631" t="-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feld 105"/>
          <p:cNvSpPr txBox="1"/>
          <p:nvPr/>
        </p:nvSpPr>
        <p:spPr>
          <a:xfrm>
            <a:off x="32178498" y="6709187"/>
            <a:ext cx="9344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/>
              <a:t>SEM is established in which open-source or commercial program?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/>
              <a:t>Since 1996, has SEM established or are there better </a:t>
            </a:r>
            <a:r>
              <a:rPr lang="en-GB" sz="2800"/>
              <a:t>methods?</a:t>
            </a:r>
            <a:endParaRPr lang="en-GB" sz="28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32178498" y="23375263"/>
            <a:ext cx="934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Meng, X.-L. &amp; Rubin, D. B. (1991), ‘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de-DE" sz="2800" dirty="0" err="1"/>
              <a:t>em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obtain</a:t>
            </a:r>
            <a:r>
              <a:rPr lang="de-DE" sz="2800" dirty="0"/>
              <a:t> </a:t>
            </a:r>
            <a:r>
              <a:rPr lang="de-DE" sz="2800" dirty="0" err="1"/>
              <a:t>asymptotic</a:t>
            </a:r>
            <a:r>
              <a:rPr lang="de-DE" sz="2800" dirty="0"/>
              <a:t> </a:t>
            </a:r>
            <a:r>
              <a:rPr lang="de-DE" sz="2800" dirty="0" err="1"/>
              <a:t>variance</a:t>
            </a:r>
            <a:r>
              <a:rPr lang="de-DE" sz="2800" dirty="0"/>
              <a:t>- </a:t>
            </a:r>
            <a:r>
              <a:rPr lang="de-DE" sz="2800" dirty="0" err="1"/>
              <a:t>covariance</a:t>
            </a:r>
            <a:r>
              <a:rPr lang="de-DE" sz="2800" dirty="0"/>
              <a:t> </a:t>
            </a:r>
            <a:r>
              <a:rPr lang="de-DE" sz="2800" dirty="0" err="1"/>
              <a:t>matrices</a:t>
            </a:r>
            <a:r>
              <a:rPr lang="de-DE" sz="2800" dirty="0"/>
              <a:t>: The </a:t>
            </a:r>
            <a:r>
              <a:rPr lang="de-DE" sz="2800" dirty="0" err="1"/>
              <a:t>sem</a:t>
            </a:r>
            <a:r>
              <a:rPr lang="de-DE" sz="2800" dirty="0"/>
              <a:t> </a:t>
            </a:r>
            <a:r>
              <a:rPr lang="de-DE" sz="2800" dirty="0" err="1"/>
              <a:t>algorithm</a:t>
            </a:r>
            <a:r>
              <a:rPr lang="de-DE" sz="2800" dirty="0"/>
              <a:t>’, Journal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American Statistical </a:t>
            </a:r>
            <a:r>
              <a:rPr lang="de-DE" sz="2800" dirty="0" err="1"/>
              <a:t>Association</a:t>
            </a:r>
            <a:r>
              <a:rPr lang="de-DE" sz="2800" dirty="0"/>
              <a:t> 86(416), 899.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1674696" y="16206123"/>
                <a:ext cx="9190206" cy="610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dirty="0"/>
                  <a:t>Data was </a:t>
                </a:r>
                <a:r>
                  <a:rPr lang="de-DE" sz="3200" dirty="0" err="1"/>
                  <a:t>drawn</a:t>
                </a:r>
                <a:r>
                  <a:rPr lang="de-DE" sz="3200" dirty="0"/>
                  <a:t> </a:t>
                </a:r>
                <a:r>
                  <a:rPr lang="de-DE" sz="3200" dirty="0" err="1"/>
                  <a:t>randomly</a:t>
                </a:r>
                <a:r>
                  <a:rPr lang="de-DE" sz="3200" dirty="0"/>
                  <a:t> </a:t>
                </a:r>
                <a:r>
                  <a:rPr lang="de-DE" sz="3200" dirty="0" err="1"/>
                  <a:t>from</a:t>
                </a:r>
                <a:r>
                  <a:rPr lang="de-DE" sz="3200" dirty="0"/>
                  <a:t> </a:t>
                </a:r>
                <a:r>
                  <a:rPr lang="de-DE" sz="3200" dirty="0" err="1"/>
                  <a:t>the</a:t>
                </a:r>
                <a:r>
                  <a:rPr lang="de-DE" sz="3200" dirty="0"/>
                  <a:t> </a:t>
                </a:r>
                <a:r>
                  <a:rPr lang="de-DE" sz="3200" dirty="0" err="1"/>
                  <a:t>following</a:t>
                </a:r>
                <a:r>
                  <a:rPr lang="de-DE" sz="3200" dirty="0"/>
                  <a:t> </a:t>
                </a:r>
                <a:r>
                  <a:rPr lang="de-DE" sz="3200" dirty="0" err="1"/>
                  <a:t>distribution</a:t>
                </a:r>
                <a:r>
                  <a:rPr lang="de-DE" sz="3200" dirty="0"/>
                  <a:t> (TODO: finale Werte eintragen):</a:t>
                </a:r>
              </a:p>
              <a:p>
                <a:r>
                  <a:rPr lang="de-DE" sz="3200" dirty="0"/>
                  <a:t>X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mr-IN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mr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32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32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r>
                  <a:rPr lang="de-DE" sz="3200" dirty="0" err="1"/>
                  <a:t>For</a:t>
                </a:r>
                <a:r>
                  <a:rPr lang="de-DE" sz="3200" dirty="0"/>
                  <a:t> </a:t>
                </a:r>
                <a:r>
                  <a:rPr lang="de-DE" sz="3200" dirty="0" err="1"/>
                  <a:t>each</a:t>
                </a:r>
                <a:r>
                  <a:rPr lang="de-DE" sz="3200" dirty="0"/>
                  <a:t> </a:t>
                </a:r>
                <a:r>
                  <a:rPr lang="de-DE" sz="3200" dirty="0" err="1"/>
                  <a:t>of</a:t>
                </a:r>
                <a:r>
                  <a:rPr lang="de-DE" sz="3200" dirty="0"/>
                  <a:t> </a:t>
                </a:r>
                <a:r>
                  <a:rPr lang="de-DE" sz="3200" dirty="0" err="1"/>
                  <a:t>the</a:t>
                </a:r>
                <a:r>
                  <a:rPr lang="de-DE" sz="3200" dirty="0"/>
                  <a:t> </a:t>
                </a:r>
                <a:r>
                  <a:rPr lang="de-DE" sz="3200" dirty="0" err="1"/>
                  <a:t>following</a:t>
                </a:r>
                <a:r>
                  <a:rPr lang="de-DE" sz="3200" dirty="0"/>
                  <a:t> </a:t>
                </a:r>
                <a:r>
                  <a:rPr lang="de-DE" sz="3200" dirty="0" err="1"/>
                  <a:t>parameter</a:t>
                </a:r>
                <a:r>
                  <a:rPr lang="de-DE" sz="3200" dirty="0"/>
                  <a:t> </a:t>
                </a:r>
                <a:r>
                  <a:rPr lang="de-DE" sz="3200" dirty="0" err="1"/>
                  <a:t>combinations</a:t>
                </a:r>
                <a:r>
                  <a:rPr lang="de-DE" sz="3200" dirty="0"/>
                  <a:t> </a:t>
                </a:r>
                <a:r>
                  <a:rPr lang="de-DE" sz="3200" dirty="0">
                    <a:solidFill>
                      <a:srgbClr val="FF0000"/>
                    </a:solidFill>
                  </a:rPr>
                  <a:t>m = 100 </a:t>
                </a:r>
                <a:r>
                  <a:rPr lang="de-DE" sz="3200" dirty="0" err="1">
                    <a:solidFill>
                      <a:srgbClr val="FF0000"/>
                    </a:solidFill>
                  </a:rPr>
                  <a:t>simulations</a:t>
                </a:r>
                <a:r>
                  <a:rPr lang="de-DE" sz="3200" dirty="0"/>
                  <a:t> </a:t>
                </a:r>
                <a:r>
                  <a:rPr lang="de-DE" sz="3200" dirty="0" err="1"/>
                  <a:t>with</a:t>
                </a:r>
                <a:r>
                  <a:rPr lang="de-DE" sz="3200" dirty="0"/>
                  <a:t> different </a:t>
                </a:r>
                <a:r>
                  <a:rPr lang="de-DE" sz="3200" dirty="0" err="1"/>
                  <a:t>starting</a:t>
                </a:r>
                <a:r>
                  <a:rPr lang="de-DE" sz="3200" dirty="0"/>
                  <a:t> </a:t>
                </a:r>
                <a:r>
                  <a:rPr lang="de-DE" sz="3200" dirty="0" err="1"/>
                  <a:t>values</a:t>
                </a:r>
                <a:r>
                  <a:rPr lang="de-DE" sz="3200" dirty="0"/>
                  <a:t> </a:t>
                </a:r>
                <a:r>
                  <a:rPr lang="de-DE" sz="3200" dirty="0" err="1"/>
                  <a:t>were</a:t>
                </a:r>
                <a:r>
                  <a:rPr lang="de-DE" sz="3200" dirty="0"/>
                  <a:t> </a:t>
                </a:r>
                <a:r>
                  <a:rPr lang="de-DE" sz="3200" dirty="0" err="1"/>
                  <a:t>run</a:t>
                </a:r>
                <a:r>
                  <a:rPr lang="de-DE" sz="3200" dirty="0"/>
                  <a:t>:</a:t>
                </a:r>
              </a:p>
              <a:p>
                <a:endParaRPr lang="de-DE" sz="3200" dirty="0"/>
              </a:p>
              <a:p>
                <a:endParaRPr lang="de-DE" sz="3200" dirty="0"/>
              </a:p>
              <a:p>
                <a:endParaRPr lang="de-DE" sz="32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696" y="16206123"/>
                <a:ext cx="9190206" cy="6109749"/>
              </a:xfrm>
              <a:prstGeom prst="rect">
                <a:avLst/>
              </a:prstGeom>
              <a:blipFill rotWithShape="0">
                <a:blip r:embed="rId6"/>
                <a:stretch>
                  <a:fillRect l="-1658" t="-1296" r="-2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79210"/>
              </p:ext>
            </p:extLst>
          </p:nvPr>
        </p:nvGraphicFramePr>
        <p:xfrm>
          <a:off x="12076164" y="21492596"/>
          <a:ext cx="8254096" cy="6385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0445">
                <a:tc>
                  <a:txBody>
                    <a:bodyPr/>
                    <a:lstStyle/>
                    <a:p>
                      <a:pPr algn="ctr"/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err="1"/>
                        <a:t>Number</a:t>
                      </a:r>
                      <a:r>
                        <a:rPr lang="de-DE" sz="2600" baseline="0" dirty="0"/>
                        <a:t> </a:t>
                      </a:r>
                      <a:r>
                        <a:rPr lang="de-DE" sz="2600" baseline="0" dirty="0" err="1"/>
                        <a:t>of</a:t>
                      </a:r>
                      <a:r>
                        <a:rPr lang="de-DE" sz="2600" baseline="0" dirty="0"/>
                        <a:t> </a:t>
                      </a:r>
                      <a:r>
                        <a:rPr lang="de-DE" sz="2600" baseline="0" dirty="0" err="1"/>
                        <a:t>datapoints</a:t>
                      </a:r>
                      <a:r>
                        <a:rPr lang="de-DE" sz="2600" baseline="0" dirty="0"/>
                        <a:t> (</a:t>
                      </a:r>
                      <a:r>
                        <a:rPr lang="de-DE" sz="2600" baseline="0" dirty="0" err="1"/>
                        <a:t>n</a:t>
                      </a:r>
                      <a:r>
                        <a:rPr lang="de-DE" sz="2600" baseline="0" dirty="0"/>
                        <a:t>)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err="1"/>
                        <a:t>Fraction</a:t>
                      </a:r>
                      <a:r>
                        <a:rPr lang="de-DE" sz="2600" baseline="0" dirty="0"/>
                        <a:t> </a:t>
                      </a:r>
                      <a:r>
                        <a:rPr lang="de-DE" sz="2600" baseline="0" dirty="0" err="1"/>
                        <a:t>of</a:t>
                      </a:r>
                      <a:r>
                        <a:rPr lang="de-DE" sz="2600" baseline="0" dirty="0"/>
                        <a:t> </a:t>
                      </a:r>
                      <a:r>
                        <a:rPr lang="de-DE" sz="2600" baseline="0" dirty="0" err="1"/>
                        <a:t>missing</a:t>
                      </a:r>
                      <a:r>
                        <a:rPr lang="de-DE" sz="2600" baseline="0" dirty="0"/>
                        <a:t> </a:t>
                      </a:r>
                      <a:r>
                        <a:rPr lang="de-DE" sz="2600" baseline="0" dirty="0" err="1"/>
                        <a:t>values</a:t>
                      </a:r>
                      <a:r>
                        <a:rPr lang="de-DE" sz="2600" baseline="0" dirty="0"/>
                        <a:t> (p)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err="1"/>
                        <a:t>Missing</a:t>
                      </a:r>
                      <a:r>
                        <a:rPr lang="de-DE" sz="2600" dirty="0"/>
                        <a:t> </a:t>
                      </a:r>
                      <a:r>
                        <a:rPr lang="de-DE" sz="2600" dirty="0" err="1"/>
                        <a:t>value</a:t>
                      </a:r>
                      <a:r>
                        <a:rPr lang="de-DE" sz="2600" baseline="0" dirty="0"/>
                        <a:t> </a:t>
                      </a:r>
                      <a:r>
                        <a:rPr lang="de-DE" sz="2600" baseline="0" dirty="0" err="1"/>
                        <a:t>pattern</a:t>
                      </a:r>
                      <a:endParaRPr lang="de-DE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0.25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MCAR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0.25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MCAR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MCAR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MCAR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0.25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MAR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0.25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MAR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MAR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/>
                        <a:t>MAR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396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Mangal</vt:lpstr>
      <vt:lpstr>Times New Roman</vt:lpstr>
      <vt:lpstr>Office-Design</vt:lpstr>
      <vt:lpstr>PowerPoint Presentation</vt:lpstr>
    </vt:vector>
  </TitlesOfParts>
  <Company>Jacobs Universität Bremen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Joachim Egede Toxværd Munch</cp:lastModifiedBy>
  <cp:revision>391</cp:revision>
  <dcterms:created xsi:type="dcterms:W3CDTF">2015-04-23T11:23:05Z</dcterms:created>
  <dcterms:modified xsi:type="dcterms:W3CDTF">2018-01-23T21:07:06Z</dcterms:modified>
</cp:coreProperties>
</file>