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2811700" cy="3027521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536" userDrawn="1">
          <p15:clr>
            <a:srgbClr val="A4A3A4"/>
          </p15:clr>
        </p15:guide>
        <p15:guide id="2" pos="1348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-Christoph Engelhardt Engelhardt" initials="TE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5F0FF"/>
    <a:srgbClr val="DCE6F2"/>
    <a:srgbClr val="3F6BAF"/>
    <a:srgbClr val="3E6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 autoAdjust="0"/>
    <p:restoredTop sz="95179" autoAdjust="0"/>
  </p:normalViewPr>
  <p:slideViewPr>
    <p:cSldViewPr snapToGrid="0" snapToObjects="1">
      <p:cViewPr varScale="1">
        <p:scale>
          <a:sx n="22" d="100"/>
          <a:sy n="22" d="100"/>
        </p:scale>
        <p:origin x="-2652" y="-252"/>
      </p:cViewPr>
      <p:guideLst>
        <p:guide orient="horz" pos="9536"/>
        <p:guide pos="1348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10881" y="9404949"/>
            <a:ext cx="36389945" cy="648954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21757" y="17155955"/>
            <a:ext cx="29968190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3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6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70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93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16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40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63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86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4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3278859" y="1618887"/>
            <a:ext cx="7224477" cy="3443805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05442" y="1618887"/>
            <a:ext cx="20959898" cy="3443805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0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81834" y="19454629"/>
            <a:ext cx="36389945" cy="6012993"/>
          </a:xfrm>
        </p:spPr>
        <p:txBody>
          <a:bodyPr anchor="t"/>
          <a:lstStyle>
            <a:lvl1pPr algn="l">
              <a:defRPr sz="2829" b="1" cap="all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81834" y="12831934"/>
            <a:ext cx="36389945" cy="6622700"/>
          </a:xfrm>
        </p:spPr>
        <p:txBody>
          <a:bodyPr anchor="b"/>
          <a:lstStyle>
            <a:lvl1pPr marL="0" indent="0">
              <a:buNone/>
              <a:defRPr sz="1414">
                <a:solidFill>
                  <a:schemeClr val="tx1">
                    <a:tint val="75000"/>
                  </a:schemeClr>
                </a:solidFill>
              </a:defRPr>
            </a:lvl1pPr>
            <a:lvl2pPr marL="323349" indent="0">
              <a:buNone/>
              <a:defRPr sz="1273">
                <a:solidFill>
                  <a:schemeClr val="tx1">
                    <a:tint val="75000"/>
                  </a:schemeClr>
                </a:solidFill>
              </a:defRPr>
            </a:lvl2pPr>
            <a:lvl3pPr marL="646697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97004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29339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61674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940091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226344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58678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605446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6411157" y="9418960"/>
            <a:ext cx="14092185" cy="26637986"/>
          </a:xfrm>
        </p:spPr>
        <p:txBody>
          <a:bodyPr/>
          <a:lstStyle>
            <a:lvl1pPr>
              <a:defRPr sz="1980"/>
            </a:lvl1pPr>
            <a:lvl2pPr>
              <a:defRPr sz="1697"/>
            </a:lvl2pPr>
            <a:lvl3pPr>
              <a:defRPr sz="1414"/>
            </a:lvl3pPr>
            <a:lvl4pPr>
              <a:defRPr sz="1273"/>
            </a:lvl4pPr>
            <a:lvl5pPr>
              <a:defRPr sz="1273"/>
            </a:lvl5pPr>
            <a:lvl6pPr>
              <a:defRPr sz="1273"/>
            </a:lvl6pPr>
            <a:lvl7pPr>
              <a:defRPr sz="1273"/>
            </a:lvl7pPr>
            <a:lvl8pPr>
              <a:defRPr sz="1273"/>
            </a:lvl8pPr>
            <a:lvl9pPr>
              <a:defRPr sz="127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8" y="6776884"/>
            <a:ext cx="18915936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140588" y="9601166"/>
            <a:ext cx="18915936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1747755" y="6776884"/>
            <a:ext cx="18923365" cy="2824283"/>
          </a:xfrm>
        </p:spPr>
        <p:txBody>
          <a:bodyPr anchor="b"/>
          <a:lstStyle>
            <a:lvl1pPr marL="0" indent="0">
              <a:buNone/>
              <a:defRPr sz="1697" b="1"/>
            </a:lvl1pPr>
            <a:lvl2pPr marL="323349" indent="0">
              <a:buNone/>
              <a:defRPr sz="1414" b="1"/>
            </a:lvl2pPr>
            <a:lvl3pPr marL="646697" indent="0">
              <a:buNone/>
              <a:defRPr sz="1273" b="1"/>
            </a:lvl3pPr>
            <a:lvl4pPr marL="970046" indent="0">
              <a:buNone/>
              <a:defRPr sz="1132" b="1"/>
            </a:lvl4pPr>
            <a:lvl5pPr marL="1293394" indent="0">
              <a:buNone/>
              <a:defRPr sz="1132" b="1"/>
            </a:lvl5pPr>
            <a:lvl6pPr marL="1616743" indent="0">
              <a:buNone/>
              <a:defRPr sz="1132" b="1"/>
            </a:lvl6pPr>
            <a:lvl7pPr marL="1940091" indent="0">
              <a:buNone/>
              <a:defRPr sz="1132" b="1"/>
            </a:lvl7pPr>
            <a:lvl8pPr marL="2263440" indent="0">
              <a:buNone/>
              <a:defRPr sz="1132" b="1"/>
            </a:lvl8pPr>
            <a:lvl9pPr marL="2586788" indent="0">
              <a:buNone/>
              <a:defRPr sz="11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1747755" y="9601166"/>
            <a:ext cx="18923365" cy="17443290"/>
          </a:xfrm>
        </p:spPr>
        <p:txBody>
          <a:bodyPr/>
          <a:lstStyle>
            <a:lvl1pPr>
              <a:defRPr sz="1697"/>
            </a:lvl1pPr>
            <a:lvl2pPr>
              <a:defRPr sz="1414"/>
            </a:lvl2pPr>
            <a:lvl3pPr>
              <a:defRPr sz="1273"/>
            </a:lvl3pPr>
            <a:lvl4pPr>
              <a:defRPr sz="1132"/>
            </a:lvl4pPr>
            <a:lvl5pPr>
              <a:defRPr sz="1132"/>
            </a:lvl5pPr>
            <a:lvl6pPr>
              <a:defRPr sz="1132"/>
            </a:lvl6pPr>
            <a:lvl7pPr>
              <a:defRPr sz="1132"/>
            </a:lvl7pPr>
            <a:lvl8pPr>
              <a:defRPr sz="1132"/>
            </a:lvl8pPr>
            <a:lvl9pPr>
              <a:defRPr sz="113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40589" y="1205404"/>
            <a:ext cx="14084756" cy="5129967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738187" y="1205410"/>
            <a:ext cx="23932932" cy="25839056"/>
          </a:xfrm>
        </p:spPr>
        <p:txBody>
          <a:bodyPr/>
          <a:lstStyle>
            <a:lvl1pPr>
              <a:defRPr sz="2263"/>
            </a:lvl1pPr>
            <a:lvl2pPr>
              <a:defRPr sz="1980"/>
            </a:lvl2pPr>
            <a:lvl3pPr>
              <a:defRPr sz="1697"/>
            </a:lvl3pPr>
            <a:lvl4pPr>
              <a:defRPr sz="1414"/>
            </a:lvl4pPr>
            <a:lvl5pPr>
              <a:defRPr sz="1414"/>
            </a:lvl5pPr>
            <a:lvl6pPr>
              <a:defRPr sz="1414"/>
            </a:lvl6pPr>
            <a:lvl7pPr>
              <a:defRPr sz="1414"/>
            </a:lvl7pPr>
            <a:lvl8pPr>
              <a:defRPr sz="1414"/>
            </a:lvl8pPr>
            <a:lvl9pPr>
              <a:defRPr sz="141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40589" y="6335375"/>
            <a:ext cx="14084756" cy="20709090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1393" y="21192654"/>
            <a:ext cx="25687020" cy="2501913"/>
          </a:xfrm>
        </p:spPr>
        <p:txBody>
          <a:bodyPr anchor="b"/>
          <a:lstStyle>
            <a:lvl1pPr algn="l">
              <a:defRPr sz="1414" b="1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8391393" y="2705145"/>
            <a:ext cx="25687020" cy="18165128"/>
          </a:xfrm>
        </p:spPr>
        <p:txBody>
          <a:bodyPr/>
          <a:lstStyle>
            <a:lvl1pPr marL="0" indent="0">
              <a:buNone/>
              <a:defRPr sz="2263"/>
            </a:lvl1pPr>
            <a:lvl2pPr marL="323349" indent="0">
              <a:buNone/>
              <a:defRPr sz="1980"/>
            </a:lvl2pPr>
            <a:lvl3pPr marL="646697" indent="0">
              <a:buNone/>
              <a:defRPr sz="1697"/>
            </a:lvl3pPr>
            <a:lvl4pPr marL="970046" indent="0">
              <a:buNone/>
              <a:defRPr sz="1414"/>
            </a:lvl4pPr>
            <a:lvl5pPr marL="1293394" indent="0">
              <a:buNone/>
              <a:defRPr sz="1414"/>
            </a:lvl5pPr>
            <a:lvl6pPr marL="1616743" indent="0">
              <a:buNone/>
              <a:defRPr sz="1414"/>
            </a:lvl6pPr>
            <a:lvl7pPr marL="1940091" indent="0">
              <a:buNone/>
              <a:defRPr sz="1414"/>
            </a:lvl7pPr>
            <a:lvl8pPr marL="2263440" indent="0">
              <a:buNone/>
              <a:defRPr sz="1414"/>
            </a:lvl8pPr>
            <a:lvl9pPr marL="2586788" indent="0">
              <a:buNone/>
              <a:defRPr sz="1414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1393" y="23694567"/>
            <a:ext cx="25687020" cy="3553129"/>
          </a:xfrm>
        </p:spPr>
        <p:txBody>
          <a:bodyPr/>
          <a:lstStyle>
            <a:lvl1pPr marL="0" indent="0">
              <a:buNone/>
              <a:defRPr sz="990"/>
            </a:lvl1pPr>
            <a:lvl2pPr marL="323349" indent="0">
              <a:buNone/>
              <a:defRPr sz="849"/>
            </a:lvl2pPr>
            <a:lvl3pPr marL="646697" indent="0">
              <a:buNone/>
              <a:defRPr sz="707"/>
            </a:lvl3pPr>
            <a:lvl4pPr marL="970046" indent="0">
              <a:buNone/>
              <a:defRPr sz="636"/>
            </a:lvl4pPr>
            <a:lvl5pPr marL="1293394" indent="0">
              <a:buNone/>
              <a:defRPr sz="636"/>
            </a:lvl5pPr>
            <a:lvl6pPr marL="1616743" indent="0">
              <a:buNone/>
              <a:defRPr sz="636"/>
            </a:lvl6pPr>
            <a:lvl7pPr marL="1940091" indent="0">
              <a:buNone/>
              <a:defRPr sz="636"/>
            </a:lvl7pPr>
            <a:lvl8pPr marL="2263440" indent="0">
              <a:buNone/>
              <a:defRPr sz="636"/>
            </a:lvl8pPr>
            <a:lvl9pPr marL="2586788" indent="0">
              <a:buNone/>
              <a:defRPr sz="63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0586" y="1212412"/>
            <a:ext cx="38530530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40586" y="7064225"/>
            <a:ext cx="38530530" cy="1998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140586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2DEA-69B7-D343-870B-04A176525892}" type="datetimeFigureOut">
              <a:rPr lang="de-DE" smtClean="0"/>
              <a:t>31.01.2018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627334" y="28060645"/>
            <a:ext cx="13557039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0681718" y="28060645"/>
            <a:ext cx="9989396" cy="1611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E15-CB41-DD4C-B915-60DE08A81F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23349" rtl="0" eaLnBrk="1" latinLnBrk="0" hangingPunct="1">
        <a:spcBef>
          <a:spcPct val="0"/>
        </a:spcBef>
        <a:buNone/>
        <a:defRPr sz="3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2512" indent="-242512" algn="l" defTabSz="323349" rtl="0" eaLnBrk="1" latinLnBrk="0" hangingPunct="1">
        <a:spcBef>
          <a:spcPct val="20000"/>
        </a:spcBef>
        <a:buFont typeface="Arial"/>
        <a:buChar char="•"/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25442" indent="-202093" algn="l" defTabSz="323349" rtl="0" eaLnBrk="1" latinLnBrk="0" hangingPunct="1">
        <a:spcBef>
          <a:spcPct val="20000"/>
        </a:spcBef>
        <a:buFont typeface="Arial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808371" indent="-161674" algn="l" defTabSz="323349" rtl="0" eaLnBrk="1" latinLnBrk="0" hangingPunct="1">
        <a:spcBef>
          <a:spcPct val="20000"/>
        </a:spcBef>
        <a:buFont typeface="Arial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131720" indent="-161674" algn="l" defTabSz="323349" rtl="0" eaLnBrk="1" latinLnBrk="0" hangingPunct="1">
        <a:spcBef>
          <a:spcPct val="20000"/>
        </a:spcBef>
        <a:buFont typeface="Arial"/>
        <a:buChar char="–"/>
        <a:defRPr sz="1414" kern="1200">
          <a:solidFill>
            <a:schemeClr val="tx1"/>
          </a:solidFill>
          <a:latin typeface="+mn-lt"/>
          <a:ea typeface="+mn-ea"/>
          <a:cs typeface="+mn-cs"/>
        </a:defRPr>
      </a:lvl4pPr>
      <a:lvl5pPr marL="1455068" indent="-161674" algn="l" defTabSz="323349" rtl="0" eaLnBrk="1" latinLnBrk="0" hangingPunct="1">
        <a:spcBef>
          <a:spcPct val="20000"/>
        </a:spcBef>
        <a:buFont typeface="Arial"/>
        <a:buChar char="»"/>
        <a:defRPr sz="1414" kern="1200">
          <a:solidFill>
            <a:schemeClr val="tx1"/>
          </a:solidFill>
          <a:latin typeface="+mn-lt"/>
          <a:ea typeface="+mn-ea"/>
          <a:cs typeface="+mn-cs"/>
        </a:defRPr>
      </a:lvl5pPr>
      <a:lvl6pPr marL="1778417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6pPr>
      <a:lvl7pPr marL="2101765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7pPr>
      <a:lvl8pPr marL="2425114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8pPr>
      <a:lvl9pPr marL="2748462" indent="-161674" algn="l" defTabSz="323349" rtl="0" eaLnBrk="1" latinLnBrk="0" hangingPunct="1">
        <a:spcBef>
          <a:spcPct val="20000"/>
        </a:spcBef>
        <a:buFont typeface="Arial"/>
        <a:buChar char="•"/>
        <a:defRPr sz="14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1pPr>
      <a:lvl2pPr marL="323349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2pPr>
      <a:lvl3pPr marL="646697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3pPr>
      <a:lvl4pPr marL="970046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4pPr>
      <a:lvl5pPr marL="1293394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5pPr>
      <a:lvl6pPr marL="1616743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6pPr>
      <a:lvl7pPr marL="1940091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7pPr>
      <a:lvl8pPr marL="2263440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8pPr>
      <a:lvl9pPr marL="2586788" algn="l" defTabSz="323349" rtl="0" eaLnBrk="1" latinLnBrk="0" hangingPunct="1">
        <a:defRPr sz="12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076" y="22098888"/>
            <a:ext cx="8959284" cy="5599553"/>
          </a:xfrm>
          <a:prstGeom prst="rect">
            <a:avLst/>
          </a:prstGeom>
        </p:spPr>
      </p:pic>
      <p:sp>
        <p:nvSpPr>
          <p:cNvPr id="53" name="Rectangle 163"/>
          <p:cNvSpPr>
            <a:spLocks noChangeArrowheads="1"/>
          </p:cNvSpPr>
          <p:nvPr/>
        </p:nvSpPr>
        <p:spPr bwMode="auto">
          <a:xfrm>
            <a:off x="21841950" y="12780792"/>
            <a:ext cx="9344944" cy="845475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1233714" y="6697869"/>
            <a:ext cx="9344942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Expectation-Maximization (EM) is one of the most popular tools to obtain </a:t>
            </a:r>
            <a:r>
              <a:rPr lang="en-GB" sz="3200" dirty="0" smtClean="0"/>
              <a:t>maximum likelihood estimates </a:t>
            </a:r>
            <a:r>
              <a:rPr lang="en-GB" sz="3200" dirty="0"/>
              <a:t>in incomplete data </a:t>
            </a:r>
            <a:r>
              <a:rPr lang="en-GB" sz="3200" dirty="0" smtClean="0"/>
              <a:t>problems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Problem: EM algorithm does not provide an asymptotic variance-covariance matrix </a:t>
            </a:r>
            <a:r>
              <a:rPr lang="en-GB" sz="3200" dirty="0" smtClean="0"/>
              <a:t>for the parameters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Such matrix </a:t>
            </a:r>
            <a:r>
              <a:rPr lang="en-GB" sz="3200" dirty="0"/>
              <a:t>is needed for asymptotically valid </a:t>
            </a:r>
            <a:r>
              <a:rPr lang="en-GB" sz="3200" dirty="0" smtClean="0"/>
              <a:t>inference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/>
              <a:t>Existing approaches </a:t>
            </a:r>
            <a:r>
              <a:rPr lang="en-GB" sz="3200" dirty="0" smtClean="0"/>
              <a:t>are computationally </a:t>
            </a:r>
            <a:r>
              <a:rPr lang="en-GB" sz="3200" dirty="0"/>
              <a:t>problematic and not generically </a:t>
            </a:r>
            <a:r>
              <a:rPr lang="en-GB" sz="3200" dirty="0" smtClean="0"/>
              <a:t>applicable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algorithm provides numerically stable asymptotic variance-covariance matrix for  estimates obtained by EM</a:t>
            </a:r>
            <a:endParaRPr lang="en-GB" sz="3200" dirty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feld 104"/>
              <p:cNvSpPr txBox="1"/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Calculation </a:t>
                </a:r>
                <a:r>
                  <a:rPr lang="en-GB" sz="3200" dirty="0"/>
                  <a:t>of </a:t>
                </a:r>
                <a:r>
                  <a:rPr lang="en-GB" sz="3200" dirty="0" smtClean="0"/>
                  <a:t>asymptotic variance-covariance matrix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 smtClean="0"/>
                  <a:t> </a:t>
                </a:r>
                <a:r>
                  <a:rPr lang="en-GB" sz="3200" dirty="0"/>
                  <a:t>is done in three </a:t>
                </a:r>
                <a:r>
                  <a:rPr lang="en-GB" sz="3200" dirty="0" smtClean="0"/>
                  <a:t>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1: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Evaluate adjusted </a:t>
                </a:r>
                <a:r>
                  <a:rPr lang="en-GB" sz="3200" dirty="0"/>
                  <a:t>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𝑜𝑐</m:t>
                        </m:r>
                      </m:sub>
                    </m:sSub>
                  </m:oMath>
                </a14:m>
                <a:endParaRPr lang="de-DE" sz="3200" b="0" i="1" dirty="0" smtClean="0">
                  <a:latin typeface="Cambria Math"/>
                </a:endParaRPr>
              </a:p>
              <a:p>
                <a:pPr lvl="1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𝑜𝑐</m:t>
                          </m:r>
                        </m:sub>
                      </m:sSub>
                      <m:r>
                        <a:rPr lang="en-GB" sz="3200" i="1" dirty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dirty="0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GB" sz="3200" i="1" dirty="0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l-GR" sz="3200" i="1" dirty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l-GR" sz="32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32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de-DE" sz="3200" b="0" i="1" dirty="0" smtClean="0">
                                      <a:latin typeface="Cambria Math"/>
                                    </a:rPr>
                                    <m:t>𝑜𝑏𝑠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de-DE" sz="3200" b="0" i="1" dirty="0" smtClean="0">
                          <a:latin typeface="Cambria Math"/>
                        </a:rPr>
                        <m:t>,</m:t>
                      </m:r>
                      <m:r>
                        <a:rPr lang="de-DE" sz="3200" i="1" dirty="0">
                          <a:latin typeface="Cambria Math"/>
                        </a:rPr>
                        <m:t>𝑤h𝑒𝑟𝑒</m:t>
                      </m:r>
                      <m:r>
                        <a:rPr lang="de-DE" sz="3200" b="0" i="1" dirty="0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de-DE" sz="3200" b="0" i="1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de-DE" sz="3200" b="0" i="1" dirty="0" smtClean="0">
                          <a:latin typeface="Cambria Math"/>
                        </a:rPr>
                        <m:t>=</m:t>
                      </m:r>
                      <m:r>
                        <a:rPr lang="de-DE" sz="3200" b="0" i="1" dirty="0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3200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dirty="0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de-DE" sz="3200" b="0" i="1" dirty="0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dirty="0" smtClean="0">
                                  <a:latin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l-GR" sz="3200" i="1" dirty="0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de-DE" sz="3200" dirty="0" smtClean="0">
                  <a:ea typeface="Cambria Math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2: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3200" dirty="0" smtClean="0"/>
                  <a:t>Calculate the elements of rate-of-convergence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𝐷𝑀</m:t>
                    </m:r>
                  </m:oMath>
                </a14:m>
                <a:endParaRPr lang="en-US" sz="3200" b="0" dirty="0" smtClean="0"/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</a:rPr>
                        <m:t>𝐷𝑀</m:t>
                      </m:r>
                      <m:r>
                        <a:rPr lang="de-DE" sz="3200" i="1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de-DE" sz="32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32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de-DE" sz="3200" i="1">
                                    <a:latin typeface="Cambria Math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de-DE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de-DE" sz="32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𝒊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r>
                  <a:rPr lang="de-DE" sz="3200" b="1" dirty="0" smtClean="0"/>
                  <a:t> 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de-DE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latin typeface="Cambria Math"/>
                      </a:rPr>
                      <m:t>𝒋</m:t>
                    </m:r>
                    <m:r>
                      <a:rPr lang="de-DE" sz="3200" b="1" i="1" smtClean="0">
                        <a:latin typeface="Cambria Math"/>
                      </a:rPr>
                      <m:t>=</m:t>
                    </m:r>
                    <m:r>
                      <a:rPr lang="de-DE" sz="3200" b="1" i="1" smtClean="0">
                        <a:latin typeface="Cambria Math"/>
                      </a:rPr>
                      <m:t>𝟏</m:t>
                    </m:r>
                    <m:r>
                      <a:rPr lang="de-DE" sz="3200" b="1" i="1" smtClean="0">
                        <a:latin typeface="Cambria Math"/>
                      </a:rPr>
                      <m:t>,…, </m:t>
                    </m:r>
                    <m:r>
                      <a:rPr lang="de-DE" sz="3200" b="1" i="1" smtClean="0">
                        <a:latin typeface="Cambria Math"/>
                      </a:rPr>
                      <m:t>𝒅</m:t>
                    </m:r>
                  </m:oMath>
                </a14:m>
                <a:endParaRPr lang="de-DE" sz="3200" b="1" dirty="0" smtClean="0"/>
              </a:p>
              <a:p>
                <a:pPr lvl="3">
                  <a:spcAft>
                    <a:spcPts val="1200"/>
                  </a:spcAft>
                </a:pPr>
                <a:r>
                  <a:rPr lang="en-GB" sz="3200" b="1" dirty="0" smtClean="0">
                    <a:solidFill>
                      <a:schemeClr val="tx1"/>
                    </a:solidFill>
                  </a:rPr>
                  <a:t>UNTIL </a:t>
                </a:r>
                <a14:m>
                  <m:oMath xmlns:m="http://schemas.openxmlformats.org/officeDocument/2006/math"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𝒓</m:t>
                        </m:r>
                      </m:e>
                      <m:sub>
                        <m:r>
                          <a:rPr lang="de-DE" sz="32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𝒊𝒋</m:t>
                        </m:r>
                      </m:sub>
                    </m:sSub>
                    <m:r>
                      <a:rPr lang="de-DE" sz="32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b="1" dirty="0"/>
                  <a:t>&lt;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3200" b="1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GB" sz="32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𝜺</m:t>
                        </m:r>
                      </m:e>
                    </m:rad>
                    <m:r>
                      <a:rPr lang="de-DE" sz="3200" b="1" i="1" smtClean="0">
                        <a:latin typeface="Cambria Math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de-DE" sz="3200" b="1" dirty="0" smtClean="0"/>
                  <a:t>REPEAT:</a:t>
                </a:r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element </a:t>
                </a:r>
                <a:r>
                  <a:rPr lang="en-GB" sz="3200" dirty="0"/>
                  <a:t>in rate-of-convergence 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𝐷𝑀</m:t>
                    </m:r>
                  </m:oMath>
                </a14:m>
                <a:endParaRPr lang="en-GB" sz="3200" dirty="0"/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b="0" i="1" baseline="30000" smtClean="0">
                        <a:latin typeface="Cambria Math"/>
                      </a:rPr>
                      <m:t>(</m:t>
                    </m:r>
                    <m:r>
                      <a:rPr lang="de-DE" sz="3200" b="0" i="1" baseline="50000" smtClean="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Sup>
                          <m:sSubSup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de-DE" sz="3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l-GR" sz="3200" i="1" dirty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de-DE" sz="3200" i="1" baseline="1400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de-DE" sz="3200" i="1" baseline="800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de-DE" sz="3200" i="1" baseline="14000">
                                    <a:latin typeface="Cambria Math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a:rPr lang="de-DE" sz="3200" b="0" i="1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sz="3200" b="0" i="1" baseline="1400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de-DE" sz="3200" b="0" i="1" baseline="14000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de-DE" sz="3200" b="0" i="1" smtClean="0">
                            <a:latin typeface="Cambria Math"/>
                          </a:rPr>
                          <m:t> − </m:t>
                        </m:r>
                        <m:sSub>
                          <m:sSubPr>
                            <m:ctrlPr>
                              <a:rPr lang="de-DE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l-GR" sz="3200" i="1" dirty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de-DE" sz="3200" b="0" i="1" baseline="14000" smtClean="0">
                            <a:latin typeface="Cambria Math"/>
                          </a:rPr>
                          <m:t>∗</m:t>
                        </m:r>
                        <m:r>
                          <a:rPr lang="de-DE" sz="3200" b="0" i="1" smtClean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, for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𝑡</m:t>
                    </m:r>
                    <m:r>
                      <a:rPr lang="de-DE" sz="3200" b="0" i="1" smtClean="0">
                        <a:latin typeface="Cambria Math"/>
                      </a:rPr>
                      <m:t>=1, …,</m:t>
                    </m:r>
                    <m:r>
                      <a:rPr lang="de-DE" sz="3200" b="0" i="1" smtClean="0">
                        <a:latin typeface="Cambria Math"/>
                      </a:rPr>
                      <m:t>𝑇</m:t>
                    </m:r>
                  </m:oMath>
                </a14:m>
                <a:endParaRPr lang="en-GB" sz="3200" dirty="0" smtClean="0"/>
              </a:p>
              <a:p>
                <a:pPr lvl="4">
                  <a:spcAft>
                    <a:spcPts val="1200"/>
                  </a:spcAft>
                </a:pPr>
                <a:r>
                  <a:rPr lang="en-GB" sz="3200" dirty="0" smtClean="0"/>
                  <a:t>Calculate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3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de-DE" sz="32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de-DE" sz="3200" i="1" baseline="30000">
                        <a:latin typeface="Cambria Math"/>
                      </a:rPr>
                      <m:t>(</m:t>
                    </m:r>
                    <m:r>
                      <a:rPr lang="de-DE" sz="3200" i="1" baseline="50000">
                        <a:latin typeface="Cambria Math"/>
                      </a:rPr>
                      <m:t>𝑡</m:t>
                    </m:r>
                    <m:r>
                      <a:rPr lang="de-DE" sz="3200" b="0" i="1" baseline="30000" smtClean="0">
                        <a:latin typeface="Cambria Math"/>
                      </a:rPr>
                      <m:t>)</m:t>
                    </m:r>
                  </m:oMath>
                </a14:m>
                <a:endParaRPr lang="de-DE" sz="3200" i="1" baseline="30000" dirty="0" smtClean="0">
                  <a:latin typeface="Cambria Math"/>
                </a:endParaRPr>
              </a:p>
              <a:p>
                <a:pPr lvl="4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GB" sz="320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sSub>
                      <m:sSubPr>
                        <m:ctrlPr>
                          <a:rPr lang="en-GB" sz="3200" i="1" smtClean="0">
                            <a:latin typeface="Cambria Math"/>
                            <a:ea typeface="Cambria Math" charset="0"/>
                          </a:rPr>
                        </m:ctrlPr>
                      </m:sSubPr>
                      <m:e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𝑟</m:t>
                        </m:r>
                      </m:e>
                      <m:sub>
                        <m:r>
                          <a:rPr lang="de-DE" sz="3200" b="0" i="1" smtClean="0">
                            <a:latin typeface="Cambria Math"/>
                            <a:ea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sz="3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  <m:r>
                          <a:rPr lang="de-DE" sz="3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GB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de-DE" sz="3200" i="1" baseline="30000">
                            <a:latin typeface="Cambria Math"/>
                          </a:rPr>
                          <m:t>(</m:t>
                        </m:r>
                        <m:r>
                          <a:rPr lang="de-DE" sz="3200" i="1" baseline="50000">
                            <a:latin typeface="Cambria Math"/>
                          </a:rPr>
                          <m:t>𝑡</m:t>
                        </m:r>
                        <m:r>
                          <a:rPr lang="de-DE" sz="3200" b="0" i="1" baseline="26000" smtClean="0">
                            <a:latin typeface="Cambria Math"/>
                          </a:rPr>
                          <m:t>−</m:t>
                        </m:r>
                        <m:r>
                          <a:rPr lang="de-DE" sz="3200" b="0" i="1" baseline="50000" smtClean="0">
                            <a:latin typeface="Cambria Math"/>
                          </a:rPr>
                          <m:t>1</m:t>
                        </m:r>
                        <m:r>
                          <a:rPr lang="de-DE" sz="3200" i="1" baseline="3000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de-DE" sz="3200" b="0" dirty="0" smtClean="0"/>
                  <a:t> </a:t>
                </a:r>
                <a:r>
                  <a:rPr lang="en-GB" sz="3200" dirty="0"/>
                  <a:t>, for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𝑡</m:t>
                    </m:r>
                    <m:r>
                      <a:rPr lang="de-DE" sz="3200" i="1">
                        <a:latin typeface="Cambria Math"/>
                      </a:rPr>
                      <m:t>=1, …,</m:t>
                    </m:r>
                    <m:r>
                      <a:rPr lang="de-DE" sz="3200" i="1">
                        <a:latin typeface="Cambria Math"/>
                      </a:rPr>
                      <m:t>𝑇</m:t>
                    </m:r>
                  </m:oMath>
                </a14:m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Step 3:</a:t>
                </a:r>
                <a:r>
                  <a:rPr lang="en-GB" sz="3200" dirty="0" smtClean="0"/>
                  <a:t>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 smtClean="0"/>
                  <a:t>Calculate asymptotic variance-covariance matrix</a:t>
                </a:r>
              </a:p>
              <a:p>
                <a:pPr lvl="1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de-DE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 + </a:t>
                </a:r>
                <a14:m>
                  <m:oMath xmlns:m="http://schemas.openxmlformats.org/officeDocument/2006/math">
                    <m:r>
                      <a:rPr lang="en-GB" sz="3200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𝑤h𝑒𝑟𝑒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 ∆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en-GB" sz="3200" dirty="0"/>
                  <a:t> =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32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sz="3200" i="1" dirty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de-DE" sz="3200" i="1" dirty="0">
                                <a:latin typeface="Cambria Math"/>
                              </a:rPr>
                              <m:t>𝑜𝑐</m:t>
                            </m:r>
                          </m:sub>
                        </m:sSub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3200" dirty="0"/>
                  <a:t>DM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3200" dirty="0"/>
                          <m:t>(</m:t>
                        </m:r>
                        <m:r>
                          <m:rPr>
                            <m:nor/>
                          </m:rPr>
                          <a:rPr lang="en-GB" sz="3200" dirty="0"/>
                          <m:t>I</m:t>
                        </m:r>
                        <m:r>
                          <m:rPr>
                            <m:nor/>
                          </m:rPr>
                          <a:rPr lang="en-GB" sz="3200" dirty="0"/>
                          <m:t> − </m:t>
                        </m:r>
                        <m:r>
                          <m:rPr>
                            <m:nor/>
                          </m:rPr>
                          <a:rPr lang="en-GB" sz="3200" dirty="0"/>
                          <m:t>DM</m:t>
                        </m:r>
                        <m:r>
                          <m:rPr>
                            <m:nor/>
                          </m:rPr>
                          <a:rPr lang="en-GB" sz="3200" dirty="0"/>
                          <m:t>)</m:t>
                        </m:r>
                      </m:e>
                      <m:sup>
                        <m:r>
                          <a:rPr lang="de-DE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de-DE" sz="3200" b="0" dirty="0" smtClean="0"/>
              </a:p>
              <a:p>
                <a:pPr lvl="1">
                  <a:spcAft>
                    <a:spcPts val="1200"/>
                  </a:spcAft>
                </a:pPr>
                <a:endParaRPr lang="de-DE" sz="3200" b="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b="0" dirty="0" smtClean="0"/>
                  <a:t>Advantages of SEM: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de-DE" sz="3200" dirty="0" smtClean="0"/>
                  <a:t>Matrix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</a:rPr>
                  <a:t> </a:t>
                </a:r>
                <a:r>
                  <a:rPr lang="en-GB" sz="3200" dirty="0" smtClean="0"/>
                  <a:t>not </a:t>
                </a:r>
                <a:r>
                  <a:rPr lang="en-GB" sz="3200" dirty="0"/>
                  <a:t>necessarily symmetric, which can be used for diagnostics of EM algorithm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Computationally more stable </a:t>
                </a:r>
                <a:r>
                  <a:rPr lang="en-US" sz="3200" dirty="0"/>
                  <a:t>than </a:t>
                </a:r>
                <a:r>
                  <a:rPr lang="en-US" sz="3200" dirty="0" smtClean="0"/>
                  <a:t>numerical differentiation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Applicable in non-</a:t>
                </a:r>
                <a:r>
                  <a:rPr lang="en-US" sz="3200" dirty="0" err="1" smtClean="0"/>
                  <a:t>iid</a:t>
                </a:r>
                <a:r>
                  <a:rPr lang="en-US" sz="3200" dirty="0" smtClean="0"/>
                  <a:t> cases and under complicated missing data patters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Parameters allowed to convergence with different number of steps</a:t>
                </a:r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r>
                  <a:rPr lang="en-US" sz="3200" dirty="0" smtClean="0"/>
                  <a:t>Parallel computing possible</a:t>
                </a:r>
                <a:endParaRPr lang="en-US" sz="3200" dirty="0"/>
              </a:p>
              <a:p>
                <a:pPr marL="914400" lvl="1" indent="-457200">
                  <a:spcAft>
                    <a:spcPts val="1200"/>
                  </a:spcAft>
                  <a:buFontTx/>
                  <a:buChar char="+"/>
                </a:pPr>
                <a:endParaRPr lang="en-GB" sz="3200" dirty="0"/>
              </a:p>
            </p:txBody>
          </p:sp>
        </mc:Choice>
        <mc:Fallback>
          <p:sp>
            <p:nvSpPr>
              <p:cNvPr id="105" name="Textfeld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519" y="6697869"/>
                <a:ext cx="9344946" cy="21258705"/>
              </a:xfrm>
              <a:prstGeom prst="rect">
                <a:avLst/>
              </a:prstGeom>
              <a:blipFill rotWithShape="1">
                <a:blip r:embed="rId3"/>
                <a:stretch>
                  <a:fillRect l="-1500" t="-373" r="-24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63"/>
          <p:cNvSpPr>
            <a:spLocks noChangeArrowheads="1"/>
          </p:cNvSpPr>
          <p:nvPr/>
        </p:nvSpPr>
        <p:spPr bwMode="auto">
          <a:xfrm>
            <a:off x="3217849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163"/>
          <p:cNvSpPr>
            <a:spLocks noChangeArrowheads="1"/>
          </p:cNvSpPr>
          <p:nvPr/>
        </p:nvSpPr>
        <p:spPr bwMode="auto">
          <a:xfrm>
            <a:off x="11532519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42811700" cy="5598141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lIns="64664" tIns="32332" rIns="64664" bIns="32332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500" b="1" dirty="0">
                <a:solidFill>
                  <a:schemeClr val="bg1"/>
                </a:solidFill>
              </a:rPr>
              <a:t>SEM </a:t>
            </a:r>
            <a:r>
              <a:rPr lang="de-DE" sz="8500" b="1" dirty="0" smtClean="0">
                <a:solidFill>
                  <a:schemeClr val="bg1"/>
                </a:solidFill>
              </a:rPr>
              <a:t>Algorithm</a:t>
            </a:r>
            <a:endParaRPr lang="en-GB" sz="8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sz="5600" b="1" dirty="0">
                <a:solidFill>
                  <a:srgbClr val="95B3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Munch, J., Schreck, F., Höft, N.</a:t>
            </a:r>
            <a:endParaRPr lang="en-AU" sz="5600" b="1" dirty="0">
              <a:solidFill>
                <a:srgbClr val="95B3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AU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M. Sc. - Joint masters program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University Berlin, Berlin, Germany</a:t>
            </a:r>
          </a:p>
          <a:p>
            <a:pPr>
              <a:spcBef>
                <a:spcPct val="20000"/>
              </a:spcBef>
            </a:pPr>
            <a:r>
              <a:rPr lang="en-US" sz="354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Humboldt University Berlin, Berlin, Germany</a:t>
            </a:r>
          </a:p>
        </p:txBody>
      </p:sp>
      <p:sp>
        <p:nvSpPr>
          <p:cNvPr id="71" name="Rectangle 163"/>
          <p:cNvSpPr>
            <a:spLocks noChangeArrowheads="1"/>
          </p:cNvSpPr>
          <p:nvPr/>
        </p:nvSpPr>
        <p:spPr bwMode="auto">
          <a:xfrm>
            <a:off x="1233714" y="5850139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21938913" y="14786444"/>
            <a:ext cx="9254655" cy="109882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/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</a:pPr>
            <a:endParaRPr lang="en-GB" sz="3200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233713" y="5815535"/>
            <a:ext cx="9344943" cy="82719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23371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Motivation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827" y="2123102"/>
            <a:ext cx="5822382" cy="1662613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006" y="1158194"/>
            <a:ext cx="3592431" cy="3592431"/>
          </a:xfrm>
          <a:prstGeom prst="rect">
            <a:avLst/>
          </a:prstGeom>
        </p:spPr>
      </p:pic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21849228" y="5844693"/>
            <a:ext cx="934494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1233712" y="14671617"/>
            <a:ext cx="9323484" cy="869557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255175" y="14671617"/>
            <a:ext cx="9323483" cy="1363668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1233712" y="14730298"/>
            <a:ext cx="893797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EM 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849226" y="5815536"/>
            <a:ext cx="9344945" cy="621454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32178529" y="21849465"/>
            <a:ext cx="9344944" cy="8489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178548" y="21807354"/>
            <a:ext cx="9344944" cy="6500947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21849227" y="5939944"/>
            <a:ext cx="9473359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Simulation study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32178549" y="21907125"/>
            <a:ext cx="9344934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829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/>
              <p:cNvSpPr txBox="1"/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latent variable problems, especially in incomplete data problems, maximum likelihood estimation is analytically not possible</a:t>
                </a:r>
              </a:p>
              <a:p>
                <a:pPr marL="285750" lvl="1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/>
                  <a:t>EM algorithm </a:t>
                </a:r>
                <a:r>
                  <a:rPr lang="en-GB" sz="3200" dirty="0" smtClean="0"/>
                  <a:t>enables convergence </a:t>
                </a:r>
                <a:r>
                  <a:rPr lang="en-GB" sz="3200" dirty="0"/>
                  <a:t>to </a:t>
                </a:r>
                <a:r>
                  <a:rPr lang="en-GB" sz="3200" dirty="0" smtClean="0"/>
                  <a:t>optimum, which could be a local optimum depending </a:t>
                </a:r>
                <a:r>
                  <a:rPr lang="en-GB" sz="3200" dirty="0"/>
                  <a:t>on the starting values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algorithm consists of two iteratively applied steps: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 smtClean="0"/>
                  <a:t>UNTIL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𝚫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b="1" dirty="0"/>
                  <a:t> </a:t>
                </a:r>
                <a:r>
                  <a:rPr lang="en-GB" sz="3200" b="1" dirty="0" smtClean="0"/>
                  <a:t>&lt;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𝜺</m:t>
                    </m:r>
                  </m:oMath>
                </a14:m>
                <a:r>
                  <a:rPr lang="en-GB" sz="3200" b="1" dirty="0"/>
                  <a:t> REPEAT: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/>
                  <a:t>E-step:</a:t>
                </a:r>
              </a:p>
              <a:p>
                <a:pPr lvl="2">
                  <a:spcAft>
                    <a:spcPts val="1200"/>
                  </a:spcAft>
                </a:pPr>
                <a:r>
                  <a:rPr lang="en-GB" sz="3200" dirty="0" smtClean="0"/>
                  <a:t>Find </a:t>
                </a:r>
                <a:r>
                  <a:rPr lang="en-GB" sz="3200" dirty="0"/>
                  <a:t>expected complete-data log-likelihood </a:t>
                </a:r>
                <a:r>
                  <a:rPr lang="en-GB" sz="3200" dirty="0" smtClean="0"/>
                  <a:t>and treat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 smtClean="0"/>
                  <a:t>as the </a:t>
                </a:r>
                <a:r>
                  <a:rPr lang="en-GB" sz="3200" dirty="0"/>
                  <a:t>true parameter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endParaRPr lang="de-DE" sz="3200" i="1" dirty="0">
                  <a:latin typeface="Cambria Math"/>
                  <a:ea typeface="Cambria Math"/>
                </a:endParaRPr>
              </a:p>
              <a:p>
                <a:pPr lvl="2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e>
                          <m:sSup>
                            <m:sSupPr>
                              <m:ctrlPr>
                                <a:rPr lang="de-DE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𝑚𝑖𝑠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𝑜𝑏𝑠</m:t>
                              </m:r>
                            </m:sub>
                          </m:s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de-DE" sz="32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de-DE" sz="32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[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𝑙𝑜𝑔𝐿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de-DE" sz="32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;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𝑜𝑏𝑠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de-DE" sz="32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/>
                              <a:ea typeface="Cambria Math"/>
                            </a:rPr>
                            <m:t>𝑚𝑖𝑠</m:t>
                          </m:r>
                        </m:sub>
                      </m:sSub>
                      <m:r>
                        <a:rPr lang="de-DE" sz="3200" b="0" i="1" smtClean="0"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GB" sz="3200" dirty="0"/>
              </a:p>
              <a:p>
                <a:pPr lvl="2">
                  <a:spcAft>
                    <a:spcPts val="1200"/>
                  </a:spcAft>
                </a:pPr>
                <a:r>
                  <a:rPr lang="en-GB" sz="3200" b="1" dirty="0" smtClean="0"/>
                  <a:t>M-step</a:t>
                </a:r>
                <a:r>
                  <a:rPr lang="en-GB" sz="3200" b="1" dirty="0"/>
                  <a:t>: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GB" sz="3200" b="1" dirty="0"/>
                  <a:t>	</a:t>
                </a:r>
                <a:r>
                  <a:rPr lang="de-DE" sz="3200" dirty="0"/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3200" dirty="0"/>
                  <a:t> by the value that maximizes the 	</a:t>
                </a:r>
                <a:r>
                  <a:rPr lang="en-GB" sz="3200" dirty="0" smtClean="0"/>
                  <a:t>expected log-likelihood from the E-step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sz="32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+1)</m:t>
                            </m:r>
                          </m:sup>
                        </m:sSup>
                        <m:r>
                          <a:rPr lang="de-DE" sz="32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</m:fName>
                      <m:e>
                        <m:func>
                          <m:funcPr>
                            <m:ctrlPr>
                              <a:rPr lang="de-DE" sz="32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de-DE" sz="320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de-DE" sz="32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de-DE" sz="320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lim>
                            </m:limLow>
                          </m:fName>
                          <m:e>
                            <m:r>
                              <a:rPr lang="de-DE" sz="32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de-DE" sz="32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  <m:r>
                                      <a:rPr lang="de-DE" sz="32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  <a:endParaRPr lang="en-GB" sz="3200" dirty="0" smtClean="0">
                  <a:solidFill>
                    <a:schemeClr val="tx1"/>
                  </a:solidFill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 smtClean="0"/>
                  <a:t>Calculate change in estimated parameters</a:t>
                </a:r>
                <a:endParaRPr lang="en-GB" sz="3200" dirty="0"/>
              </a:p>
              <a:p>
                <a:pPr lvl="1">
                  <a:spcAft>
                    <a:spcPts val="1200"/>
                  </a:spcAft>
                </a:pPr>
                <a:r>
                  <a:rPr lang="en-GB" sz="3200" dirty="0"/>
                  <a:t>	</a:t>
                </a:r>
                <a:r>
                  <a:rPr lang="en-GB" sz="32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b="0" i="1">
                        <a:latin typeface="Cambria Math" charset="0"/>
                        <a:ea typeface="Cambria Math" charset="0"/>
                        <a:cs typeface="Cambria Math" charset="0"/>
                      </a:rPr>
                      <m:t>𝛥</m:t>
                    </m:r>
                    <m:r>
                      <a:rPr lang="de-DE" sz="3200" b="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GB" sz="3200" dirty="0"/>
                  <a:t> = </a:t>
                </a:r>
                <a14:m>
                  <m:oMath xmlns:m="http://schemas.openxmlformats.org/officeDocument/2006/math">
                    <m:r>
                      <a:rPr lang="de-DE" sz="3200" b="0" i="1" smtClean="0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</a:rPr>
                          <m:t>+1)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de-DE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p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de-DE" sz="3200" b="0" i="1" smtClean="0">
                        <a:latin typeface="Cambria Math"/>
                      </a:rPr>
                      <m:t>|</m:t>
                    </m:r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91" name="Textfeld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175" y="15554931"/>
                <a:ext cx="9344945" cy="12253291"/>
              </a:xfrm>
              <a:prstGeom prst="rect">
                <a:avLst/>
              </a:prstGeom>
              <a:blipFill rotWithShape="1">
                <a:blip r:embed="rId6"/>
                <a:stretch>
                  <a:fillRect l="-1500" t="-647" b="-7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hteck 92"/>
          <p:cNvSpPr/>
          <p:nvPr/>
        </p:nvSpPr>
        <p:spPr>
          <a:xfrm>
            <a:off x="11532520" y="5815536"/>
            <a:ext cx="9344943" cy="22492764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2178495" y="5828213"/>
            <a:ext cx="9344943" cy="6712129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21848625" y="12749950"/>
            <a:ext cx="9344943" cy="1555835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11532519" y="5908821"/>
            <a:ext cx="8959430" cy="636649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Supplemented EM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21893767" y="12811212"/>
            <a:ext cx="6281745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Results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32178494" y="5908821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/>
              <p:cNvSpPr txBox="1"/>
              <p:nvPr/>
            </p:nvSpPr>
            <p:spPr>
              <a:xfrm>
                <a:off x="32178498" y="6709187"/>
                <a:ext cx="9344942" cy="565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EM works well in our multi-parameter problem </a:t>
                </a:r>
                <a:r>
                  <a:rPr lang="en-GB" sz="3200" dirty="0" smtClean="0"/>
                  <a:t>and algorithm converges </a:t>
                </a:r>
                <a:r>
                  <a:rPr lang="en-GB" sz="3200" dirty="0" smtClean="0"/>
                  <a:t>fast</a:t>
                </a: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Complexity of </a:t>
                </a:r>
                <a:r>
                  <a:rPr lang="en-GB" sz="3200" dirty="0"/>
                  <a:t>SEM</a:t>
                </a:r>
                <a:r>
                  <a:rPr lang="en-GB" sz="3200" dirty="0" smtClean="0"/>
                  <a:t> implementation depends on type of </a:t>
                </a:r>
                <a:r>
                  <a:rPr lang="en-GB" sz="3200" dirty="0" smtClean="0"/>
                  <a:t>model</a:t>
                </a: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In </a:t>
                </a:r>
                <a:r>
                  <a:rPr lang="en-GB" sz="3200" dirty="0" smtClean="0"/>
                  <a:t>contrast </a:t>
                </a:r>
                <a:r>
                  <a:rPr lang="en-GB" sz="3200" dirty="0" smtClean="0"/>
                  <a:t>an asymptotic variance-covariance matrix can relatively easily be obtained from bootstrapping method</a:t>
                </a:r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Bootstrapping delivers very accurate results, as can be seen by the difference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i="1" baseline="-25000">
                        <a:latin typeface="Cambria Math"/>
                      </a:rPr>
                      <m:t>𝑐</m:t>
                    </m:r>
                    <m:r>
                      <a:rPr lang="de-DE" sz="3200" i="1">
                        <a:latin typeface="Cambria Math"/>
                      </a:rPr>
                      <m:t>(</m:t>
                    </m:r>
                    <m:r>
                      <a:rPr lang="de-DE" sz="32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e-DE" sz="3200" i="1">
                        <a:latin typeface="Cambria Math"/>
                      </a:rPr>
                      <m:t>)−</m:t>
                    </m:r>
                    <m:r>
                      <a:rPr lang="de-DE" sz="3200" i="1">
                        <a:latin typeface="Cambria Math"/>
                      </a:rPr>
                      <m:t>𝑉</m:t>
                    </m:r>
                    <m:r>
                      <a:rPr lang="de-DE" sz="3200" b="0" i="1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de-DE" sz="3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de-DE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3200" dirty="0"/>
                  <a:t> </a:t>
                </a:r>
                <a:endParaRPr lang="en-GB" sz="3200" dirty="0" smtClean="0"/>
              </a:p>
              <a:p>
                <a:pPr marL="285750" indent="-285750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GB" sz="3200" dirty="0" smtClean="0"/>
                  <a:t>Bootstrapping computationally more costly than SEM</a:t>
                </a:r>
                <a:endParaRPr lang="en-GB" sz="3200" dirty="0" smtClean="0"/>
              </a:p>
            </p:txBody>
          </p:sp>
        </mc:Choice>
        <mc:Fallback>
          <p:sp>
            <p:nvSpPr>
              <p:cNvPr id="106" name="Textfeld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498" y="6709187"/>
                <a:ext cx="9344942" cy="5653086"/>
              </a:xfrm>
              <a:prstGeom prst="rect">
                <a:avLst/>
              </a:prstGeom>
              <a:blipFill rotWithShape="1">
                <a:blip r:embed="rId7"/>
                <a:stretch>
                  <a:fillRect l="-1500" t="-1402" r="-848" b="-26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/>
          <p:cNvSpPr txBox="1"/>
          <p:nvPr/>
        </p:nvSpPr>
        <p:spPr>
          <a:xfrm>
            <a:off x="32178550" y="22698445"/>
            <a:ext cx="934494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/>
            <a:r>
              <a:rPr lang="en-US" sz="2600" dirty="0" err="1" smtClean="0"/>
              <a:t>Dempster</a:t>
            </a:r>
            <a:r>
              <a:rPr lang="en-US" sz="2600" dirty="0"/>
              <a:t>, A. P., Laird, N. M., &amp; Rubin, D. B. (1977). Maximum likelihood from incomplete data via the EM algorithm. </a:t>
            </a:r>
            <a:r>
              <a:rPr lang="en-US" sz="2600" i="1" dirty="0"/>
              <a:t>Journal of the royal statistical society. Series B (methodological)</a:t>
            </a:r>
            <a:r>
              <a:rPr lang="en-US" sz="2600" dirty="0"/>
              <a:t>, 1-38</a:t>
            </a:r>
            <a:r>
              <a:rPr lang="en-US" sz="2600" dirty="0" smtClean="0"/>
              <a:t>. </a:t>
            </a:r>
          </a:p>
          <a:p>
            <a:pPr marL="314325" indent="-314325"/>
            <a:r>
              <a:rPr lang="en-US" sz="2600" dirty="0" smtClean="0"/>
              <a:t>McLachlan</a:t>
            </a:r>
            <a:r>
              <a:rPr lang="en-US" sz="2600" dirty="0"/>
              <a:t>, G., &amp; Krishnan, T. (2007). </a:t>
            </a:r>
            <a:r>
              <a:rPr lang="en-US" sz="2600" i="1" dirty="0"/>
              <a:t>The EM algorithm and extensions</a:t>
            </a:r>
            <a:r>
              <a:rPr lang="en-US" sz="2600" dirty="0"/>
              <a:t> (Vol. 382). John Wiley &amp; Sons</a:t>
            </a:r>
            <a:r>
              <a:rPr lang="en-US" sz="2600" dirty="0" smtClean="0"/>
              <a:t>.</a:t>
            </a:r>
          </a:p>
          <a:p>
            <a:pPr marL="314325" indent="-314325"/>
            <a:r>
              <a:rPr lang="en-US" sz="2600" dirty="0" err="1"/>
              <a:t>Meng</a:t>
            </a:r>
            <a:r>
              <a:rPr lang="en-US" sz="2600" dirty="0"/>
              <a:t>, X. L., &amp; Rubin, D. B. (1991). Using EM to obtain asymptotic variance-covariance matrices: The SEM algorithm. </a:t>
            </a:r>
            <a:r>
              <a:rPr lang="en-US" sz="2600" i="1" dirty="0"/>
              <a:t>Journal of the American Statistical Association</a:t>
            </a:r>
            <a:r>
              <a:rPr lang="en-US" sz="2600" dirty="0"/>
              <a:t>, </a:t>
            </a:r>
            <a:r>
              <a:rPr lang="en-US" sz="2600" i="1" dirty="0"/>
              <a:t>86</a:t>
            </a:r>
            <a:r>
              <a:rPr lang="en-US" sz="2600" dirty="0"/>
              <a:t>(416), 899-909.</a:t>
            </a:r>
          </a:p>
          <a:p>
            <a:pPr marL="314325" indent="-314325"/>
            <a:r>
              <a:rPr lang="en-US" sz="2600" dirty="0" smtClean="0"/>
              <a:t>Little</a:t>
            </a:r>
            <a:r>
              <a:rPr lang="en-US" sz="2600" dirty="0"/>
              <a:t>, R. J., &amp; Rubin, D. B. (2014). </a:t>
            </a:r>
            <a:r>
              <a:rPr lang="en-US" sz="2600" i="1" dirty="0"/>
              <a:t>Statistical analysis with missing data</a:t>
            </a:r>
            <a:r>
              <a:rPr lang="en-US" sz="2600" dirty="0"/>
              <a:t> (Vol. 333). John Wiley &amp; Sons.</a:t>
            </a:r>
          </a:p>
          <a:p>
            <a:pPr marL="314325" indent="-314325"/>
            <a:r>
              <a:rPr lang="en-US" sz="2600" dirty="0" err="1" smtClean="0"/>
              <a:t>Pritikin</a:t>
            </a:r>
            <a:r>
              <a:rPr lang="en-US" sz="2600" dirty="0"/>
              <a:t>, J. N. (2016). A computational note on the application of the Supplemented EM algorithm to item response models. </a:t>
            </a:r>
            <a:r>
              <a:rPr lang="en-US" sz="2600" dirty="0" err="1"/>
              <a:t>arXiv</a:t>
            </a:r>
            <a:r>
              <a:rPr lang="en-US" sz="2600" dirty="0"/>
              <a:t> preprint arXiv:1605.00860</a:t>
            </a:r>
            <a:r>
              <a:rPr lang="en-US" sz="2600" dirty="0" smtClean="0"/>
              <a:t>.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Data simulation by random draw from bivariate normal distribution</a:t>
                </a:r>
                <a:r>
                  <a:rPr lang="de-DE" sz="3200" dirty="0" smtClean="0"/>
                  <a:t>:</a:t>
                </a:r>
                <a:endParaRPr lang="de-DE" sz="3200" b="0" i="0" dirty="0" smtClean="0">
                  <a:latin typeface="Cambria Math"/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i="1">
                          <a:latin typeface="Cambria Math"/>
                          <a:ea typeface="Cambria Math" charset="0"/>
                        </a:rPr>
                        <m:t>𝑌</m:t>
                      </m:r>
                      <m:r>
                        <a:rPr lang="de-DE" sz="3200" b="0" i="0" smtClean="0">
                          <a:latin typeface="Cambria Math"/>
                          <a:ea typeface="Cambria Math" charset="0"/>
                          <a:cs typeface="Cambria Math" charset="0"/>
                        </a:rPr>
                        <m:t>= </m:t>
                      </m:r>
                      <m:d>
                        <m:dPr>
                          <m:ctrlP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fPr>
                            <m:num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𝑌</m:t>
                              </m:r>
                              <m:r>
                                <a:rPr lang="de-DE" sz="3200" b="0" i="1" baseline="-25000" smtClean="0">
                                  <a:latin typeface="Cambria Math"/>
                                  <a:ea typeface="Cambria Math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𝒩</m:t>
                      </m:r>
                      <m:d>
                        <m:dPr>
                          <m:ctrlPr>
                            <a:rPr lang="mr-IN" sz="3200" b="0" i="1" smtClean="0">
                              <a:latin typeface="Cambria Math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mr-IN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mr-IN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de-DE" sz="3200" b="0" i="1" smtClean="0">
                              <a:latin typeface="Cambria Math"/>
                              <a:ea typeface="Cambria Math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3 </m:t>
                                  </m:r>
                                </m:den>
                              </m:f>
                              <m:r>
                                <a:rPr lang="de-DE" sz="3200" b="0" i="1" smtClean="0">
                                  <a:latin typeface="Cambria Math"/>
                                  <a:ea typeface="Cambria Math" charset="0"/>
                                </a:rPr>
                                <m:t>  </m:t>
                              </m:r>
                              <m:f>
                                <m:fPr>
                                  <m:type m:val="noBar"/>
                                  <m:ctrlP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3200" b="0" i="1" smtClean="0">
                                      <a:latin typeface="Cambria Math"/>
                                      <a:ea typeface="Cambria Math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de-DE" sz="3200" b="0" dirty="0">
                  <a:ea typeface="Cambria Math" charset="0"/>
                  <a:cs typeface="Cambria Math" charset="0"/>
                </a:endParaRPr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 charset="0"/>
                    <a:cs typeface="Cambria Math" charset="0"/>
                  </a:rPr>
                  <a:t>MNAR pattern of missing</a:t>
                </a:r>
                <a:r>
                  <a:rPr lang="de-DE" sz="3200" dirty="0" smtClean="0">
                    <a:ea typeface="Cambria Math" charset="0"/>
                    <a:cs typeface="Cambria Math" charset="0"/>
                  </a:rPr>
                  <a:t> data in </a:t>
                </a:r>
                <a14:m>
                  <m:oMath xmlns:m="http://schemas.openxmlformats.org/officeDocument/2006/math">
                    <m:r>
                      <a:rPr lang="de-DE" sz="3200" i="1">
                        <a:latin typeface="Cambria Math"/>
                        <a:ea typeface="Cambria Math" charset="0"/>
                      </a:rPr>
                      <m:t>𝑌</m:t>
                    </m:r>
                    <m:r>
                      <a:rPr lang="de-DE" sz="3200" i="1" baseline="-25000">
                        <a:latin typeface="Cambria Math"/>
                        <a:ea typeface="Cambria Math" charset="0"/>
                      </a:rPr>
                      <m:t>2</m:t>
                    </m:r>
                  </m:oMath>
                </a14:m>
                <a:r>
                  <a:rPr lang="de-DE" sz="3200" dirty="0" smtClean="0"/>
                  <a:t>, </a:t>
                </a:r>
                <a:r>
                  <a:rPr lang="de-DE" sz="3200" dirty="0" err="1" smtClean="0"/>
                  <a:t>fraction</a:t>
                </a:r>
                <a:r>
                  <a:rPr lang="de-DE" sz="3200" dirty="0" smtClean="0"/>
                  <a:t> </a:t>
                </a:r>
                <a14:m>
                  <m:oMath xmlns:m="http://schemas.openxmlformats.org/officeDocument/2006/math">
                    <m:r>
                      <a:rPr lang="de-DE" sz="320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de-DE" sz="3200" b="0" i="1" smtClean="0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>
                    <a:ea typeface="Cambria Math"/>
                  </a:rPr>
                  <a:t>Parameter 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= </m:t>
                    </m:r>
                    <m:d>
                      <m:dPr>
                        <m:ctrlPr>
                          <a:rPr lang="de-DE" sz="32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de-DE" sz="3200" b="0" i="1" smtClean="0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de-DE" sz="32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de-DE" sz="3200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de-DE" sz="3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de-DE" sz="32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de-DE" sz="3200" i="1"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de-DE" sz="32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de-DE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</m:d>
                  </m:oMath>
                </a14:m>
                <a:endParaRPr lang="de-DE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r>
                  <a:rPr lang="en-US" sz="3200" dirty="0" smtClean="0"/>
                  <a:t>True variance-covariance matrix is compared with EM imputed matrix an bootstrapped matrix</a:t>
                </a:r>
                <a:endParaRPr lang="en-US" sz="3200" dirty="0" smtClean="0"/>
              </a:p>
              <a:p>
                <a:pPr marL="314325" indent="-314325">
                  <a:spcAft>
                    <a:spcPts val="1200"/>
                  </a:spcAft>
                  <a:buFont typeface="Arial" pitchFamily="34" charset="0"/>
                  <a:buChar char="•"/>
                </a:pPr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189" y="6718175"/>
                <a:ext cx="9306473" cy="5588389"/>
              </a:xfrm>
              <a:prstGeom prst="rect">
                <a:avLst/>
              </a:prstGeom>
              <a:blipFill rotWithShape="1">
                <a:blip r:embed="rId8"/>
                <a:stretch>
                  <a:fillRect l="-1441" t="-1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163"/>
          <p:cNvSpPr>
            <a:spLocks noChangeArrowheads="1"/>
          </p:cNvSpPr>
          <p:nvPr/>
        </p:nvSpPr>
        <p:spPr bwMode="auto">
          <a:xfrm>
            <a:off x="32178506" y="13070854"/>
            <a:ext cx="9344944" cy="827153"/>
          </a:xfrm>
          <a:prstGeom prst="rect">
            <a:avLst/>
          </a:prstGeom>
          <a:gradFill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996" tIns="48498" rIns="96996" bIns="48498" anchor="ctr"/>
          <a:lstStyle/>
          <a:p>
            <a:pPr algn="just" defTabSz="2660888"/>
            <a:endParaRPr lang="en-US" sz="1273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32178529" y="13078451"/>
            <a:ext cx="9344943" cy="8080490"/>
          </a:xfrm>
          <a:prstGeom prst="rect">
            <a:avLst/>
          </a:prstGeom>
          <a:noFill/>
          <a:ln w="762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127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32178506" y="13129536"/>
            <a:ext cx="8959430" cy="636648"/>
          </a:xfrm>
          <a:prstGeom prst="rect">
            <a:avLst/>
          </a:prstGeom>
          <a:noFill/>
          <a:ln w="12700" cmpd="sng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537" b="1" dirty="0" smtClean="0">
                <a:solidFill>
                  <a:srgbClr val="DCE6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Discussion</a:t>
            </a:r>
            <a:endParaRPr lang="en-US" sz="2829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32178508" y="13898007"/>
            <a:ext cx="9344942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still in discussion as an alternative </a:t>
            </a:r>
            <a:r>
              <a:rPr lang="en-GB" sz="3200" dirty="0" smtClean="0"/>
              <a:t>methods like bootstrapping and </a:t>
            </a:r>
            <a:r>
              <a:rPr lang="en-GB" sz="3200" dirty="0" err="1" smtClean="0"/>
              <a:t>jacknife</a:t>
            </a:r>
            <a:endParaRPr lang="en-GB" sz="3200" dirty="0" smtClean="0"/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EM widely established in open-source and commercial statistical programs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Nevertheless, SEM only rarely implemented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Implementations in IRTPRO and R (openmx, coarseDataTools)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SEM mostly used </a:t>
            </a:r>
            <a:r>
              <a:rPr lang="en-GB" sz="3200" dirty="0" smtClean="0"/>
              <a:t>in the field </a:t>
            </a:r>
            <a:r>
              <a:rPr lang="en-GB" sz="3200" dirty="0" smtClean="0"/>
              <a:t>of item response theory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Refinements of SEM, like agile-SEM for item response problems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Bootstrapping heavily used in many fields, especially when large sample and </a:t>
            </a:r>
            <a:r>
              <a:rPr lang="en-GB" sz="3200" dirty="0" err="1" smtClean="0"/>
              <a:t>iid</a:t>
            </a:r>
            <a:r>
              <a:rPr lang="en-GB" sz="3200" dirty="0" smtClean="0"/>
              <a:t>-structure available</a:t>
            </a:r>
            <a:endParaRPr lang="en-GB" sz="3200" dirty="0"/>
          </a:p>
        </p:txBody>
      </p:sp>
      <p:sp>
        <p:nvSpPr>
          <p:cNvPr id="4" name="Ellipse 3"/>
          <p:cNvSpPr/>
          <p:nvPr/>
        </p:nvSpPr>
        <p:spPr>
          <a:xfrm>
            <a:off x="1233713" y="1158189"/>
            <a:ext cx="3719737" cy="359243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Freddi\Desktop\1024px-Otto-Friedrich-Universität_Bamberg_logo_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713" y="1197950"/>
            <a:ext cx="3592431" cy="3592431"/>
          </a:xfrm>
          <a:prstGeom prst="rect">
            <a:avLst/>
          </a:prstGeom>
          <a:noFill/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317" y="14406133"/>
            <a:ext cx="8498510" cy="5311569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21880421" y="13639845"/>
            <a:ext cx="9306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Convergence of EM parameters</a:t>
            </a:r>
            <a:endParaRPr lang="en-GB" sz="3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887095" y="20950421"/>
            <a:ext cx="9306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indent="-314325">
              <a:spcAft>
                <a:spcPts val="1200"/>
              </a:spcAft>
              <a:buFont typeface="Arial" pitchFamily="34" charset="0"/>
              <a:buChar char="•"/>
            </a:pPr>
            <a:r>
              <a:rPr lang="en-GB" sz="3200" dirty="0" smtClean="0"/>
              <a:t>Comparison of parameter variances by calculation procedure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7525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967</Words>
  <Application>Microsoft Office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>Jacobs Universität Bremen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Helena Gellersen</dc:creator>
  <cp:lastModifiedBy>Freddi</cp:lastModifiedBy>
  <cp:revision>558</cp:revision>
  <dcterms:created xsi:type="dcterms:W3CDTF">2015-04-23T11:23:05Z</dcterms:created>
  <dcterms:modified xsi:type="dcterms:W3CDTF">2018-01-31T19:54:57Z</dcterms:modified>
</cp:coreProperties>
</file>