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179" autoAdjust="0"/>
  </p:normalViewPr>
  <p:slideViewPr>
    <p:cSldViewPr snapToGrid="0" snapToObjects="1">
      <p:cViewPr>
        <p:scale>
          <a:sx n="50" d="100"/>
          <a:sy n="50" d="100"/>
        </p:scale>
        <p:origin x="-2184" y="-2904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10.02.18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40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587" y="21919378"/>
            <a:ext cx="8907070" cy="6234949"/>
          </a:xfrm>
          <a:prstGeom prst="rect">
            <a:avLst/>
          </a:prstGeom>
        </p:spPr>
      </p:pic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41950" y="12780792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</a:t>
            </a:r>
            <a:r>
              <a:rPr lang="en-GB" sz="3200" dirty="0" smtClean="0"/>
              <a:t>a method to </a:t>
            </a:r>
            <a:r>
              <a:rPr lang="en-GB" sz="3200" dirty="0"/>
              <a:t>obtain </a:t>
            </a:r>
            <a:r>
              <a:rPr lang="en-GB" sz="3200" dirty="0" smtClean="0"/>
              <a:t>maximum likelihood 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Problem</a:t>
            </a:r>
            <a:r>
              <a:rPr lang="en-GB" sz="3200" dirty="0"/>
              <a:t>: </a:t>
            </a:r>
            <a:r>
              <a:rPr lang="en-GB" sz="3200" dirty="0" smtClean="0"/>
              <a:t>Provides n</a:t>
            </a:r>
            <a:r>
              <a:rPr lang="en-GB" sz="3200" dirty="0" smtClean="0"/>
              <a:t>o </a:t>
            </a:r>
            <a:r>
              <a:rPr lang="en-GB" sz="3200" dirty="0" smtClean="0"/>
              <a:t>asymptotic </a:t>
            </a:r>
            <a:r>
              <a:rPr lang="en-GB" sz="3200" dirty="0"/>
              <a:t>variance-covariance matrix </a:t>
            </a:r>
            <a:r>
              <a:rPr lang="en-GB" sz="3200" dirty="0" smtClean="0"/>
              <a:t>for the </a:t>
            </a:r>
            <a:r>
              <a:rPr lang="en-GB" sz="3200" dirty="0" smtClean="0"/>
              <a:t>parameters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However, t</a:t>
            </a:r>
            <a:r>
              <a:rPr lang="en-GB" sz="3200" dirty="0" smtClean="0"/>
              <a:t>his matrix is required for 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</a:t>
            </a:r>
            <a:r>
              <a:rPr lang="en-GB" sz="3200" dirty="0" smtClean="0"/>
              <a:t>algorithm provides </a:t>
            </a:r>
            <a:r>
              <a:rPr lang="en-GB" sz="3200" dirty="0" smtClean="0"/>
              <a:t>an asymptotic </a:t>
            </a:r>
            <a:r>
              <a:rPr lang="en-GB" sz="3200" dirty="0" smtClean="0"/>
              <a:t>variance-covariance matrix for </a:t>
            </a:r>
            <a:r>
              <a:rPr lang="en-GB" sz="3200" dirty="0" smtClean="0"/>
              <a:t>EM estimates </a:t>
            </a:r>
            <a:r>
              <a:rPr lang="en-GB" sz="3200" dirty="0" smtClean="0"/>
              <a:t>(</a:t>
            </a:r>
            <a:r>
              <a:rPr lang="en-GB" sz="3200" dirty="0" err="1" smtClean="0"/>
              <a:t>Meng</a:t>
            </a:r>
            <a:r>
              <a:rPr lang="en-GB" sz="3200" dirty="0" smtClean="0"/>
              <a:t> </a:t>
            </a:r>
            <a:r>
              <a:rPr lang="en-GB" sz="3200" dirty="0"/>
              <a:t>&amp; Rubin, 1991)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Disclaimer: SEM did not converge in our study.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Possible reasons: Numerical instability, coding errors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To produce similar (but adequate) results, we additionally implemented bootstrapping (see 5. Results)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de-DE" sz="32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l-GR" sz="3200" i="1" dirty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</a:t>
                </a:r>
                <a:r>
                  <a:rPr lang="en-US" sz="3200" dirty="0" smtClean="0"/>
                  <a:t>are allowed </a:t>
                </a:r>
                <a:r>
                  <a:rPr lang="en-US" sz="3200" dirty="0" smtClean="0"/>
                  <a:t>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0">
                <a:blip r:embed="rId3"/>
                <a:stretch>
                  <a:fillRect l="-1500" t="-373" r="-1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5"/>
            <a:ext cx="9254655" cy="731244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774836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12252" y="5961490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Motivation 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881033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881033"/>
            <a:ext cx="9323483" cy="1342726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5031730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62145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056237" y="22165563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056237" y="22159080"/>
            <a:ext cx="9344944" cy="614922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52575" y="22259712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(e.g. incomplete data problems),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convergences </a:t>
                </a:r>
                <a:r>
                  <a:rPr lang="en-GB" sz="3200" dirty="0"/>
                  <a:t>to </a:t>
                </a:r>
                <a:r>
                  <a:rPr lang="en-GB" sz="3200" smtClean="0"/>
                  <a:t>a possibly local </a:t>
                </a:r>
                <a:r>
                  <a:rPr lang="en-GB" sz="3200" dirty="0" smtClean="0"/>
                  <a:t>optimum, depending </a:t>
                </a:r>
                <a:r>
                  <a:rPr lang="en-GB" sz="3200" dirty="0"/>
                  <a:t>on the starting </a:t>
                </a:r>
                <a:r>
                  <a:rPr lang="en-GB" sz="3200" dirty="0" smtClean="0"/>
                  <a:t>values (</a:t>
                </a:r>
                <a:r>
                  <a:rPr lang="en-GB" sz="3200" dirty="0" err="1" smtClean="0"/>
                  <a:t>Dempster</a:t>
                </a:r>
                <a:r>
                  <a:rPr lang="en-GB" sz="3200" dirty="0" smtClean="0"/>
                  <a:t> et.al, 1977)</a:t>
                </a:r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blipFill rotWithShape="0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810401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8625" y="12749950"/>
            <a:ext cx="9344943" cy="1555835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39943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61189" y="12885205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6" y="5961147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6" y="6677292"/>
            <a:ext cx="93449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works well in our multi-parameter problem and algorithm converges fast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Complexity of </a:t>
            </a:r>
            <a:r>
              <a:rPr lang="en-GB" sz="3200" dirty="0"/>
              <a:t>SEM</a:t>
            </a:r>
            <a:r>
              <a:rPr lang="en-GB" sz="3200" dirty="0" smtClean="0"/>
              <a:t> implementation depends on type of model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Numerical stability could not be achieved in our case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contrast, an asymptotic variance-covariance matrix can relatively easily be obtained from bootstrapping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delivers accurate results in our simulation study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computationally by far more costly than SEM, however the performance increase of modern hardware marginalizes this problem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2056237" y="22978405"/>
            <a:ext cx="9467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600" dirty="0" err="1" smtClean="0"/>
              <a:t>Dempster</a:t>
            </a:r>
            <a:r>
              <a:rPr lang="en-US" sz="2600" dirty="0"/>
              <a:t>, A. P., Laird, N. M., &amp; Rubin, D. B. (1977). Maximum likelihood from incomplete data via the EM algorithm. </a:t>
            </a:r>
            <a:r>
              <a:rPr lang="en-US" sz="2600" i="1" dirty="0"/>
              <a:t>Journal of the royal statistical society. Series B (methodological)</a:t>
            </a:r>
            <a:r>
              <a:rPr lang="en-US" sz="2600" dirty="0"/>
              <a:t>, 1-38</a:t>
            </a:r>
            <a:r>
              <a:rPr lang="en-US" sz="2600" dirty="0" smtClean="0"/>
              <a:t>. </a:t>
            </a:r>
          </a:p>
          <a:p>
            <a:pPr marL="314325" indent="-314325"/>
            <a:r>
              <a:rPr lang="en-US" sz="2600" dirty="0" smtClean="0"/>
              <a:t>McLachlan</a:t>
            </a:r>
            <a:r>
              <a:rPr lang="en-US" sz="2600" dirty="0"/>
              <a:t>, G., &amp; Krishnan, T. (2007). </a:t>
            </a:r>
            <a:r>
              <a:rPr lang="en-US" sz="2600" i="1" dirty="0"/>
              <a:t>The EM algorithm and extensions</a:t>
            </a:r>
            <a:r>
              <a:rPr lang="en-US" sz="2600" dirty="0"/>
              <a:t> (Vol. 382). John Wiley &amp; Sons</a:t>
            </a:r>
            <a:r>
              <a:rPr lang="en-US" sz="2600" dirty="0" smtClean="0"/>
              <a:t>.</a:t>
            </a:r>
          </a:p>
          <a:p>
            <a:pPr marL="314325" indent="-314325"/>
            <a:r>
              <a:rPr lang="en-US" sz="2600" dirty="0" err="1"/>
              <a:t>Meng</a:t>
            </a:r>
            <a:r>
              <a:rPr lang="en-US" sz="2600" dirty="0"/>
              <a:t>, X. L., &amp; Rubin, D. B. (1991). Using EM to obtain asymptotic variance-covariance matrices: The SEM algorithm. </a:t>
            </a:r>
            <a:r>
              <a:rPr lang="en-US" sz="2600" i="1" dirty="0"/>
              <a:t>Journal of the American Statistical Association</a:t>
            </a:r>
            <a:r>
              <a:rPr lang="en-US" sz="2600" dirty="0"/>
              <a:t>, </a:t>
            </a:r>
            <a:r>
              <a:rPr lang="en-US" sz="2600" i="1" dirty="0"/>
              <a:t>86</a:t>
            </a:r>
            <a:r>
              <a:rPr lang="en-US" sz="2600" dirty="0"/>
              <a:t>(416), 899-909.</a:t>
            </a:r>
          </a:p>
          <a:p>
            <a:pPr marL="314325" indent="-314325"/>
            <a:r>
              <a:rPr lang="en-US" sz="2600" dirty="0" smtClean="0"/>
              <a:t>Little</a:t>
            </a:r>
            <a:r>
              <a:rPr lang="en-US" sz="2600" dirty="0"/>
              <a:t>, R. J., &amp; Rubin, D. B. (2014). </a:t>
            </a:r>
            <a:r>
              <a:rPr lang="en-US" sz="2600" i="1" dirty="0"/>
              <a:t>Statistical analysis with missing data</a:t>
            </a:r>
            <a:r>
              <a:rPr lang="en-US" sz="2600" dirty="0"/>
              <a:t> (Vol. 333). John Wiley &amp; Sons.</a:t>
            </a:r>
          </a:p>
          <a:p>
            <a:pPr marL="314325" indent="-314325"/>
            <a:r>
              <a:rPr lang="en-US" sz="2600" dirty="0" err="1" smtClean="0"/>
              <a:t>Pritikin</a:t>
            </a:r>
            <a:r>
              <a:rPr lang="en-US" sz="2600" dirty="0"/>
              <a:t>, J. N. (2016). A computational note on the application of the Supplemented EM algorithm to item response </a:t>
            </a:r>
            <a:r>
              <a:rPr lang="en-US" sz="2600"/>
              <a:t>models</a:t>
            </a:r>
            <a:r>
              <a:rPr lang="en-US" sz="2600" smtClean="0"/>
              <a:t>.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91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</a:t>
                </a:r>
                <a:r>
                  <a:rPr lang="en-US" sz="3200" dirty="0" smtClean="0"/>
                  <a:t>sampling from </a:t>
                </a:r>
                <a:r>
                  <a:rPr lang="en-US" sz="3200" dirty="0" smtClean="0"/>
                  <a:t>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  <m:t>1.5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  <m:t>1.8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  <m:t>1.8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  <m:t>2.8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r>
                  <a:rPr lang="de-DE" sz="3200" dirty="0" smtClean="0"/>
                  <a:t>,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=0.</m:t>
                    </m:r>
                    <m:r>
                      <a:rPr lang="de-DE" sz="3200" b="0" i="1" smtClean="0">
                        <a:latin typeface="Cambria Math" charset="0"/>
                        <a:ea typeface="Cambria Math"/>
                      </a:rPr>
                      <m:t>3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de-DE" sz="320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3200" b="0" i="1" smtClean="0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 smtClean="0">
                                <a:latin typeface="Cambria Math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True variance-covariance </a:t>
                </a:r>
                <a:r>
                  <a:rPr lang="en-US" sz="3200" dirty="0" smtClean="0"/>
                  <a:t>matrix (consistent MC estimation) </a:t>
                </a:r>
                <a:r>
                  <a:rPr lang="en-US" sz="3200" dirty="0" smtClean="0"/>
                  <a:t>is compared with </a:t>
                </a:r>
                <a:r>
                  <a:rPr lang="en-US" sz="3200" dirty="0" smtClean="0"/>
                  <a:t>biased EM matrix and bootstrapping </a:t>
                </a:r>
                <a:r>
                  <a:rPr lang="en-US" sz="3200" dirty="0" smtClean="0"/>
                  <a:t>matrix</a:t>
                </a: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914504"/>
              </a:xfrm>
              <a:prstGeom prst="rect">
                <a:avLst/>
              </a:prstGeom>
              <a:blipFill rotWithShape="0">
                <a:blip r:embed="rId7"/>
                <a:stretch>
                  <a:fillRect l="-1506" t="-1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3" y="14881033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52566" y="14881942"/>
            <a:ext cx="9344943" cy="6377858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52566" y="15031731"/>
            <a:ext cx="917811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496" y="15732829"/>
            <a:ext cx="93449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theory: SEM as an easy and convenient </a:t>
            </a:r>
            <a:r>
              <a:rPr lang="en-GB" sz="3200" dirty="0" smtClean="0"/>
              <a:t>method to </a:t>
            </a:r>
            <a:r>
              <a:rPr lang="en-GB" sz="3200" dirty="0" smtClean="0"/>
              <a:t>obtain variance-covariance estimates for ML parameters in missing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practice: </a:t>
            </a:r>
            <a:r>
              <a:rPr lang="en-GB" sz="3200" dirty="0" smtClean="0"/>
              <a:t>Implementing </a:t>
            </a:r>
            <a:r>
              <a:rPr lang="en-GB" sz="3200" dirty="0" smtClean="0"/>
              <a:t>a </a:t>
            </a:r>
            <a:r>
              <a:rPr lang="en-GB" sz="3200" dirty="0" smtClean="0"/>
              <a:t>stable solution may </a:t>
            </a:r>
            <a:r>
              <a:rPr lang="en-GB" sz="3200" smtClean="0"/>
              <a:t>be difficult, depending on the model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Few implementations of SEM, like for item response problems (</a:t>
            </a:r>
            <a:r>
              <a:rPr lang="en-GB" sz="3200" dirty="0" err="1" smtClean="0"/>
              <a:t>Pritikin</a:t>
            </a:r>
            <a:r>
              <a:rPr lang="en-GB" sz="3200" dirty="0" smtClean="0"/>
              <a:t>, 2016)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</a:t>
            </a:r>
            <a:r>
              <a:rPr lang="en-GB" sz="3200" dirty="0"/>
              <a:t>of SEM and Boots</a:t>
            </a:r>
            <a:r>
              <a:rPr lang="de-DE" sz="3200" dirty="0" err="1"/>
              <a:t>trapping</a:t>
            </a:r>
            <a:r>
              <a:rPr lang="de-DE" sz="3200" dirty="0"/>
              <a:t> in </a:t>
            </a:r>
            <a:r>
              <a:rPr lang="de-DE" sz="3200" dirty="0" err="1"/>
              <a:t>small</a:t>
            </a:r>
            <a:r>
              <a:rPr lang="de-DE" sz="3200" dirty="0"/>
              <a:t> </a:t>
            </a:r>
            <a:r>
              <a:rPr lang="de-DE" sz="3200" dirty="0" err="1"/>
              <a:t>samples</a:t>
            </a:r>
            <a:r>
              <a:rPr lang="de-DE" sz="3200" dirty="0"/>
              <a:t> </a:t>
            </a:r>
            <a:r>
              <a:rPr lang="de-DE" sz="3200" dirty="0" err="1"/>
              <a:t>beyond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scope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 smtClean="0"/>
              <a:t>study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822" y="14406133"/>
            <a:ext cx="8538598" cy="5977019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21880421" y="13639845"/>
            <a:ext cx="930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Convergence of EM parameters</a:t>
            </a:r>
            <a:endParaRPr lang="en-GB" sz="3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861185" y="20696087"/>
            <a:ext cx="930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of parameter variances by calculation procedure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563</Words>
  <Application>Microsoft Macintosh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Mangal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578</cp:revision>
  <cp:lastPrinted>2018-02-10T17:39:59Z</cp:lastPrinted>
  <dcterms:created xsi:type="dcterms:W3CDTF">2015-04-23T11:23:05Z</dcterms:created>
  <dcterms:modified xsi:type="dcterms:W3CDTF">2018-02-10T17:40:01Z</dcterms:modified>
</cp:coreProperties>
</file>