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7059" autoAdjust="0"/>
  </p:normalViewPr>
  <p:slideViewPr>
    <p:cSldViewPr snapToGrid="0" snapToObjects="1">
      <p:cViewPr>
        <p:scale>
          <a:sx n="25" d="100"/>
          <a:sy n="25" d="100"/>
        </p:scale>
        <p:origin x="-2226" y="312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26.01.2018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63"/>
          <p:cNvSpPr>
            <a:spLocks noChangeArrowheads="1"/>
          </p:cNvSpPr>
          <p:nvPr/>
        </p:nvSpPr>
        <p:spPr bwMode="auto">
          <a:xfrm>
            <a:off x="21861189" y="16845083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Expectation-Maximization (EM) is one of the most popular tools to obtain Maximum Likelihood </a:t>
            </a:r>
            <a:r>
              <a:rPr lang="en-GB" sz="3200" dirty="0" smtClean="0"/>
              <a:t>estimates </a:t>
            </a:r>
            <a:r>
              <a:rPr lang="en-GB" sz="3200" dirty="0"/>
              <a:t>in incomplete data </a:t>
            </a:r>
            <a:r>
              <a:rPr lang="en-GB" sz="3200" dirty="0" smtClean="0"/>
              <a:t>problems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Problem: EM algorithm does not provide an asymptotic variance-covariance matrix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Such matrix </a:t>
            </a:r>
            <a:r>
              <a:rPr lang="en-GB" sz="3200" dirty="0"/>
              <a:t>is needed for asymptotically valid </a:t>
            </a:r>
            <a:r>
              <a:rPr lang="en-GB" sz="3200" dirty="0" smtClean="0"/>
              <a:t>inference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Existing approaches </a:t>
            </a:r>
            <a:r>
              <a:rPr lang="en-GB" sz="3200" dirty="0" smtClean="0"/>
              <a:t>computationally </a:t>
            </a:r>
            <a:r>
              <a:rPr lang="en-GB" sz="3200" dirty="0"/>
              <a:t>problematic and not generically </a:t>
            </a:r>
            <a:r>
              <a:rPr lang="en-GB" sz="3200" dirty="0" smtClean="0"/>
              <a:t>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algorithm provides numerically stable asymptotic variance-covariance matrix for  estimates obtained by EM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11532519" y="6697869"/>
                <a:ext cx="9344946" cy="1768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Calculation </a:t>
                </a:r>
                <a:r>
                  <a:rPr lang="en-GB" sz="3200" dirty="0"/>
                  <a:t>of </a:t>
                </a:r>
                <a:r>
                  <a:rPr lang="en-GB" sz="3200" dirty="0" smtClean="0"/>
                  <a:t>asymptotic variance-covariance matrix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</a:t>
                </a:r>
                <a:r>
                  <a:rPr lang="en-GB" sz="3200" dirty="0"/>
                  <a:t>is done in three </a:t>
                </a:r>
                <a:r>
                  <a:rPr lang="en-GB" sz="3200" dirty="0" smtClean="0"/>
                  <a:t>steps</a:t>
                </a:r>
                <a:r>
                  <a:rPr lang="en-GB" sz="3200" dirty="0" smtClean="0"/>
                  <a:t>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</a:t>
                </a:r>
                <a:r>
                  <a:rPr lang="en-GB" sz="3200" b="1" dirty="0" smtClean="0"/>
                  <a:t>1: </a:t>
                </a:r>
                <a:endParaRPr lang="en-GB" sz="3200" b="1" dirty="0" smtClean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Evaluate </a:t>
                </a:r>
                <a:r>
                  <a:rPr lang="en-GB" sz="3200" dirty="0" smtClean="0"/>
                  <a:t>adjusted </a:t>
                </a:r>
                <a:r>
                  <a:rPr lang="en-GB" sz="3200" dirty="0"/>
                  <a:t>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endParaRPr lang="de-DE" sz="3200" b="0" i="1" dirty="0" smtClean="0">
                  <a:latin typeface="Cambria Math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  <m:r>
                        <a:rPr lang="en-GB" sz="3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32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32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200" b="0" i="1" dirty="0" smtClean="0">
                          <a:latin typeface="Cambria Math"/>
                        </a:rPr>
                        <m:t>,</m:t>
                      </m:r>
                      <m:r>
                        <a:rPr lang="de-DE" sz="3200" i="1" dirty="0">
                          <a:latin typeface="Cambria Math"/>
                        </a:rPr>
                        <m:t>𝑤h𝑒𝑟𝑒</m:t>
                      </m:r>
                      <m:r>
                        <a:rPr lang="de-DE" sz="3200" b="0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de-DE" sz="3200" b="0" i="1" dirty="0" smtClean="0">
                          <a:latin typeface="Cambria Math"/>
                        </a:rPr>
                        <m:t>=</m:t>
                      </m:r>
                      <m:r>
                        <a:rPr lang="de-DE" sz="32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de-DE" sz="32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l-GR" sz="320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3200" dirty="0" smtClean="0">
                  <a:ea typeface="Cambria Math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2:</a:t>
                </a:r>
                <a:r>
                  <a:rPr lang="en-GB" sz="3200" dirty="0" smtClean="0"/>
                  <a:t> </a:t>
                </a:r>
                <a:endParaRPr lang="en-GB" sz="3200" dirty="0" smtClean="0"/>
              </a:p>
              <a:p>
                <a:pPr lvl="1">
                  <a:spcAft>
                    <a:spcPts val="1200"/>
                  </a:spcAft>
                </a:pPr>
                <a:r>
                  <a:rPr lang="en-US" sz="3200" dirty="0" smtClean="0"/>
                  <a:t>Calculate the elements of rate-of-convergence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𝐷𝑀</m:t>
                    </m:r>
                  </m:oMath>
                </a14:m>
                <a:endParaRPr lang="en-US" sz="3200" b="0" dirty="0" smtClean="0"/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</a:rPr>
                        <m:t>𝐷𝑀</m:t>
                      </m:r>
                      <m:r>
                        <a:rPr lang="de-DE" sz="32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𝒊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de-DE" sz="3200" b="1" dirty="0" smtClean="0"/>
                  <a:t> 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de-DE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𝒋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 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endParaRPr lang="de-DE" sz="3200" b="1" dirty="0" smtClean="0"/>
              </a:p>
              <a:p>
                <a:pPr lvl="3">
                  <a:spcAft>
                    <a:spcPts val="1200"/>
                  </a:spcAft>
                </a:pPr>
                <a:r>
                  <a:rPr lang="en-GB" sz="3200" b="1" dirty="0" smtClean="0">
                    <a:solidFill>
                      <a:schemeClr val="tx1"/>
                    </a:solidFill>
                  </a:rPr>
                  <a:t>UNTIL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  <m:sub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/>
                  <a:t>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𝜺</m:t>
                        </m:r>
                      </m:e>
                    </m:rad>
                    <m:r>
                      <a:rPr lang="de-DE" sz="3200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sz="3200" b="1" dirty="0" smtClean="0"/>
                  <a:t>REPEAT:</a:t>
                </a:r>
                <a:endParaRPr lang="de-DE" sz="3200" b="1" dirty="0" smtClean="0"/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element </a:t>
                </a:r>
                <a:r>
                  <a:rPr lang="en-GB" sz="3200" dirty="0"/>
                  <a:t>in rate-of-convergence 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𝐷𝑀</m:t>
                    </m:r>
                  </m:oMath>
                </a14:m>
                <a:endParaRPr lang="en-GB" sz="3200" dirty="0"/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baseline="30000" smtClean="0">
                        <a:latin typeface="Cambria Math"/>
                      </a:rPr>
                      <m:t>(</m:t>
                    </m:r>
                    <m:r>
                      <a:rPr lang="de-DE" sz="3200" b="0" i="1" baseline="50000" smtClean="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3200" b="0" i="1" baseline="140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, for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𝑡</m:t>
                    </m:r>
                    <m:r>
                      <a:rPr lang="de-DE" sz="3200" b="0" i="1" smtClean="0">
                        <a:latin typeface="Cambria Math"/>
                      </a:rPr>
                      <m:t>=1, …,</m:t>
                    </m:r>
                    <m:r>
                      <a:rPr lang="de-DE" sz="3200" b="0" i="1" smtClean="0">
                        <a:latin typeface="Cambria Math"/>
                      </a:rPr>
                      <m:t>𝑇</m:t>
                    </m:r>
                  </m:oMath>
                </a14:m>
                <a:endParaRPr lang="en-GB" sz="3200" dirty="0" smtClean="0"/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</a:t>
                </a:r>
                <a:r>
                  <a:rPr lang="en-GB" sz="3200" dirty="0" smtClean="0"/>
                  <a:t>change in</a:t>
                </a:r>
                <a:r>
                  <a:rPr lang="en-GB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i="1" baseline="30000">
                        <a:latin typeface="Cambria Math"/>
                      </a:rPr>
                      <m:t>(</m:t>
                    </m:r>
                    <m:r>
                      <a:rPr lang="de-DE" sz="3200" i="1" baseline="5000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endParaRPr lang="de-DE" sz="3200" i="1" baseline="30000" dirty="0" smtClean="0">
                  <a:latin typeface="Cambria Math"/>
                </a:endParaRPr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sSub>
                      <m:sSubPr>
                        <m:ctrlPr>
                          <a:rPr lang="en-GB" sz="3200" i="1" smtClean="0">
                            <a:latin typeface="Cambria Math"/>
                            <a:ea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  <m:r>
                          <a:rPr lang="de-DE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b="0" i="1" baseline="26000" smtClean="0">
                            <a:latin typeface="Cambria Math"/>
                          </a:rPr>
                          <m:t>−</m:t>
                        </m:r>
                        <m:r>
                          <a:rPr lang="de-DE" sz="3200" b="0" i="1" baseline="50000" smtClean="0">
                            <a:latin typeface="Cambria Math"/>
                          </a:rPr>
                          <m:t>1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3200" b="0" dirty="0" smtClean="0"/>
                  <a:t> </a:t>
                </a:r>
                <a:r>
                  <a:rPr lang="en-GB" sz="3200" dirty="0"/>
                  <a:t>, for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𝑡</m:t>
                    </m:r>
                    <m:r>
                      <a:rPr lang="de-DE" sz="3200" i="1">
                        <a:latin typeface="Cambria Math"/>
                      </a:rPr>
                      <m:t>=1, …,</m:t>
                    </m:r>
                    <m:r>
                      <a:rPr lang="de-DE" sz="3200" i="1">
                        <a:latin typeface="Cambria Math"/>
                      </a:rPr>
                      <m:t>𝑇</m:t>
                    </m:r>
                  </m:oMath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</a:t>
                </a:r>
                <a:r>
                  <a:rPr lang="en-GB" sz="3200" b="1" dirty="0" smtClean="0"/>
                  <a:t>3: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Calculate asymptotic variance-covariance matrix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 smtClean="0"/>
              </a:p>
              <a:p>
                <a:pPr lvl="1">
                  <a:spcAft>
                    <a:spcPts val="1200"/>
                  </a:spcAft>
                </a:pPr>
                <a:endParaRPr lang="de-DE" sz="3200" b="0" dirty="0" smtClean="0"/>
              </a:p>
              <a:p>
                <a:pPr marL="457200" indent="-4572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de-DE" sz="3200" dirty="0" smtClean="0"/>
                  <a:t>Notes: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sz="3200" dirty="0"/>
                  <a:t>is not necessarily symmetric, </a:t>
                </a:r>
                <a:r>
                  <a:rPr lang="en-GB" sz="3200" dirty="0" smtClean="0"/>
                  <a:t>which can be used for diagnostics of EM algorithm</a:t>
                </a:r>
                <a:endParaRPr lang="en-GB" sz="3200" dirty="0"/>
              </a:p>
              <a:p>
                <a:pPr marL="457200" indent="-4572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b="0" dirty="0" smtClean="0"/>
                  <a:t>Comparative advantages of SEM</a:t>
                </a:r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19" y="6697869"/>
                <a:ext cx="9344946" cy="17688497"/>
              </a:xfrm>
              <a:prstGeom prst="rect">
                <a:avLst/>
              </a:prstGeom>
              <a:blipFill rotWithShape="1">
                <a:blip r:embed="rId2"/>
                <a:stretch>
                  <a:fillRect l="-1696" t="-448" r="-8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500" b="1" dirty="0">
                <a:solidFill>
                  <a:schemeClr val="bg1"/>
                </a:solidFill>
              </a:rPr>
              <a:t>SEM </a:t>
            </a:r>
            <a:r>
              <a:rPr lang="de-DE" sz="8500" b="1" dirty="0" smtClean="0">
                <a:solidFill>
                  <a:schemeClr val="bg1"/>
                </a:solidFill>
              </a:rPr>
              <a:t>Algorithm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60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Schreck, F., Höft, N.</a:t>
            </a:r>
            <a:endParaRPr lang="en-AU" sz="56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21913007" y="17714639"/>
                <a:ext cx="9254655" cy="85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>
                    <a:solidFill>
                      <a:schemeClr val="tx1"/>
                    </a:solidFill>
                  </a:rPr>
                  <a:t>Differences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de-DE" sz="3200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)−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>
                    <a:solidFill>
                      <a:schemeClr val="tx1"/>
                    </a:solidFill>
                  </a:rPr>
                  <a:t> for eac</a:t>
                </a:r>
                <a:r>
                  <a:rPr lang="en-GB" sz="3200" dirty="0" smtClean="0">
                    <a:solidFill>
                      <a:schemeClr val="tx1"/>
                    </a:solidFill>
                  </a:rPr>
                  <a:t>h combination as a measure of accuracy/closeness/stability</a:t>
                </a:r>
                <a:r>
                  <a:rPr lang="en-GB" sz="3200" dirty="0" smtClean="0">
                    <a:solidFill>
                      <a:srgbClr val="FF0000"/>
                    </a:solidFill>
                  </a:rPr>
                  <a:t>[???]:</a:t>
                </a:r>
              </a:p>
              <a:p>
                <a:pPr>
                  <a:spcAft>
                    <a:spcPts val="1200"/>
                  </a:spcAft>
                </a:pPr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007" y="17714639"/>
                <a:ext cx="9254655" cy="8517057"/>
              </a:xfrm>
              <a:prstGeom prst="rect">
                <a:avLst/>
              </a:prstGeom>
              <a:blipFill rotWithShape="1">
                <a:blip r:embed="rId3"/>
                <a:stretch>
                  <a:fillRect l="-1515" t="-859"/>
                </a:stretch>
              </a:blipFill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 32"/>
          <p:cNvSpPr/>
          <p:nvPr/>
        </p:nvSpPr>
        <p:spPr>
          <a:xfrm>
            <a:off x="1233713" y="5815536"/>
            <a:ext cx="9344943" cy="76337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3371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5" y="2261687"/>
            <a:ext cx="4851758" cy="138544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748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21849228" y="5844693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55174" y="14078913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55173" y="14044310"/>
            <a:ext cx="9323483" cy="1426399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55174" y="14137594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1849226" y="5991963"/>
            <a:ext cx="9344945" cy="10562488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178496" y="22506888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178495" y="22472285"/>
            <a:ext cx="9344944" cy="583601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1849227" y="5939944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78495" y="22581562"/>
            <a:ext cx="10351485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en-US" sz="3537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537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3537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APA??)</a:t>
            </a:r>
            <a:endParaRPr lang="en-US" sz="2829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/>
              <p:cNvSpPr txBox="1"/>
              <p:nvPr/>
            </p:nvSpPr>
            <p:spPr>
              <a:xfrm>
                <a:off x="1255173" y="14948470"/>
                <a:ext cx="9344945" cy="13638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In latent variable problems, especially incomplete data problems, maximum likelihood estimation is analytically not possible.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algorithm consists basically two iteratively applied steps:</a:t>
                </a:r>
                <a:endParaRPr lang="en-GB" sz="3200" dirty="0" smtClean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/>
                  <a:t> </a:t>
                </a:r>
                <a:r>
                  <a:rPr lang="en-GB" sz="3200" b="1" dirty="0" smtClean="0"/>
                  <a:t>&lt;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/>
                  <a:t> REPEAT: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/>
                  <a:t>E-step: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dirty="0" smtClean="0"/>
                  <a:t>Find </a:t>
                </a:r>
                <a:r>
                  <a:rPr lang="en-GB" sz="3200" dirty="0"/>
                  <a:t>expected complete-data log-likelihood </a:t>
                </a:r>
                <a:r>
                  <a:rPr lang="en-GB" sz="3200" dirty="0" smtClean="0"/>
                  <a:t>and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as the </a:t>
                </a:r>
                <a:r>
                  <a:rPr lang="en-GB" sz="3200" dirty="0"/>
                  <a:t>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>
                  <a:latin typeface="Cambria Math"/>
                  <a:ea typeface="Cambria Math"/>
                </a:endParaRPr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/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 smtClean="0"/>
                  <a:t>M-step</a:t>
                </a:r>
                <a:r>
                  <a:rPr lang="en-GB" sz="3200" b="1" dirty="0"/>
                  <a:t>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by the value that maximizes the 	</a:t>
                </a:r>
                <a:r>
                  <a:rPr lang="en-GB" sz="3200" dirty="0" smtClean="0"/>
                  <a:t>expected log-likelihood from the E-step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de-DE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3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32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320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  <a:endParaRPr lang="en-GB" sz="3200" dirty="0" smtClean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 smtClean="0"/>
                  <a:t>Calculate change in estimated </a:t>
                </a:r>
                <a:r>
                  <a:rPr lang="en-GB" sz="3200" dirty="0" smtClean="0"/>
                  <a:t>parameters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|</m:t>
                    </m:r>
                  </m:oMath>
                </a14:m>
                <a:endParaRPr lang="en-GB" sz="3200" dirty="0"/>
              </a:p>
              <a:p>
                <a:pPr>
                  <a:spcAft>
                    <a:spcPts val="1200"/>
                  </a:spcAft>
                </a:pPr>
                <a:r>
                  <a:rPr lang="en-GB" sz="3200" dirty="0"/>
                  <a:t>	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Notes: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3200" dirty="0" smtClean="0"/>
                  <a:t>EM </a:t>
                </a:r>
                <a:r>
                  <a:rPr lang="en-GB" sz="3200" dirty="0"/>
                  <a:t>algorithm may only converge to a local optimum depending on the starting values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2800" dirty="0"/>
              </a:p>
            </p:txBody>
          </p:sp>
        </mc:Choice>
        <mc:Fallback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73" y="14948470"/>
                <a:ext cx="9344945" cy="13638285"/>
              </a:xfrm>
              <a:prstGeom prst="rect">
                <a:avLst/>
              </a:prstGeom>
              <a:blipFill rotWithShape="1">
                <a:blip r:embed="rId6"/>
                <a:stretch>
                  <a:fillRect l="-1696"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224927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3"/>
            <a:ext cx="9344943" cy="5606069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67864" y="16814240"/>
            <a:ext cx="9344943" cy="11494059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08821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913006" y="16875503"/>
            <a:ext cx="6281745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2178498" y="6709187"/>
            <a:ext cx="934494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works well in multi-parameter problems where only one variable contains missing data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Accuracy of the asymptotic variance-covariance matrix highly dependent on structure of data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Accuracy decreases with large fraction of missing values in data</a:t>
            </a:r>
            <a:endParaRPr lang="en-GB" sz="3200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Large number of observations </a:t>
            </a:r>
            <a:r>
              <a:rPr lang="en-GB" sz="3200" dirty="0" smtClean="0"/>
              <a:t>needed, especially if in case of relatively many missing values</a:t>
            </a:r>
            <a:endParaRPr lang="en-GB" sz="32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32178498" y="23375263"/>
            <a:ext cx="93449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de-DE" sz="3200" dirty="0"/>
              <a:t>Meng, X.-L. &amp; Rubin, D. B. (1991), ‘</a:t>
            </a:r>
            <a:r>
              <a:rPr lang="de-DE" sz="3200" dirty="0" err="1"/>
              <a:t>Using</a:t>
            </a:r>
            <a:r>
              <a:rPr lang="de-DE" sz="3200" dirty="0"/>
              <a:t> </a:t>
            </a:r>
            <a:r>
              <a:rPr lang="de-DE" sz="3200" dirty="0" err="1"/>
              <a:t>em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obtain</a:t>
            </a:r>
            <a:r>
              <a:rPr lang="de-DE" sz="3200" dirty="0"/>
              <a:t> </a:t>
            </a:r>
            <a:r>
              <a:rPr lang="de-DE" sz="3200" dirty="0" err="1"/>
              <a:t>asymptotic</a:t>
            </a:r>
            <a:r>
              <a:rPr lang="de-DE" sz="3200" dirty="0"/>
              <a:t> </a:t>
            </a:r>
            <a:r>
              <a:rPr lang="de-DE" sz="3200" dirty="0" err="1"/>
              <a:t>variance</a:t>
            </a:r>
            <a:r>
              <a:rPr lang="de-DE" sz="3200" dirty="0"/>
              <a:t>- </a:t>
            </a:r>
            <a:r>
              <a:rPr lang="de-DE" sz="3200" dirty="0" err="1"/>
              <a:t>covariance</a:t>
            </a:r>
            <a:r>
              <a:rPr lang="de-DE" sz="3200" dirty="0"/>
              <a:t> </a:t>
            </a:r>
            <a:r>
              <a:rPr lang="de-DE" sz="3200" dirty="0" err="1"/>
              <a:t>matrices</a:t>
            </a:r>
            <a:r>
              <a:rPr lang="de-DE" sz="3200" dirty="0"/>
              <a:t>: The </a:t>
            </a:r>
            <a:r>
              <a:rPr lang="de-DE" sz="3200" dirty="0" err="1"/>
              <a:t>sem</a:t>
            </a:r>
            <a:r>
              <a:rPr lang="de-DE" sz="3200" dirty="0"/>
              <a:t> </a:t>
            </a:r>
            <a:r>
              <a:rPr lang="de-DE" sz="3200" dirty="0" err="1"/>
              <a:t>algorithm</a:t>
            </a:r>
            <a:r>
              <a:rPr lang="de-DE" sz="3200" dirty="0"/>
              <a:t>’, Journal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American Statistical </a:t>
            </a:r>
            <a:r>
              <a:rPr lang="de-DE" sz="3200" dirty="0" err="1"/>
              <a:t>Association</a:t>
            </a:r>
            <a:r>
              <a:rPr lang="de-DE" sz="3200" dirty="0"/>
              <a:t> 86(416), 899. </a:t>
            </a:r>
            <a:endParaRPr lang="de-DE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McLachlan, G., &amp; Krishnan, T. (2007). </a:t>
            </a:r>
            <a:r>
              <a:rPr lang="en-US" sz="3200" i="1" dirty="0"/>
              <a:t>The EM algorithm and extensions</a:t>
            </a:r>
            <a:r>
              <a:rPr lang="en-US" sz="3200" dirty="0"/>
              <a:t> (Vol. 382). John Wiley &amp; Sons.</a:t>
            </a:r>
          </a:p>
          <a:p>
            <a:pPr marL="457200" indent="-457200">
              <a:buFont typeface="Arial" pitchFamily="34" charset="0"/>
              <a:buChar char="•"/>
            </a:pPr>
            <a:endParaRPr lang="de-D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el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979473"/>
                  </p:ext>
                </p:extLst>
              </p:nvPr>
            </p:nvGraphicFramePr>
            <p:xfrm>
              <a:off x="22911765" y="12080888"/>
              <a:ext cx="7257140" cy="46554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1710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41710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42292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Combination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noProof="0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noProof="0" dirty="0" smtClean="0"/>
                            <a:t> 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4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A1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0.25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A2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0.25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124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0.25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B1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B2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B3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C1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C2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el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979473"/>
                  </p:ext>
                </p:extLst>
              </p:nvPr>
            </p:nvGraphicFramePr>
            <p:xfrm>
              <a:off x="22911765" y="12080888"/>
              <a:ext cx="7257140" cy="46554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1710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41710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4229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Combination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0253" t="-13699" r="-100505" b="-946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99246" t="-13699" b="-946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A1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0.25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A2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0.25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0.25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B1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B2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B3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C1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C2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1861189" y="6718175"/>
                <a:ext cx="9306473" cy="5304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/>
                  <a:t>Data simulation by random draw from bivariate normal distribution</a:t>
                </a:r>
                <a:r>
                  <a:rPr lang="de-DE" sz="3200" dirty="0" smtClean="0"/>
                  <a:t>:</a:t>
                </a:r>
                <a:endParaRPr lang="de-DE" sz="3200" b="0" i="0" dirty="0" smtClean="0"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  <a:ea typeface="Cambria Math" charset="0"/>
                        </a:rPr>
                        <m:t>𝑌</m:t>
                      </m:r>
                      <m:r>
                        <a:rPr lang="de-DE" sz="3200" b="0" i="0" smtClean="0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d>
                        <m:dPr>
                          <m:ctrlPr>
                            <a:rPr lang="mr-IN" sz="32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0 </m:t>
                                  </m:r>
                                </m:den>
                              </m:f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  </m:t>
                              </m:r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 charset="0"/>
                    <a:cs typeface="Cambria Math" charset="0"/>
                  </a:rPr>
                  <a:t>MNAR pattern of missing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data in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 charset="0"/>
                      </a:rPr>
                      <m:t>𝑌</m:t>
                    </m:r>
                    <m:r>
                      <a:rPr lang="de-DE" sz="3200" i="1" baseline="-25000">
                        <a:latin typeface="Cambria Math"/>
                        <a:ea typeface="Cambria Math" charset="0"/>
                      </a:rPr>
                      <m:t>2</m:t>
                    </m:r>
                  </m:oMath>
                </a14:m>
                <a:endParaRPr lang="de-DE" sz="32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/>
                  </a:rPr>
                  <a:t>Parameter 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, whereby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2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de-DE" sz="32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de-DE" sz="3200" i="1" baseline="3000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de-DE" sz="3200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de-DE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de-DE" sz="3200" i="1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2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de-DE" sz="32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  <m:r>
                            <a:rPr lang="de-DE" sz="3200" i="1" baseline="3000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de-DE" sz="32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/>
                  <a:t>Variation of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number of </a:t>
                </a:r>
                <a:r>
                  <a:rPr lang="en-US" sz="3200" dirty="0" smtClean="0"/>
                  <a:t>observations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 smtClean="0"/>
                  <a:t>) and fraction of missing values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de-DE" sz="3200" dirty="0" smtClean="0"/>
                  <a:t>)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/>
                  <a:t>Running the simulation with nine combinations:</a:t>
                </a: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189" y="6718175"/>
                <a:ext cx="9306473" cy="5304722"/>
              </a:xfrm>
              <a:prstGeom prst="rect">
                <a:avLst/>
              </a:prstGeom>
              <a:blipFill rotWithShape="1">
                <a:blip r:embed="rId8"/>
                <a:stretch>
                  <a:fillRect l="-1441" t="-1494" r="-2292" b="-28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bgerundetes Rechteck 2"/>
          <p:cNvSpPr/>
          <p:nvPr/>
        </p:nvSpPr>
        <p:spPr>
          <a:xfrm>
            <a:off x="22645460" y="19197658"/>
            <a:ext cx="2228850" cy="2228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25496127" y="19197658"/>
            <a:ext cx="2228850" cy="2228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28297428" y="19197658"/>
            <a:ext cx="2228850" cy="2228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22645460" y="22028021"/>
            <a:ext cx="2228850" cy="2228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483442" y="22028021"/>
            <a:ext cx="2228850" cy="2228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28297428" y="22028021"/>
            <a:ext cx="2228850" cy="2228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bgerundetes Rechteck 42"/>
          <p:cNvSpPr/>
          <p:nvPr/>
        </p:nvSpPr>
        <p:spPr>
          <a:xfrm>
            <a:off x="22645460" y="24760258"/>
            <a:ext cx="2228850" cy="2228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Abgerundetes Rechteck 43"/>
          <p:cNvSpPr/>
          <p:nvPr/>
        </p:nvSpPr>
        <p:spPr>
          <a:xfrm>
            <a:off x="25483442" y="24760258"/>
            <a:ext cx="2228850" cy="2228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28297428" y="24760258"/>
            <a:ext cx="2228850" cy="2228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163"/>
          <p:cNvSpPr>
            <a:spLocks noChangeArrowheads="1"/>
          </p:cNvSpPr>
          <p:nvPr/>
        </p:nvSpPr>
        <p:spPr bwMode="auto">
          <a:xfrm>
            <a:off x="32178498" y="12290551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2178499" y="12268625"/>
            <a:ext cx="9344943" cy="5011237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2178498" y="12349233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2178502" y="13149599"/>
            <a:ext cx="93449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SEM is established in which open-source or commercial program?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Since 1996, has SEM established or are there better methods?</a:t>
            </a:r>
          </a:p>
        </p:txBody>
      </p:sp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829</Words>
  <Application>Microsoft Office PowerPoint</Application>
  <PresentationFormat>Benutzerdefiniert</PresentationFormat>
  <Paragraphs>100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Freddi</cp:lastModifiedBy>
  <cp:revision>474</cp:revision>
  <dcterms:created xsi:type="dcterms:W3CDTF">2015-04-23T11:23:05Z</dcterms:created>
  <dcterms:modified xsi:type="dcterms:W3CDTF">2018-01-26T22:08:25Z</dcterms:modified>
</cp:coreProperties>
</file>