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179" autoAdjust="0"/>
  </p:normalViewPr>
  <p:slideViewPr>
    <p:cSldViewPr snapToGrid="0" snapToObjects="1">
      <p:cViewPr>
        <p:scale>
          <a:sx n="41" d="100"/>
          <a:sy n="41" d="100"/>
        </p:scale>
        <p:origin x="-448" y="-119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28.01.18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67864" y="17163407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Maximum Likelihood </a:t>
            </a:r>
            <a:r>
              <a:rPr lang="en-GB" sz="3200" dirty="0" smtClean="0"/>
              <a:t>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EM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2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913007" y="18008882"/>
                <a:ext cx="9254655" cy="130781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de-DE" sz="3200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)−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>
                    <a:solidFill>
                      <a:schemeClr val="tx1"/>
                    </a:solidFill>
                  </a:rPr>
                  <a:t> for each combination as a measure of accuracy/closeness/stability</a:t>
                </a:r>
                <a:r>
                  <a:rPr lang="en-GB" sz="3200" dirty="0" smtClean="0">
                    <a:solidFill>
                      <a:srgbClr val="FF0000"/>
                    </a:solidFill>
                  </a:rPr>
                  <a:t>[???]:</a:t>
                </a:r>
              </a:p>
              <a:p>
                <a:pPr>
                  <a:spcAft>
                    <a:spcPts val="1200"/>
                  </a:spcAft>
                </a:pP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007" y="18008882"/>
                <a:ext cx="9254655" cy="1307818"/>
              </a:xfrm>
              <a:prstGeom prst="rect">
                <a:avLst/>
              </a:prstGeom>
              <a:blipFill rotWithShape="1">
                <a:blip r:embed="rId3"/>
                <a:stretch>
                  <a:fillRect t="-5581" r="-1318"/>
                </a:stretch>
              </a:blipFill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hteck 32"/>
          <p:cNvSpPr/>
          <p:nvPr/>
        </p:nvSpPr>
        <p:spPr>
          <a:xfrm>
            <a:off x="1233713" y="5815536"/>
            <a:ext cx="9344943" cy="7633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55174" y="14078913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3" y="14044310"/>
            <a:ext cx="9323483" cy="1426399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55174" y="14137594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107579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4" y="19568941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3" y="19534338"/>
            <a:ext cx="9344944" cy="87739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3" y="19643615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255173" y="14948470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converge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3" y="14948470"/>
                <a:ext cx="9344945" cy="12253291"/>
              </a:xfrm>
              <a:prstGeom prst="rect">
                <a:avLst/>
              </a:prstGeom>
              <a:blipFill rotWithShape="1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560606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74539" y="17132565"/>
            <a:ext cx="9344943" cy="11175736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919681" y="17193827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178498" y="6709187"/>
            <a:ext cx="93449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works well in multi-parameter problems where only one variable contains missing data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Accuracy of the asymptotic variance-covariance matrix highly dependent on structure of data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Accuracy decreases with large fraction of missing values in data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Large number of observations needed, especially if in case of relatively many missing values</a:t>
            </a:r>
            <a:endParaRPr lang="en-GB" sz="32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2178496" y="20437316"/>
            <a:ext cx="934494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800" dirty="0" err="1" smtClean="0"/>
              <a:t>Dempster</a:t>
            </a:r>
            <a:r>
              <a:rPr lang="en-US" sz="2800" dirty="0"/>
              <a:t>, A. P., Laird, N. M., &amp; Rubin, D. B. (1977). Maximum likelihood from incomplete data via the EM algorithm. </a:t>
            </a:r>
            <a:r>
              <a:rPr lang="en-US" sz="2800" i="1" dirty="0"/>
              <a:t>Journal of the royal statistical society. Series B (methodological)</a:t>
            </a:r>
            <a:r>
              <a:rPr lang="en-US" sz="2800" dirty="0"/>
              <a:t>, 1-38</a:t>
            </a:r>
            <a:r>
              <a:rPr lang="en-US" sz="2800" dirty="0" smtClean="0"/>
              <a:t>. </a:t>
            </a:r>
          </a:p>
          <a:p>
            <a:pPr marL="314325" indent="-314325"/>
            <a:r>
              <a:rPr lang="en-US" sz="2800" dirty="0" smtClean="0"/>
              <a:t>McLachlan</a:t>
            </a:r>
            <a:r>
              <a:rPr lang="en-US" sz="2800" dirty="0"/>
              <a:t>, G., &amp; Krishnan, T. (2007). </a:t>
            </a:r>
            <a:r>
              <a:rPr lang="en-US" sz="2800" i="1" dirty="0"/>
              <a:t>The EM algorithm and extensions</a:t>
            </a:r>
            <a:r>
              <a:rPr lang="en-US" sz="2800" dirty="0"/>
              <a:t> (Vol. 382). John Wiley &amp; Sons</a:t>
            </a:r>
            <a:r>
              <a:rPr lang="en-US" sz="2800" dirty="0" smtClean="0"/>
              <a:t>.</a:t>
            </a:r>
          </a:p>
          <a:p>
            <a:pPr marL="314325" indent="-314325"/>
            <a:r>
              <a:rPr lang="en-US" sz="2800" dirty="0" err="1"/>
              <a:t>Meng</a:t>
            </a:r>
            <a:r>
              <a:rPr lang="en-US" sz="2800" dirty="0"/>
              <a:t>, X. L., &amp; Rubin, D. B. (1991). Using EM to obtain asymptotic variance-covariance matrices: The SEM algorithm. </a:t>
            </a:r>
            <a:r>
              <a:rPr lang="en-US" sz="2800" i="1" dirty="0"/>
              <a:t>Journal of the American Statistical Association</a:t>
            </a:r>
            <a:r>
              <a:rPr lang="en-US" sz="2800" dirty="0"/>
              <a:t>, </a:t>
            </a:r>
            <a:r>
              <a:rPr lang="en-US" sz="2800" i="1" dirty="0"/>
              <a:t>86</a:t>
            </a:r>
            <a:r>
              <a:rPr lang="en-US" sz="2800" dirty="0"/>
              <a:t>(416), 899-909.</a:t>
            </a:r>
          </a:p>
          <a:p>
            <a:pPr marL="314325" indent="-314325"/>
            <a:r>
              <a:rPr lang="en-US" sz="2800" dirty="0" smtClean="0"/>
              <a:t>Little</a:t>
            </a:r>
            <a:r>
              <a:rPr lang="en-US" sz="2800" dirty="0"/>
              <a:t>, R. J., &amp; Rubin, D. B. (2014). </a:t>
            </a:r>
            <a:r>
              <a:rPr lang="en-US" sz="2800" i="1" dirty="0"/>
              <a:t>Statistical analysis with missing data</a:t>
            </a:r>
            <a:r>
              <a:rPr lang="en-US" sz="2800" dirty="0"/>
              <a:t> (Vol. 333). John Wiley &amp; Sons.</a:t>
            </a:r>
          </a:p>
          <a:p>
            <a:pPr marL="314325" indent="-314325"/>
            <a:r>
              <a:rPr lang="en-US" sz="2800" dirty="0" err="1" smtClean="0"/>
              <a:t>Pritikin</a:t>
            </a:r>
            <a:r>
              <a:rPr lang="en-US" sz="2800" dirty="0"/>
              <a:t>, J. N. (2016). A computational note on the application of the Supplemented EM algorithm to item response models. </a:t>
            </a:r>
            <a:r>
              <a:rPr lang="en-US" sz="2800" dirty="0" err="1"/>
              <a:t>arXiv</a:t>
            </a:r>
            <a:r>
              <a:rPr lang="en-US" sz="2800" dirty="0"/>
              <a:t> preprint arXiv:1605.00860.</a:t>
            </a:r>
          </a:p>
          <a:p>
            <a:pPr marL="314325" indent="-314325">
              <a:buFont typeface="Arial" pitchFamily="34" charset="0"/>
              <a:buChar char="•"/>
            </a:pP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979473"/>
                  </p:ext>
                </p:extLst>
              </p:nvPr>
            </p:nvGraphicFramePr>
            <p:xfrm>
              <a:off x="22911765" y="12080888"/>
              <a:ext cx="7257140" cy="46554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Combination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noProof="0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noProof="0" dirty="0" smtClean="0"/>
                            <a:t> 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24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0.25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B1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B2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B3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979473"/>
                  </p:ext>
                </p:extLst>
              </p:nvPr>
            </p:nvGraphicFramePr>
            <p:xfrm>
              <a:off x="22911765" y="12080888"/>
              <a:ext cx="7257140" cy="46554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171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4171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4229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Combination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253" t="-13699" r="-100505" b="-946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99246" t="-13699" b="-946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0.25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A3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0.25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B1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smtClean="0"/>
                            <a:t>B2</a:t>
                          </a:r>
                          <a:endParaRPr lang="en-US" sz="2400" noProof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B3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C1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47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C2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100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28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C3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500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 smtClean="0"/>
                            <a:t>0.75</a:t>
                          </a:r>
                          <a:endParaRPr lang="en-US" sz="2400" noProof="0" dirty="0"/>
                        </a:p>
                      </a:txBody>
                      <a:tcPr marT="360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304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endParaRPr lang="de-DE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, whereby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3200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de-DE" sz="3200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de-DE" sz="32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de-DE" sz="3200" i="1"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3200" b="0" i="1" smtClean="0">
                                  <a:latin typeface="Cambria Math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e-DE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Variation of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number of observations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) and fraction of missing values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e-DE" sz="3200" dirty="0" smtClean="0"/>
                  <a:t>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Simulation is run with nine combinations:</a:t>
                </a: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304722"/>
              </a:xfrm>
              <a:prstGeom prst="rect">
                <a:avLst/>
              </a:prstGeom>
              <a:blipFill rotWithShape="0">
                <a:blip r:embed="rId8"/>
                <a:stretch>
                  <a:fillRect l="-1506" t="-1494" r="-22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s Rechteck 2"/>
          <p:cNvSpPr/>
          <p:nvPr/>
        </p:nvSpPr>
        <p:spPr>
          <a:xfrm>
            <a:off x="22079684" y="195159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25159043" y="195159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28201425" y="195159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22079684" y="22346345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146358" y="22346345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28201425" y="22346345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/>
          <p:cNvSpPr/>
          <p:nvPr/>
        </p:nvSpPr>
        <p:spPr>
          <a:xfrm>
            <a:off x="22079684" y="250785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43"/>
          <p:cNvSpPr/>
          <p:nvPr/>
        </p:nvSpPr>
        <p:spPr>
          <a:xfrm>
            <a:off x="25146358" y="250785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28201425" y="25078582"/>
            <a:ext cx="2801301" cy="25421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498" y="12022206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78499" y="12000280"/>
            <a:ext cx="9344943" cy="6929033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78498" y="12080888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502" y="12881254"/>
            <a:ext cx="934494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SEM </a:t>
            </a:r>
            <a:r>
              <a:rPr lang="en-GB" sz="3200" dirty="0" smtClean="0"/>
              <a:t>still used as an alternative to </a:t>
            </a:r>
            <a:r>
              <a:rPr lang="en-GB" sz="3200" dirty="0"/>
              <a:t>multiple imputation </a:t>
            </a:r>
            <a:r>
              <a:rPr lang="en-GB" sz="3200" dirty="0" smtClean="0"/>
              <a:t>and bootstrapping</a:t>
            </a:r>
            <a:r>
              <a:rPr lang="en-GB" sz="3200" dirty="0"/>
              <a:t> </a:t>
            </a:r>
            <a:r>
              <a:rPr lang="en-GB" sz="3200" dirty="0" smtClean="0"/>
              <a:t>methods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widely established in open-source and commercial statistical programs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only rarely implemented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Implementations in IRTPRO and R (openmx, coarseDataTools)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mostly used in item response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Refinements of SEM, like agile-SEM for item response models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521</Words>
  <Application>Microsoft Macintosh PowerPoint</Application>
  <PresentationFormat>Benutzerdefiniert</PresentationFormat>
  <Paragraphs>108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Mangal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541</cp:revision>
  <dcterms:created xsi:type="dcterms:W3CDTF">2015-04-23T11:23:05Z</dcterms:created>
  <dcterms:modified xsi:type="dcterms:W3CDTF">2018-01-28T18:09:51Z</dcterms:modified>
</cp:coreProperties>
</file>