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5207" autoAdjust="0"/>
  </p:normalViewPr>
  <p:slideViewPr>
    <p:cSldViewPr snapToGrid="0" snapToObjects="1">
      <p:cViewPr>
        <p:scale>
          <a:sx n="33" d="100"/>
          <a:sy n="33" d="100"/>
        </p:scale>
        <p:origin x="-1104" y="1560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09.02.2018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076" y="22098888"/>
            <a:ext cx="8959284" cy="5599553"/>
          </a:xfrm>
          <a:prstGeom prst="rect">
            <a:avLst/>
          </a:prstGeom>
        </p:spPr>
      </p:pic>
      <p:sp>
        <p:nvSpPr>
          <p:cNvPr id="53" name="Rectangle 163"/>
          <p:cNvSpPr>
            <a:spLocks noChangeArrowheads="1"/>
          </p:cNvSpPr>
          <p:nvPr/>
        </p:nvSpPr>
        <p:spPr bwMode="auto">
          <a:xfrm>
            <a:off x="21841950" y="12780792"/>
            <a:ext cx="9344944" cy="8454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Expectation-Maximization (EM) is one of the most popular tools to obtain </a:t>
            </a:r>
            <a:r>
              <a:rPr lang="en-GB" sz="3200" dirty="0" smtClean="0"/>
              <a:t>maximum likelihood estimates </a:t>
            </a:r>
            <a:r>
              <a:rPr lang="en-GB" sz="3200" dirty="0"/>
              <a:t>in incomplete data </a:t>
            </a:r>
            <a:r>
              <a:rPr lang="en-GB" sz="3200" dirty="0" smtClean="0"/>
              <a:t>problems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Problem</a:t>
            </a:r>
            <a:r>
              <a:rPr lang="en-GB" sz="3200" dirty="0"/>
              <a:t>: EM algorithm does not provide an asymptotic variance-covariance matrix </a:t>
            </a:r>
            <a:r>
              <a:rPr lang="en-GB" sz="3200" dirty="0" smtClean="0"/>
              <a:t>for the parameters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Such matrix </a:t>
            </a:r>
            <a:r>
              <a:rPr lang="en-GB" sz="3200" dirty="0"/>
              <a:t>is needed for asymptotically valid </a:t>
            </a:r>
            <a:r>
              <a:rPr lang="en-GB" sz="3200" dirty="0" smtClean="0"/>
              <a:t>inference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Existing approaches </a:t>
            </a:r>
            <a:r>
              <a:rPr lang="en-GB" sz="3200" dirty="0" smtClean="0"/>
              <a:t>are computationally </a:t>
            </a:r>
            <a:r>
              <a:rPr lang="en-GB" sz="3200" dirty="0"/>
              <a:t>problematic and not generically </a:t>
            </a:r>
            <a:r>
              <a:rPr lang="en-GB" sz="3200" dirty="0" smtClean="0"/>
              <a:t>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algorithm provides numerically stable asymptotic variance-covariance matrix for  estimates obtained by </a:t>
            </a:r>
            <a:r>
              <a:rPr lang="en-GB" sz="3200" dirty="0"/>
              <a:t>EM (</a:t>
            </a:r>
            <a:r>
              <a:rPr lang="en-GB" sz="3200" dirty="0" err="1"/>
              <a:t>Meng</a:t>
            </a:r>
            <a:r>
              <a:rPr lang="en-GB" sz="3200" dirty="0"/>
              <a:t> &amp; Rubin, 1991)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/>
              <p:cNvSpPr txBox="1"/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Calculation </a:t>
                </a:r>
                <a:r>
                  <a:rPr lang="en-GB" sz="3200" dirty="0"/>
                  <a:t>of </a:t>
                </a:r>
                <a:r>
                  <a:rPr lang="en-GB" sz="3200" dirty="0" smtClean="0"/>
                  <a:t>asymptotic variance-covariance matrix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</a:t>
                </a:r>
                <a:r>
                  <a:rPr lang="en-GB" sz="3200" dirty="0"/>
                  <a:t>is done in three </a:t>
                </a:r>
                <a:r>
                  <a:rPr lang="en-GB" sz="3200" dirty="0" smtClean="0"/>
                  <a:t>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1: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Evaluate adjusted </a:t>
                </a:r>
                <a:r>
                  <a:rPr lang="en-GB" sz="3200" dirty="0"/>
                  <a:t>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endParaRPr lang="de-DE" sz="3200" b="0" i="1" dirty="0" smtClean="0">
                  <a:latin typeface="Cambria Math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  <m:r>
                        <a:rPr lang="en-GB" sz="3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32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32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200" b="0" i="1" dirty="0" smtClean="0">
                          <a:latin typeface="Cambria Math"/>
                        </a:rPr>
                        <m:t>,</m:t>
                      </m:r>
                      <m:r>
                        <a:rPr lang="de-DE" sz="3200" i="1" dirty="0">
                          <a:latin typeface="Cambria Math"/>
                        </a:rPr>
                        <m:t>𝑤h𝑒𝑟𝑒</m:t>
                      </m:r>
                      <m:r>
                        <a:rPr lang="de-DE" sz="3200" b="0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de-DE" sz="3200" b="0" i="1" dirty="0" smtClean="0">
                          <a:latin typeface="Cambria Math"/>
                        </a:rPr>
                        <m:t>=</m:t>
                      </m:r>
                      <m:r>
                        <a:rPr lang="de-DE" sz="32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de-DE" sz="32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l-GR" sz="320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3200" dirty="0" smtClean="0">
                  <a:ea typeface="Cambria Math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2: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3200" dirty="0" smtClean="0"/>
                  <a:t>Calculate the elements of rate-of-convergence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𝐷𝑀</m:t>
                    </m:r>
                  </m:oMath>
                </a14:m>
                <a:endParaRPr lang="en-US" sz="3200" b="0" dirty="0" smtClean="0"/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</a:rPr>
                        <m:t>𝐷𝑀</m:t>
                      </m:r>
                      <m:r>
                        <a:rPr lang="de-DE" sz="32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𝒊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de-DE" sz="3200" b="1" dirty="0" smtClean="0"/>
                  <a:t> 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de-DE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𝒋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 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endParaRPr lang="de-DE" sz="3200" b="1" dirty="0" smtClean="0"/>
              </a:p>
              <a:p>
                <a:pPr lvl="3">
                  <a:spcAft>
                    <a:spcPts val="1200"/>
                  </a:spcAft>
                </a:pPr>
                <a:r>
                  <a:rPr lang="en-GB" sz="3200" b="1" dirty="0" smtClean="0">
                    <a:solidFill>
                      <a:schemeClr val="tx1"/>
                    </a:solidFill>
                  </a:rPr>
                  <a:t>UNTIL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  <m:sub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/>
                  <a:t>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𝜺</m:t>
                        </m:r>
                      </m:e>
                    </m:rad>
                    <m:r>
                      <a:rPr lang="de-DE" sz="3200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sz="3200" b="1" dirty="0" smtClean="0"/>
                  <a:t>REPEAT:</a:t>
                </a:r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element </a:t>
                </a:r>
                <a:r>
                  <a:rPr lang="en-GB" sz="3200" dirty="0"/>
                  <a:t>in rate-of-convergence 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𝐷𝑀</m:t>
                    </m:r>
                  </m:oMath>
                </a14:m>
                <a:endParaRPr lang="en-GB" sz="3200" dirty="0"/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baseline="30000" smtClean="0">
                        <a:latin typeface="Cambria Math"/>
                      </a:rPr>
                      <m:t>(</m:t>
                    </m:r>
                    <m:r>
                      <a:rPr lang="de-DE" sz="3200" b="0" i="1" baseline="50000" smtClean="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de-DE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l-GR" sz="3200" i="1" dirty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3200" b="0" i="1" baseline="140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, for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𝑡</m:t>
                    </m:r>
                    <m:r>
                      <a:rPr lang="de-DE" sz="3200" b="0" i="1" smtClean="0">
                        <a:latin typeface="Cambria Math"/>
                      </a:rPr>
                      <m:t>=1, …,</m:t>
                    </m:r>
                    <m:r>
                      <a:rPr lang="de-DE" sz="3200" b="0" i="1" smtClean="0">
                        <a:latin typeface="Cambria Math"/>
                      </a:rPr>
                      <m:t>𝑇</m:t>
                    </m:r>
                  </m:oMath>
                </a14:m>
                <a:endParaRPr lang="en-GB" sz="3200" dirty="0" smtClean="0"/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i="1" baseline="30000">
                        <a:latin typeface="Cambria Math"/>
                      </a:rPr>
                      <m:t>(</m:t>
                    </m:r>
                    <m:r>
                      <a:rPr lang="de-DE" sz="3200" i="1" baseline="5000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endParaRPr lang="de-DE" sz="3200" i="1" baseline="30000" dirty="0" smtClean="0">
                  <a:latin typeface="Cambria Math"/>
                </a:endParaRPr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sSub>
                      <m:sSubPr>
                        <m:ctrlPr>
                          <a:rPr lang="en-GB" sz="3200" i="1" smtClean="0">
                            <a:latin typeface="Cambria Math"/>
                            <a:ea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  <m:r>
                          <a:rPr lang="de-DE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b="0" i="1" baseline="26000" smtClean="0">
                            <a:latin typeface="Cambria Math"/>
                          </a:rPr>
                          <m:t>−</m:t>
                        </m:r>
                        <m:r>
                          <a:rPr lang="de-DE" sz="3200" b="0" i="1" baseline="50000" smtClean="0">
                            <a:latin typeface="Cambria Math"/>
                          </a:rPr>
                          <m:t>1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3200" b="0" dirty="0" smtClean="0"/>
                  <a:t> </a:t>
                </a:r>
                <a:r>
                  <a:rPr lang="en-GB" sz="3200" dirty="0"/>
                  <a:t>, for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𝑡</m:t>
                    </m:r>
                    <m:r>
                      <a:rPr lang="de-DE" sz="3200" i="1">
                        <a:latin typeface="Cambria Math"/>
                      </a:rPr>
                      <m:t>=1, …,</m:t>
                    </m:r>
                    <m:r>
                      <a:rPr lang="de-DE" sz="3200" i="1">
                        <a:latin typeface="Cambria Math"/>
                      </a:rPr>
                      <m:t>𝑇</m:t>
                    </m:r>
                  </m:oMath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3: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Calculate asymptotic variance-covariance matrix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 smtClean="0"/>
              </a:p>
              <a:p>
                <a:pPr lvl="1">
                  <a:spcAft>
                    <a:spcPts val="1200"/>
                  </a:spcAft>
                </a:pPr>
                <a:endParaRPr lang="de-DE" sz="3200" b="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b="0" dirty="0" smtClean="0"/>
                  <a:t>Advantages of SEM: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de-DE" sz="3200" dirty="0" smtClean="0"/>
                  <a:t>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>
                    <a:solidFill>
                      <a:srgbClr val="FF0000"/>
                    </a:solidFill>
                  </a:rPr>
                  <a:t> </a:t>
                </a:r>
                <a:r>
                  <a:rPr lang="en-GB" sz="3200" dirty="0" smtClean="0"/>
                  <a:t>not </a:t>
                </a:r>
                <a:r>
                  <a:rPr lang="en-GB" sz="3200" dirty="0"/>
                  <a:t>necessarily symmetric, which can be used for diagnostics of EM algorithm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Computationally more stable </a:t>
                </a:r>
                <a:r>
                  <a:rPr lang="en-US" sz="3200" dirty="0"/>
                  <a:t>than </a:t>
                </a:r>
                <a:r>
                  <a:rPr lang="en-US" sz="3200" dirty="0" smtClean="0"/>
                  <a:t>numerical differentiation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Applicable in non-</a:t>
                </a:r>
                <a:r>
                  <a:rPr lang="en-US" sz="3200" dirty="0" err="1" smtClean="0"/>
                  <a:t>iid</a:t>
                </a:r>
                <a:r>
                  <a:rPr lang="en-US" sz="3200" dirty="0" smtClean="0"/>
                  <a:t> cases and under complicated missing data patters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Parameters allowed to convergence with different number of steps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Parallel computing possible</a:t>
                </a:r>
                <a:endParaRPr lang="en-US" sz="3200" dirty="0"/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endParaRPr lang="en-GB" sz="3200" dirty="0"/>
              </a:p>
            </p:txBody>
          </p:sp>
        </mc:Choice>
        <mc:Fallback xmlns=""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blipFill rotWithShape="1">
                <a:blip r:embed="rId3"/>
                <a:stretch>
                  <a:fillRect l="-1500" t="-373" r="-24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500" b="1" dirty="0">
                <a:solidFill>
                  <a:schemeClr val="bg1"/>
                </a:solidFill>
              </a:rPr>
              <a:t>SEM </a:t>
            </a:r>
            <a:r>
              <a:rPr lang="de-DE" sz="8500" b="1" dirty="0" smtClean="0">
                <a:solidFill>
                  <a:schemeClr val="bg1"/>
                </a:solidFill>
              </a:rPr>
              <a:t>Algorithm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60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Schreck, F., Höft, N.</a:t>
            </a:r>
            <a:endParaRPr lang="en-AU" sz="56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38913" y="14786444"/>
            <a:ext cx="9254655" cy="1098820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233713" y="5815535"/>
            <a:ext cx="9344943" cy="827194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12252" y="5961490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827" y="2123102"/>
            <a:ext cx="5822382" cy="166261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006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21849228" y="5844693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33712" y="14881033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55175" y="14881033"/>
            <a:ext cx="9323483" cy="13427267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33712" y="15031730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1849226" y="5815536"/>
            <a:ext cx="9344945" cy="621454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056237" y="22165563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056237" y="22159080"/>
            <a:ext cx="9344944" cy="614922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1849227" y="5939944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52575" y="22259712"/>
            <a:ext cx="9344934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/>
              <p:cNvSpPr txBox="1"/>
              <p:nvPr/>
            </p:nvSpPr>
            <p:spPr>
              <a:xfrm>
                <a:off x="1255175" y="15764347"/>
                <a:ext cx="9344945" cy="12253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In latent variable problems, especially in incomplete data problems, maximum likelihood estimation is analytically not possible</a:t>
                </a:r>
              </a:p>
              <a:p>
                <a:pPr marL="285750" lvl="1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EM algorithm </a:t>
                </a:r>
                <a:r>
                  <a:rPr lang="en-GB" sz="3200" dirty="0" smtClean="0"/>
                  <a:t>enables convergence </a:t>
                </a:r>
                <a:r>
                  <a:rPr lang="en-GB" sz="3200" dirty="0"/>
                  <a:t>to </a:t>
                </a:r>
                <a:r>
                  <a:rPr lang="en-GB" sz="3200" dirty="0" smtClean="0"/>
                  <a:t>optimum, which could be a local optimum depending </a:t>
                </a:r>
                <a:r>
                  <a:rPr lang="en-GB" sz="3200" dirty="0"/>
                  <a:t>on the starting </a:t>
                </a:r>
                <a:r>
                  <a:rPr lang="en-GB" sz="3200" dirty="0" smtClean="0"/>
                  <a:t>values (</a:t>
                </a:r>
                <a:r>
                  <a:rPr lang="en-GB" sz="3200" dirty="0" err="1" smtClean="0"/>
                  <a:t>Dempster</a:t>
                </a:r>
                <a:r>
                  <a:rPr lang="en-GB" sz="3200" dirty="0" smtClean="0"/>
                  <a:t> et.a</a:t>
                </a:r>
                <a:r>
                  <a:rPr lang="en-GB" sz="3200" dirty="0" smtClean="0"/>
                  <a:t>l, 1977</a:t>
                </a:r>
                <a:r>
                  <a:rPr lang="en-GB" sz="3200" dirty="0" smtClean="0"/>
                  <a:t>)</a:t>
                </a:r>
                <a:endParaRPr lang="en-GB" sz="3200" dirty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algorithm consists of two iteratively applied 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/>
                  <a:t> </a:t>
                </a:r>
                <a:r>
                  <a:rPr lang="en-GB" sz="3200" b="1" dirty="0" smtClean="0"/>
                  <a:t>&lt;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/>
                  <a:t> REPEAT: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/>
                  <a:t>E-step: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dirty="0" smtClean="0"/>
                  <a:t>Find </a:t>
                </a:r>
                <a:r>
                  <a:rPr lang="en-GB" sz="3200" dirty="0"/>
                  <a:t>expected complete-data log-likelihood </a:t>
                </a:r>
                <a:r>
                  <a:rPr lang="en-GB" sz="3200" dirty="0" smtClean="0"/>
                  <a:t>and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as the </a:t>
                </a:r>
                <a:r>
                  <a:rPr lang="en-GB" sz="3200" dirty="0"/>
                  <a:t>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>
                  <a:latin typeface="Cambria Math"/>
                  <a:ea typeface="Cambria Math"/>
                </a:endParaRPr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/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 smtClean="0"/>
                  <a:t>M-step</a:t>
                </a:r>
                <a:r>
                  <a:rPr lang="en-GB" sz="3200" b="1" dirty="0"/>
                  <a:t>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by the value that maximizes the 	</a:t>
                </a:r>
                <a:r>
                  <a:rPr lang="en-GB" sz="3200" dirty="0" smtClean="0"/>
                  <a:t>expected log-likelihood from the E-step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de-DE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3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32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320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  <a:endParaRPr lang="en-GB" sz="3200" dirty="0" smtClean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 smtClean="0"/>
                  <a:t>Calculate change in estimated parameters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|</m:t>
                    </m:r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75" y="15764347"/>
                <a:ext cx="9344945" cy="12253291"/>
              </a:xfrm>
              <a:prstGeom prst="rect">
                <a:avLst/>
              </a:prstGeom>
              <a:blipFill rotWithShape="1">
                <a:blip r:embed="rId6"/>
                <a:stretch>
                  <a:fillRect l="-1500" t="-647" b="-7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224927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3"/>
            <a:ext cx="9344943" cy="8104019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48625" y="12749950"/>
            <a:ext cx="9344943" cy="1555835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39943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861189" y="12885205"/>
            <a:ext cx="6281745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6" y="5961147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2178496" y="6677292"/>
            <a:ext cx="934494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EM works well in our multi-parameter problem and algorithm converges fast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Complexity of </a:t>
            </a:r>
            <a:r>
              <a:rPr lang="en-GB" sz="3200" dirty="0"/>
              <a:t>SEM</a:t>
            </a:r>
            <a:r>
              <a:rPr lang="en-GB" sz="3200" dirty="0" smtClean="0"/>
              <a:t> implementation depends on type of model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Numerical stability could not be achieved in our case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contrast, an asymptotic variance-covariance matrix can relatively easily be obtained from bootstrapping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Bootstrapping delivers accurate results in our simulation study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Bootstrapping computationally by far more costly than SEM, however the performance increase of modern hardware marginalizes this problem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32056237" y="22978405"/>
            <a:ext cx="94672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/>
            <a:r>
              <a:rPr lang="en-US" sz="2600" dirty="0" err="1" smtClean="0"/>
              <a:t>Dempster</a:t>
            </a:r>
            <a:r>
              <a:rPr lang="en-US" sz="2600" dirty="0"/>
              <a:t>, A. P., Laird, N. M., &amp; Rubin, D. B. (1977). Maximum likelihood from incomplete data via the EM algorithm. </a:t>
            </a:r>
            <a:r>
              <a:rPr lang="en-US" sz="2600" i="1" dirty="0"/>
              <a:t>Journal of the royal statistical society. Series B (methodological)</a:t>
            </a:r>
            <a:r>
              <a:rPr lang="en-US" sz="2600" dirty="0"/>
              <a:t>, 1-38</a:t>
            </a:r>
            <a:r>
              <a:rPr lang="en-US" sz="2600" dirty="0" smtClean="0"/>
              <a:t>. </a:t>
            </a:r>
          </a:p>
          <a:p>
            <a:pPr marL="314325" indent="-314325"/>
            <a:r>
              <a:rPr lang="en-US" sz="2600" dirty="0" smtClean="0"/>
              <a:t>McLachlan</a:t>
            </a:r>
            <a:r>
              <a:rPr lang="en-US" sz="2600" dirty="0"/>
              <a:t>, G., &amp; Krishnan, T. (2007). </a:t>
            </a:r>
            <a:r>
              <a:rPr lang="en-US" sz="2600" i="1" dirty="0"/>
              <a:t>The EM algorithm and extensions</a:t>
            </a:r>
            <a:r>
              <a:rPr lang="en-US" sz="2600" dirty="0"/>
              <a:t> (Vol. 382). John Wiley &amp; Sons</a:t>
            </a:r>
            <a:r>
              <a:rPr lang="en-US" sz="2600" dirty="0" smtClean="0"/>
              <a:t>.</a:t>
            </a:r>
          </a:p>
          <a:p>
            <a:pPr marL="314325" indent="-314325"/>
            <a:r>
              <a:rPr lang="en-US" sz="2600" dirty="0" err="1"/>
              <a:t>Meng</a:t>
            </a:r>
            <a:r>
              <a:rPr lang="en-US" sz="2600" dirty="0"/>
              <a:t>, X. L., &amp; Rubin, D. B. (1991). Using EM to obtain asymptotic variance-covariance matrices: The SEM algorithm. </a:t>
            </a:r>
            <a:r>
              <a:rPr lang="en-US" sz="2600" i="1" dirty="0"/>
              <a:t>Journal of the American Statistical Association</a:t>
            </a:r>
            <a:r>
              <a:rPr lang="en-US" sz="2600" dirty="0"/>
              <a:t>, </a:t>
            </a:r>
            <a:r>
              <a:rPr lang="en-US" sz="2600" i="1" dirty="0"/>
              <a:t>86</a:t>
            </a:r>
            <a:r>
              <a:rPr lang="en-US" sz="2600" dirty="0"/>
              <a:t>(416), 899-909.</a:t>
            </a:r>
          </a:p>
          <a:p>
            <a:pPr marL="314325" indent="-314325"/>
            <a:r>
              <a:rPr lang="en-US" sz="2600" dirty="0" smtClean="0"/>
              <a:t>Little</a:t>
            </a:r>
            <a:r>
              <a:rPr lang="en-US" sz="2600" dirty="0"/>
              <a:t>, R. J., &amp; Rubin, D. B. (2014). </a:t>
            </a:r>
            <a:r>
              <a:rPr lang="en-US" sz="2600" i="1" dirty="0"/>
              <a:t>Statistical analysis with missing data</a:t>
            </a:r>
            <a:r>
              <a:rPr lang="en-US" sz="2600" dirty="0"/>
              <a:t> (Vol. 333). John Wiley &amp; Sons.</a:t>
            </a:r>
          </a:p>
          <a:p>
            <a:pPr marL="314325" indent="-314325"/>
            <a:r>
              <a:rPr lang="en-US" sz="2600" dirty="0" err="1" smtClean="0"/>
              <a:t>Pritikin</a:t>
            </a:r>
            <a:r>
              <a:rPr lang="en-US" sz="2600" dirty="0"/>
              <a:t>, J. N. (2016). A computational note on the application of the Supplemented EM algorithm to item response models. </a:t>
            </a:r>
            <a:r>
              <a:rPr lang="en-US" sz="2600" dirty="0" err="1"/>
              <a:t>arXiv</a:t>
            </a:r>
            <a:r>
              <a:rPr lang="en-US" sz="2600" dirty="0"/>
              <a:t> preprint arXiv:1605.00860</a:t>
            </a:r>
            <a:r>
              <a:rPr lang="en-US" sz="2600" dirty="0" smtClean="0"/>
              <a:t>.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1861189" y="6718175"/>
                <a:ext cx="9306473" cy="5588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Data simulation by random draw from bivariate normal distribution</a:t>
                </a:r>
                <a:r>
                  <a:rPr lang="de-DE" sz="3200" dirty="0" smtClean="0"/>
                  <a:t>:</a:t>
                </a:r>
                <a:endParaRPr lang="de-DE" sz="3200" b="0" i="0" dirty="0" smtClean="0">
                  <a:latin typeface="Cambria Math"/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  <a:ea typeface="Cambria Math" charset="0"/>
                        </a:rPr>
                        <m:t>𝑌</m:t>
                      </m:r>
                      <m:r>
                        <a:rPr lang="de-DE" sz="3200" b="0" i="0" smtClean="0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d>
                        <m:dPr>
                          <m:ctrlPr>
                            <a:rPr lang="mr-IN" sz="32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3 </m:t>
                                  </m:r>
                                </m:den>
                              </m:f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  </m:t>
                              </m:r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 charset="0"/>
                    <a:cs typeface="Cambria Math" charset="0"/>
                  </a:rPr>
                  <a:t>MNAR pattern of missing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data in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 charset="0"/>
                      </a:rPr>
                      <m:t>𝑌</m:t>
                    </m:r>
                    <m:r>
                      <a:rPr lang="de-DE" sz="3200" i="1" baseline="-25000">
                        <a:latin typeface="Cambria Math"/>
                        <a:ea typeface="Cambria Math" charset="0"/>
                      </a:rPr>
                      <m:t>2</m:t>
                    </m:r>
                  </m:oMath>
                </a14:m>
                <a:r>
                  <a:rPr lang="de-DE" sz="3200" dirty="0" smtClean="0"/>
                  <a:t>, </a:t>
                </a:r>
                <a:r>
                  <a:rPr lang="de-DE" sz="3200" dirty="0" err="1" smtClean="0"/>
                  <a:t>fraction</a:t>
                </a:r>
                <a:r>
                  <a:rPr lang="de-DE" sz="3200" dirty="0" smtClean="0"/>
                  <a:t> </a:t>
                </a:r>
                <a14:m>
                  <m:oMath xmlns:m="http://schemas.openxmlformats.org/officeDocument/2006/math">
                    <m:r>
                      <a:rPr lang="de-DE" sz="320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=0.4</m:t>
                    </m:r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/>
                  </a:rPr>
                  <a:t>Parameter 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ctrlPr>
                          <a:rPr lang="de-DE" sz="32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3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32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3200" b="0" i="1" smtClean="0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3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320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True variance-covariance matrix is compared with EM imputed matrix an bootstrapped matrix</a:t>
                </a: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189" y="6718175"/>
                <a:ext cx="9306473" cy="5588389"/>
              </a:xfrm>
              <a:prstGeom prst="rect">
                <a:avLst/>
              </a:prstGeom>
              <a:blipFill rotWithShape="1">
                <a:blip r:embed="rId8"/>
                <a:stretch>
                  <a:fillRect l="-1441" t="-1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163"/>
          <p:cNvSpPr>
            <a:spLocks noChangeArrowheads="1"/>
          </p:cNvSpPr>
          <p:nvPr/>
        </p:nvSpPr>
        <p:spPr bwMode="auto">
          <a:xfrm>
            <a:off x="32178493" y="14881033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2152566" y="14881942"/>
            <a:ext cx="9344943" cy="6377858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2152566" y="15031731"/>
            <a:ext cx="9178114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2178496" y="15732829"/>
            <a:ext cx="934494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theory: SEM as an easy and convenient tool to obtain variance-covariance estimates for ML parameters in missing data problems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practice: Difficulties implementing a numerically stable </a:t>
            </a:r>
            <a:r>
              <a:rPr lang="en-GB" sz="3200" dirty="0" smtClean="0"/>
              <a:t>solution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Few implementations of SEM, like for item response problems (</a:t>
            </a:r>
            <a:r>
              <a:rPr lang="en-GB" sz="3200" dirty="0" err="1" smtClean="0"/>
              <a:t>Pritikin</a:t>
            </a:r>
            <a:r>
              <a:rPr lang="en-GB" sz="3200" dirty="0" smtClean="0"/>
              <a:t>, 2016) </a:t>
            </a:r>
            <a:endParaRPr lang="en-GB" sz="3200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Comparison </a:t>
            </a:r>
            <a:r>
              <a:rPr lang="en-GB" sz="3200" dirty="0"/>
              <a:t>of SEM and Boots</a:t>
            </a:r>
            <a:r>
              <a:rPr lang="de-DE" sz="3200" dirty="0" err="1"/>
              <a:t>trapping</a:t>
            </a:r>
            <a:r>
              <a:rPr lang="de-DE" sz="3200" dirty="0"/>
              <a:t> in </a:t>
            </a:r>
            <a:r>
              <a:rPr lang="de-DE" sz="3200" dirty="0" err="1"/>
              <a:t>small</a:t>
            </a:r>
            <a:r>
              <a:rPr lang="de-DE" sz="3200" dirty="0"/>
              <a:t> </a:t>
            </a:r>
            <a:r>
              <a:rPr lang="de-DE" sz="3200" dirty="0" err="1"/>
              <a:t>samples</a:t>
            </a:r>
            <a:r>
              <a:rPr lang="de-DE" sz="3200" dirty="0"/>
              <a:t> </a:t>
            </a:r>
            <a:r>
              <a:rPr lang="de-DE" sz="3200" dirty="0" err="1"/>
              <a:t>beyond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scope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this</a:t>
            </a:r>
            <a:r>
              <a:rPr lang="de-DE" sz="3200" dirty="0"/>
              <a:t> </a:t>
            </a:r>
            <a:r>
              <a:rPr lang="de-DE" sz="3200" dirty="0" err="1" smtClean="0"/>
              <a:t>study</a:t>
            </a:r>
            <a:endParaRPr lang="en-GB" sz="3200" dirty="0"/>
          </a:p>
        </p:txBody>
      </p:sp>
      <p:sp>
        <p:nvSpPr>
          <p:cNvPr id="4" name="Ellipse 3"/>
          <p:cNvSpPr/>
          <p:nvPr/>
        </p:nvSpPr>
        <p:spPr>
          <a:xfrm>
            <a:off x="1233713" y="1158189"/>
            <a:ext cx="3719737" cy="359243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Freddi\Desktop\1024px-Otto-Friedrich-Universität_Bamberg_logo_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3" y="1197950"/>
            <a:ext cx="3592431" cy="3592431"/>
          </a:xfrm>
          <a:prstGeom prst="rect">
            <a:avLst/>
          </a:prstGeom>
          <a:noFill/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317" y="14406133"/>
            <a:ext cx="8498510" cy="5311569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21880421" y="13639845"/>
            <a:ext cx="930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Convergence of EM parameters</a:t>
            </a:r>
            <a:endParaRPr lang="en-GB" sz="3200" dirty="0"/>
          </a:p>
        </p:txBody>
      </p:sp>
      <p:sp>
        <p:nvSpPr>
          <p:cNvPr id="44" name="Textfeld 43"/>
          <p:cNvSpPr txBox="1"/>
          <p:nvPr/>
        </p:nvSpPr>
        <p:spPr>
          <a:xfrm>
            <a:off x="21887095" y="20950421"/>
            <a:ext cx="9306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Comparison of parameter variances by calculation procedure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976</Words>
  <Application>Microsoft Office PowerPoint</Application>
  <PresentationFormat>Benutzerdefiniert</PresentationFormat>
  <Paragraphs>83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Freddi</cp:lastModifiedBy>
  <cp:revision>568</cp:revision>
  <dcterms:created xsi:type="dcterms:W3CDTF">2015-04-23T11:23:05Z</dcterms:created>
  <dcterms:modified xsi:type="dcterms:W3CDTF">2018-02-09T12:51:49Z</dcterms:modified>
</cp:coreProperties>
</file>