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2811700" cy="3027521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536" userDrawn="1">
          <p15:clr>
            <a:srgbClr val="A4A3A4"/>
          </p15:clr>
        </p15:guide>
        <p15:guide id="2" pos="1348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-Christoph Engelhardt Engelhardt" initials="TE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CE6F2"/>
    <a:srgbClr val="3F6BAF"/>
    <a:srgbClr val="3E69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588" autoAdjust="0"/>
    <p:restoredTop sz="94286" autoAdjust="0"/>
  </p:normalViewPr>
  <p:slideViewPr>
    <p:cSldViewPr snapToGrid="0" snapToObjects="1">
      <p:cViewPr>
        <p:scale>
          <a:sx n="25" d="100"/>
          <a:sy n="25" d="100"/>
        </p:scale>
        <p:origin x="-2226" y="168"/>
      </p:cViewPr>
      <p:guideLst>
        <p:guide orient="horz" pos="9536"/>
        <p:guide pos="134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10881" y="9404949"/>
            <a:ext cx="36389945" cy="648954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21757" y="17155955"/>
            <a:ext cx="29968190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3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6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70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93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16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40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63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86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18.01.2018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4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18.01.2018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3278859" y="1618887"/>
            <a:ext cx="7224477" cy="3443805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605442" y="1618887"/>
            <a:ext cx="20959898" cy="3443805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18.01.2018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0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18.01.2018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0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81834" y="19454629"/>
            <a:ext cx="36389945" cy="6012993"/>
          </a:xfrm>
        </p:spPr>
        <p:txBody>
          <a:bodyPr anchor="t"/>
          <a:lstStyle>
            <a:lvl1pPr algn="l">
              <a:defRPr sz="2829" b="1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81834" y="12831934"/>
            <a:ext cx="36389945" cy="6622700"/>
          </a:xfrm>
        </p:spPr>
        <p:txBody>
          <a:bodyPr anchor="b"/>
          <a:lstStyle>
            <a:lvl1pPr marL="0" indent="0">
              <a:buNone/>
              <a:defRPr sz="1414">
                <a:solidFill>
                  <a:schemeClr val="tx1">
                    <a:tint val="75000"/>
                  </a:schemeClr>
                </a:solidFill>
              </a:defRPr>
            </a:lvl1pPr>
            <a:lvl2pPr marL="323349" indent="0">
              <a:buNone/>
              <a:defRPr sz="1273">
                <a:solidFill>
                  <a:schemeClr val="tx1">
                    <a:tint val="75000"/>
                  </a:schemeClr>
                </a:solidFill>
              </a:defRPr>
            </a:lvl2pPr>
            <a:lvl3pPr marL="646697" indent="0">
              <a:buNone/>
              <a:defRPr sz="1132">
                <a:solidFill>
                  <a:schemeClr val="tx1">
                    <a:tint val="75000"/>
                  </a:schemeClr>
                </a:solidFill>
              </a:defRPr>
            </a:lvl3pPr>
            <a:lvl4pPr marL="970046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4pPr>
            <a:lvl5pPr marL="1293394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5pPr>
            <a:lvl6pPr marL="1616743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6pPr>
            <a:lvl7pPr marL="1940091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7pPr>
            <a:lvl8pPr marL="2263440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8pPr>
            <a:lvl9pPr marL="2586788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18.01.2018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5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605446" y="9418960"/>
            <a:ext cx="14092185" cy="26637986"/>
          </a:xfrm>
        </p:spPr>
        <p:txBody>
          <a:bodyPr/>
          <a:lstStyle>
            <a:lvl1pPr>
              <a:defRPr sz="1980"/>
            </a:lvl1pPr>
            <a:lvl2pPr>
              <a:defRPr sz="1697"/>
            </a:lvl2pPr>
            <a:lvl3pPr>
              <a:defRPr sz="1414"/>
            </a:lvl3pPr>
            <a:lvl4pPr>
              <a:defRPr sz="1273"/>
            </a:lvl4pPr>
            <a:lvl5pPr>
              <a:defRPr sz="1273"/>
            </a:lvl5pPr>
            <a:lvl6pPr>
              <a:defRPr sz="1273"/>
            </a:lvl6pPr>
            <a:lvl7pPr>
              <a:defRPr sz="1273"/>
            </a:lvl7pPr>
            <a:lvl8pPr>
              <a:defRPr sz="1273"/>
            </a:lvl8pPr>
            <a:lvl9pPr>
              <a:defRPr sz="127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6411157" y="9418960"/>
            <a:ext cx="14092185" cy="26637986"/>
          </a:xfrm>
        </p:spPr>
        <p:txBody>
          <a:bodyPr/>
          <a:lstStyle>
            <a:lvl1pPr>
              <a:defRPr sz="1980"/>
            </a:lvl1pPr>
            <a:lvl2pPr>
              <a:defRPr sz="1697"/>
            </a:lvl2pPr>
            <a:lvl3pPr>
              <a:defRPr sz="1414"/>
            </a:lvl3pPr>
            <a:lvl4pPr>
              <a:defRPr sz="1273"/>
            </a:lvl4pPr>
            <a:lvl5pPr>
              <a:defRPr sz="1273"/>
            </a:lvl5pPr>
            <a:lvl6pPr>
              <a:defRPr sz="1273"/>
            </a:lvl6pPr>
            <a:lvl7pPr>
              <a:defRPr sz="1273"/>
            </a:lvl7pPr>
            <a:lvl8pPr>
              <a:defRPr sz="1273"/>
            </a:lvl8pPr>
            <a:lvl9pPr>
              <a:defRPr sz="127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18.01.2018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0586" y="1212412"/>
            <a:ext cx="38530530" cy="504586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40588" y="6776884"/>
            <a:ext cx="18915936" cy="2824283"/>
          </a:xfrm>
        </p:spPr>
        <p:txBody>
          <a:bodyPr anchor="b"/>
          <a:lstStyle>
            <a:lvl1pPr marL="0" indent="0">
              <a:buNone/>
              <a:defRPr sz="1697" b="1"/>
            </a:lvl1pPr>
            <a:lvl2pPr marL="323349" indent="0">
              <a:buNone/>
              <a:defRPr sz="1414" b="1"/>
            </a:lvl2pPr>
            <a:lvl3pPr marL="646697" indent="0">
              <a:buNone/>
              <a:defRPr sz="1273" b="1"/>
            </a:lvl3pPr>
            <a:lvl4pPr marL="970046" indent="0">
              <a:buNone/>
              <a:defRPr sz="1132" b="1"/>
            </a:lvl4pPr>
            <a:lvl5pPr marL="1293394" indent="0">
              <a:buNone/>
              <a:defRPr sz="1132" b="1"/>
            </a:lvl5pPr>
            <a:lvl6pPr marL="1616743" indent="0">
              <a:buNone/>
              <a:defRPr sz="1132" b="1"/>
            </a:lvl6pPr>
            <a:lvl7pPr marL="1940091" indent="0">
              <a:buNone/>
              <a:defRPr sz="1132" b="1"/>
            </a:lvl7pPr>
            <a:lvl8pPr marL="2263440" indent="0">
              <a:buNone/>
              <a:defRPr sz="1132" b="1"/>
            </a:lvl8pPr>
            <a:lvl9pPr marL="2586788" indent="0">
              <a:buNone/>
              <a:defRPr sz="113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40588" y="9601166"/>
            <a:ext cx="18915936" cy="17443290"/>
          </a:xfrm>
        </p:spPr>
        <p:txBody>
          <a:bodyPr/>
          <a:lstStyle>
            <a:lvl1pPr>
              <a:defRPr sz="1697"/>
            </a:lvl1pPr>
            <a:lvl2pPr>
              <a:defRPr sz="1414"/>
            </a:lvl2pPr>
            <a:lvl3pPr>
              <a:defRPr sz="1273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1747755" y="6776884"/>
            <a:ext cx="18923365" cy="2824283"/>
          </a:xfrm>
        </p:spPr>
        <p:txBody>
          <a:bodyPr anchor="b"/>
          <a:lstStyle>
            <a:lvl1pPr marL="0" indent="0">
              <a:buNone/>
              <a:defRPr sz="1697" b="1"/>
            </a:lvl1pPr>
            <a:lvl2pPr marL="323349" indent="0">
              <a:buNone/>
              <a:defRPr sz="1414" b="1"/>
            </a:lvl2pPr>
            <a:lvl3pPr marL="646697" indent="0">
              <a:buNone/>
              <a:defRPr sz="1273" b="1"/>
            </a:lvl3pPr>
            <a:lvl4pPr marL="970046" indent="0">
              <a:buNone/>
              <a:defRPr sz="1132" b="1"/>
            </a:lvl4pPr>
            <a:lvl5pPr marL="1293394" indent="0">
              <a:buNone/>
              <a:defRPr sz="1132" b="1"/>
            </a:lvl5pPr>
            <a:lvl6pPr marL="1616743" indent="0">
              <a:buNone/>
              <a:defRPr sz="1132" b="1"/>
            </a:lvl6pPr>
            <a:lvl7pPr marL="1940091" indent="0">
              <a:buNone/>
              <a:defRPr sz="1132" b="1"/>
            </a:lvl7pPr>
            <a:lvl8pPr marL="2263440" indent="0">
              <a:buNone/>
              <a:defRPr sz="1132" b="1"/>
            </a:lvl8pPr>
            <a:lvl9pPr marL="2586788" indent="0">
              <a:buNone/>
              <a:defRPr sz="113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1747755" y="9601166"/>
            <a:ext cx="18923365" cy="17443290"/>
          </a:xfrm>
        </p:spPr>
        <p:txBody>
          <a:bodyPr/>
          <a:lstStyle>
            <a:lvl1pPr>
              <a:defRPr sz="1697"/>
            </a:lvl1pPr>
            <a:lvl2pPr>
              <a:defRPr sz="1414"/>
            </a:lvl2pPr>
            <a:lvl3pPr>
              <a:defRPr sz="1273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18.01.2018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8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18.01.2018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3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18.01.2018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5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0589" y="1205404"/>
            <a:ext cx="14084756" cy="5129967"/>
          </a:xfrm>
        </p:spPr>
        <p:txBody>
          <a:bodyPr anchor="b"/>
          <a:lstStyle>
            <a:lvl1pPr algn="l">
              <a:defRPr sz="1414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738187" y="1205410"/>
            <a:ext cx="23932932" cy="25839056"/>
          </a:xfrm>
        </p:spPr>
        <p:txBody>
          <a:bodyPr/>
          <a:lstStyle>
            <a:lvl1pPr>
              <a:defRPr sz="2263"/>
            </a:lvl1pPr>
            <a:lvl2pPr>
              <a:defRPr sz="1980"/>
            </a:lvl2pPr>
            <a:lvl3pPr>
              <a:defRPr sz="1697"/>
            </a:lvl3pPr>
            <a:lvl4pPr>
              <a:defRPr sz="1414"/>
            </a:lvl4pPr>
            <a:lvl5pPr>
              <a:defRPr sz="1414"/>
            </a:lvl5pPr>
            <a:lvl6pPr>
              <a:defRPr sz="1414"/>
            </a:lvl6pPr>
            <a:lvl7pPr>
              <a:defRPr sz="1414"/>
            </a:lvl7pPr>
            <a:lvl8pPr>
              <a:defRPr sz="1414"/>
            </a:lvl8pPr>
            <a:lvl9pPr>
              <a:defRPr sz="1414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40589" y="6335375"/>
            <a:ext cx="14084756" cy="20709090"/>
          </a:xfrm>
        </p:spPr>
        <p:txBody>
          <a:bodyPr/>
          <a:lstStyle>
            <a:lvl1pPr marL="0" indent="0">
              <a:buNone/>
              <a:defRPr sz="990"/>
            </a:lvl1pPr>
            <a:lvl2pPr marL="323349" indent="0">
              <a:buNone/>
              <a:defRPr sz="849"/>
            </a:lvl2pPr>
            <a:lvl3pPr marL="646697" indent="0">
              <a:buNone/>
              <a:defRPr sz="707"/>
            </a:lvl3pPr>
            <a:lvl4pPr marL="970046" indent="0">
              <a:buNone/>
              <a:defRPr sz="636"/>
            </a:lvl4pPr>
            <a:lvl5pPr marL="1293394" indent="0">
              <a:buNone/>
              <a:defRPr sz="636"/>
            </a:lvl5pPr>
            <a:lvl6pPr marL="1616743" indent="0">
              <a:buNone/>
              <a:defRPr sz="636"/>
            </a:lvl6pPr>
            <a:lvl7pPr marL="1940091" indent="0">
              <a:buNone/>
              <a:defRPr sz="636"/>
            </a:lvl7pPr>
            <a:lvl8pPr marL="2263440" indent="0">
              <a:buNone/>
              <a:defRPr sz="636"/>
            </a:lvl8pPr>
            <a:lvl9pPr marL="2586788" indent="0">
              <a:buNone/>
              <a:defRPr sz="63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18.01.2018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5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1393" y="21192654"/>
            <a:ext cx="25687020" cy="2501913"/>
          </a:xfrm>
        </p:spPr>
        <p:txBody>
          <a:bodyPr anchor="b"/>
          <a:lstStyle>
            <a:lvl1pPr algn="l">
              <a:defRPr sz="1414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91393" y="2705145"/>
            <a:ext cx="25687020" cy="18165128"/>
          </a:xfrm>
        </p:spPr>
        <p:txBody>
          <a:bodyPr/>
          <a:lstStyle>
            <a:lvl1pPr marL="0" indent="0">
              <a:buNone/>
              <a:defRPr sz="2263"/>
            </a:lvl1pPr>
            <a:lvl2pPr marL="323349" indent="0">
              <a:buNone/>
              <a:defRPr sz="1980"/>
            </a:lvl2pPr>
            <a:lvl3pPr marL="646697" indent="0">
              <a:buNone/>
              <a:defRPr sz="1697"/>
            </a:lvl3pPr>
            <a:lvl4pPr marL="970046" indent="0">
              <a:buNone/>
              <a:defRPr sz="1414"/>
            </a:lvl4pPr>
            <a:lvl5pPr marL="1293394" indent="0">
              <a:buNone/>
              <a:defRPr sz="1414"/>
            </a:lvl5pPr>
            <a:lvl6pPr marL="1616743" indent="0">
              <a:buNone/>
              <a:defRPr sz="1414"/>
            </a:lvl6pPr>
            <a:lvl7pPr marL="1940091" indent="0">
              <a:buNone/>
              <a:defRPr sz="1414"/>
            </a:lvl7pPr>
            <a:lvl8pPr marL="2263440" indent="0">
              <a:buNone/>
              <a:defRPr sz="1414"/>
            </a:lvl8pPr>
            <a:lvl9pPr marL="2586788" indent="0">
              <a:buNone/>
              <a:defRPr sz="1414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1393" y="23694567"/>
            <a:ext cx="25687020" cy="3553129"/>
          </a:xfrm>
        </p:spPr>
        <p:txBody>
          <a:bodyPr/>
          <a:lstStyle>
            <a:lvl1pPr marL="0" indent="0">
              <a:buNone/>
              <a:defRPr sz="990"/>
            </a:lvl1pPr>
            <a:lvl2pPr marL="323349" indent="0">
              <a:buNone/>
              <a:defRPr sz="849"/>
            </a:lvl2pPr>
            <a:lvl3pPr marL="646697" indent="0">
              <a:buNone/>
              <a:defRPr sz="707"/>
            </a:lvl3pPr>
            <a:lvl4pPr marL="970046" indent="0">
              <a:buNone/>
              <a:defRPr sz="636"/>
            </a:lvl4pPr>
            <a:lvl5pPr marL="1293394" indent="0">
              <a:buNone/>
              <a:defRPr sz="636"/>
            </a:lvl5pPr>
            <a:lvl6pPr marL="1616743" indent="0">
              <a:buNone/>
              <a:defRPr sz="636"/>
            </a:lvl6pPr>
            <a:lvl7pPr marL="1940091" indent="0">
              <a:buNone/>
              <a:defRPr sz="636"/>
            </a:lvl7pPr>
            <a:lvl8pPr marL="2263440" indent="0">
              <a:buNone/>
              <a:defRPr sz="636"/>
            </a:lvl8pPr>
            <a:lvl9pPr marL="2586788" indent="0">
              <a:buNone/>
              <a:defRPr sz="63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18.01.2018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3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40586" y="1212412"/>
            <a:ext cx="38530530" cy="5045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40586" y="7064225"/>
            <a:ext cx="38530530" cy="1998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140586" y="28060645"/>
            <a:ext cx="9989396" cy="1611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A2DEA-69B7-D343-870B-04A176525892}" type="datetimeFigureOut">
              <a:rPr lang="de-DE" smtClean="0"/>
              <a:t>18.01.2018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627334" y="28060645"/>
            <a:ext cx="13557039" cy="1611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0681718" y="28060645"/>
            <a:ext cx="9989396" cy="1611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4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3349" rtl="0" eaLnBrk="1" latinLnBrk="0" hangingPunct="1">
        <a:spcBef>
          <a:spcPct val="0"/>
        </a:spcBef>
        <a:buNone/>
        <a:defRPr sz="31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2512" indent="-242512" algn="l" defTabSz="323349" rtl="0" eaLnBrk="1" latinLnBrk="0" hangingPunct="1">
        <a:spcBef>
          <a:spcPct val="20000"/>
        </a:spcBef>
        <a:buFont typeface="Arial"/>
        <a:buChar char="•"/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25442" indent="-202093" algn="l" defTabSz="323349" rtl="0" eaLnBrk="1" latinLnBrk="0" hangingPunct="1">
        <a:spcBef>
          <a:spcPct val="20000"/>
        </a:spcBef>
        <a:buFont typeface="Arial"/>
        <a:buChar char="–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808371" indent="-161674" algn="l" defTabSz="323349" rtl="0" eaLnBrk="1" latinLnBrk="0" hangingPunct="1">
        <a:spcBef>
          <a:spcPct val="20000"/>
        </a:spcBef>
        <a:buFont typeface="Arial"/>
        <a:buChar char="•"/>
        <a:defRPr sz="1697" kern="1200">
          <a:solidFill>
            <a:schemeClr val="tx1"/>
          </a:solidFill>
          <a:latin typeface="+mn-lt"/>
          <a:ea typeface="+mn-ea"/>
          <a:cs typeface="+mn-cs"/>
        </a:defRPr>
      </a:lvl3pPr>
      <a:lvl4pPr marL="1131720" indent="-161674" algn="l" defTabSz="323349" rtl="0" eaLnBrk="1" latinLnBrk="0" hangingPunct="1">
        <a:spcBef>
          <a:spcPct val="20000"/>
        </a:spcBef>
        <a:buFont typeface="Arial"/>
        <a:buChar char="–"/>
        <a:defRPr sz="1414" kern="1200">
          <a:solidFill>
            <a:schemeClr val="tx1"/>
          </a:solidFill>
          <a:latin typeface="+mn-lt"/>
          <a:ea typeface="+mn-ea"/>
          <a:cs typeface="+mn-cs"/>
        </a:defRPr>
      </a:lvl4pPr>
      <a:lvl5pPr marL="1455068" indent="-161674" algn="l" defTabSz="323349" rtl="0" eaLnBrk="1" latinLnBrk="0" hangingPunct="1">
        <a:spcBef>
          <a:spcPct val="20000"/>
        </a:spcBef>
        <a:buFont typeface="Arial"/>
        <a:buChar char="»"/>
        <a:defRPr sz="1414" kern="1200">
          <a:solidFill>
            <a:schemeClr val="tx1"/>
          </a:solidFill>
          <a:latin typeface="+mn-lt"/>
          <a:ea typeface="+mn-ea"/>
          <a:cs typeface="+mn-cs"/>
        </a:defRPr>
      </a:lvl5pPr>
      <a:lvl6pPr marL="1778417" indent="-161674" algn="l" defTabSz="323349" rtl="0" eaLnBrk="1" latinLnBrk="0" hangingPunct="1">
        <a:spcBef>
          <a:spcPct val="20000"/>
        </a:spcBef>
        <a:buFont typeface="Arial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6pPr>
      <a:lvl7pPr marL="2101765" indent="-161674" algn="l" defTabSz="323349" rtl="0" eaLnBrk="1" latinLnBrk="0" hangingPunct="1">
        <a:spcBef>
          <a:spcPct val="20000"/>
        </a:spcBef>
        <a:buFont typeface="Arial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7pPr>
      <a:lvl8pPr marL="2425114" indent="-161674" algn="l" defTabSz="323349" rtl="0" eaLnBrk="1" latinLnBrk="0" hangingPunct="1">
        <a:spcBef>
          <a:spcPct val="20000"/>
        </a:spcBef>
        <a:buFont typeface="Arial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8pPr>
      <a:lvl9pPr marL="2748462" indent="-161674" algn="l" defTabSz="323349" rtl="0" eaLnBrk="1" latinLnBrk="0" hangingPunct="1">
        <a:spcBef>
          <a:spcPct val="20000"/>
        </a:spcBef>
        <a:buFont typeface="Arial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1pPr>
      <a:lvl2pPr marL="323349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2pPr>
      <a:lvl3pPr marL="646697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3pPr>
      <a:lvl4pPr marL="970046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4pPr>
      <a:lvl5pPr marL="1293394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5pPr>
      <a:lvl6pPr marL="1616743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6pPr>
      <a:lvl7pPr marL="1940091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7pPr>
      <a:lvl8pPr marL="2263440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8pPr>
      <a:lvl9pPr marL="2586788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63"/>
          <p:cNvSpPr>
            <a:spLocks noChangeArrowheads="1"/>
          </p:cNvSpPr>
          <p:nvPr/>
        </p:nvSpPr>
        <p:spPr bwMode="auto">
          <a:xfrm>
            <a:off x="32178494" y="5850139"/>
            <a:ext cx="9344944" cy="82715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angle 163"/>
          <p:cNvSpPr>
            <a:spLocks noChangeArrowheads="1"/>
          </p:cNvSpPr>
          <p:nvPr/>
        </p:nvSpPr>
        <p:spPr bwMode="auto">
          <a:xfrm>
            <a:off x="21876104" y="5850139"/>
            <a:ext cx="9344944" cy="82715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163"/>
          <p:cNvSpPr>
            <a:spLocks noChangeArrowheads="1"/>
          </p:cNvSpPr>
          <p:nvPr/>
        </p:nvSpPr>
        <p:spPr bwMode="auto">
          <a:xfrm>
            <a:off x="11532519" y="5850139"/>
            <a:ext cx="9344944" cy="82715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21359454" y="5815536"/>
            <a:ext cx="10704740" cy="4099989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marL="404185" indent="-269457" algn="just">
              <a:buFont typeface="Arial" charset="0"/>
              <a:buChar char="•"/>
            </a:pPr>
            <a:endParaRPr lang="de-DE" sz="2122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04185" indent="-269457" algn="just">
              <a:buFont typeface="Arial" charset="0"/>
              <a:buChar char="•"/>
            </a:pPr>
            <a:endParaRPr lang="de-DE" sz="2122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42811700" cy="5598141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lIns="64664" tIns="32332" rIns="64664" bIns="32332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223" b="1" dirty="0">
                <a:solidFill>
                  <a:schemeClr val="bg1"/>
                </a:solidFill>
              </a:rPr>
              <a:t>SEM </a:t>
            </a:r>
            <a:r>
              <a:rPr lang="de-DE" sz="6223" b="1" dirty="0" err="1">
                <a:solidFill>
                  <a:schemeClr val="bg1"/>
                </a:solidFill>
              </a:rPr>
              <a:t>Algorithm</a:t>
            </a:r>
            <a:endParaRPr lang="en-GB" sz="6012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3890" b="1" dirty="0">
                <a:solidFill>
                  <a:srgbClr val="95B3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Munch, J., </a:t>
            </a:r>
            <a:r>
              <a:rPr lang="en-US" sz="3890" b="1" dirty="0" err="1">
                <a:solidFill>
                  <a:srgbClr val="95B3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Schreck</a:t>
            </a:r>
            <a:r>
              <a:rPr lang="en-US" sz="3890" b="1" dirty="0">
                <a:solidFill>
                  <a:srgbClr val="95B3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F., </a:t>
            </a:r>
            <a:r>
              <a:rPr lang="en-US" sz="3890" b="1" dirty="0" err="1">
                <a:solidFill>
                  <a:srgbClr val="95B3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Höft</a:t>
            </a:r>
            <a:r>
              <a:rPr lang="en-US" sz="3890" b="1" dirty="0">
                <a:solidFill>
                  <a:srgbClr val="95B3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N.</a:t>
            </a:r>
            <a:endParaRPr lang="en-AU" sz="3890" b="1" dirty="0">
              <a:solidFill>
                <a:srgbClr val="95B3D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AU" sz="389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 M. Sc. - Joint masters program</a:t>
            </a:r>
          </a:p>
          <a:p>
            <a:pPr>
              <a:spcBef>
                <a:spcPct val="20000"/>
              </a:spcBef>
            </a:pPr>
            <a:r>
              <a:rPr lang="en-US" sz="389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University Berlin, Berlin, Germany</a:t>
            </a:r>
          </a:p>
          <a:p>
            <a:pPr>
              <a:spcBef>
                <a:spcPct val="20000"/>
              </a:spcBef>
            </a:pPr>
            <a:r>
              <a:rPr lang="en-US" sz="389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Humboldt University Berlin, Berlin, Germany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11060141" y="11966430"/>
            <a:ext cx="9309312" cy="636649"/>
          </a:xfrm>
          <a:prstGeom prst="rect">
            <a:avLst/>
          </a:prstGeom>
          <a:noFill/>
          <a:ln w="12700" cmpd="sng">
            <a:noFill/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Results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163"/>
          <p:cNvSpPr>
            <a:spLocks noChangeArrowheads="1"/>
          </p:cNvSpPr>
          <p:nvPr/>
        </p:nvSpPr>
        <p:spPr bwMode="auto">
          <a:xfrm>
            <a:off x="1233714" y="5850139"/>
            <a:ext cx="9344944" cy="82715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1251681" y="6677292"/>
            <a:ext cx="9874159" cy="4878135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marL="404185" indent="-269457" algn="just">
              <a:buFont typeface="Arial" charset="0"/>
              <a:buChar char="•"/>
            </a:pPr>
            <a:endParaRPr lang="de-DE" sz="2122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1233713" y="5815536"/>
            <a:ext cx="9344943" cy="5836015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233714" y="5908821"/>
            <a:ext cx="8959430" cy="636648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3537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feld 47"/>
          <p:cNvSpPr txBox="1">
            <a:spLocks/>
          </p:cNvSpPr>
          <p:nvPr/>
        </p:nvSpPr>
        <p:spPr>
          <a:xfrm>
            <a:off x="25891762" y="12958876"/>
            <a:ext cx="5569109" cy="324332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>
            <a:defPPr>
              <a:defRPr lang="de-DE"/>
            </a:defPPr>
            <a:lvl1pPr marL="412750" indent="-254000" algn="just">
              <a:buFont typeface="Arial" charset="0"/>
              <a:buChar char="•"/>
              <a:defRPr sz="3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sz="2122" dirty="0"/>
          </a:p>
          <a:p>
            <a:endParaRPr lang="de-DE" sz="2122" dirty="0"/>
          </a:p>
        </p:txBody>
      </p:sp>
      <p:sp>
        <p:nvSpPr>
          <p:cNvPr id="49" name="Textfeld 48"/>
          <p:cNvSpPr txBox="1">
            <a:spLocks/>
          </p:cNvSpPr>
          <p:nvPr/>
        </p:nvSpPr>
        <p:spPr>
          <a:xfrm>
            <a:off x="18132999" y="22095459"/>
            <a:ext cx="6672511" cy="3459121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marL="291912" indent="-157184" algn="just">
              <a:buFont typeface="Arial" charset="0"/>
              <a:buChar char="•"/>
            </a:pPr>
            <a:endParaRPr lang="de-DE" sz="2546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21217532" y="24950060"/>
            <a:ext cx="10174417" cy="4027599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marL="112274" algn="just"/>
            <a:endParaRPr lang="de-DE" sz="2122" dirty="0">
              <a:latin typeface="Arial" charset="0"/>
              <a:ea typeface="Arial" charset="0"/>
              <a:cs typeface="Arial" charset="0"/>
            </a:endParaRPr>
          </a:p>
          <a:p>
            <a:pPr marL="404185" indent="-291912" algn="just">
              <a:buFont typeface="Arial" charset="0"/>
              <a:buChar char="•"/>
            </a:pPr>
            <a:endParaRPr lang="en-US" sz="2122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45" y="2261687"/>
            <a:ext cx="4851758" cy="1385446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5748" y="1158194"/>
            <a:ext cx="3592431" cy="3592431"/>
          </a:xfrm>
          <a:prstGeom prst="rect">
            <a:avLst/>
          </a:prstGeom>
        </p:spPr>
      </p:pic>
      <p:sp>
        <p:nvSpPr>
          <p:cNvPr id="59" name="Rectangle 163"/>
          <p:cNvSpPr>
            <a:spLocks noChangeArrowheads="1"/>
          </p:cNvSpPr>
          <p:nvPr/>
        </p:nvSpPr>
        <p:spPr bwMode="auto">
          <a:xfrm>
            <a:off x="11532520" y="15332641"/>
            <a:ext cx="9344944" cy="869557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163"/>
          <p:cNvSpPr>
            <a:spLocks noChangeArrowheads="1"/>
          </p:cNvSpPr>
          <p:nvPr/>
        </p:nvSpPr>
        <p:spPr bwMode="auto">
          <a:xfrm>
            <a:off x="1233714" y="15332641"/>
            <a:ext cx="9323484" cy="869557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233713" y="15298038"/>
            <a:ext cx="9323483" cy="10256542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1233714" y="15391322"/>
            <a:ext cx="8937970" cy="63664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EM algorithm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11532518" y="15298038"/>
            <a:ext cx="9344945" cy="13010262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163"/>
          <p:cNvSpPr>
            <a:spLocks noChangeArrowheads="1"/>
          </p:cNvSpPr>
          <p:nvPr/>
        </p:nvSpPr>
        <p:spPr bwMode="auto">
          <a:xfrm>
            <a:off x="32178496" y="22506888"/>
            <a:ext cx="9344944" cy="84898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178495" y="22472285"/>
            <a:ext cx="9344944" cy="5836015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11532519" y="15427892"/>
            <a:ext cx="9473359" cy="63664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Simulation study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32178495" y="22581562"/>
            <a:ext cx="10351485" cy="63664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233714" y="6697869"/>
            <a:ext cx="934494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No asymptotic variance-covariance matrix computed when running expectation maximization algorithm</a:t>
            </a:r>
            <a:r>
              <a:rPr lang="en-GB" sz="3200" dirty="0"/>
              <a:t> (EM)</a:t>
            </a:r>
            <a:r>
              <a:rPr lang="en-GB" sz="3200" dirty="0" smtClean="0"/>
              <a:t>. 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Such matrix is however needed for (asymptotically valid) inference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Existing approaches not computationally problematic and not generically applicable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endParaRPr lang="en-GB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feld 90"/>
              <p:cNvSpPr txBox="1"/>
              <p:nvPr/>
            </p:nvSpPr>
            <p:spPr>
              <a:xfrm>
                <a:off x="1233714" y="16202198"/>
                <a:ext cx="9344944" cy="9150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/>
                  <a:t>Iterative technique to find the maximum likelihood parameters</a:t>
                </a:r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/>
                  <a:t>Used in problems where the equations are not directly solvable, like in incomplete-data problems</a:t>
                </a:r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/>
                  <a:t>EM algorithm consists of two steps, the expectation step and the maximization step</a:t>
                </a:r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/>
                  <a:t>E-step calculates</a:t>
                </a:r>
              </a:p>
              <a:p>
                <a:pPr lvl="2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de-DE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e>
                          <m:sSup>
                            <m:sSupPr>
                              <m:ctrlPr>
                                <a:rPr lang="de-DE" sz="320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de-DE" sz="32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𝑚𝑖𝑠</m:t>
                              </m:r>
                            </m:sub>
                          </m:sSub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𝑜𝑏𝑠</m:t>
                              </m:r>
                            </m:sub>
                          </m:sSub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de-DE" sz="32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</m:sub>
                      </m:sSub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𝑙𝑜𝑔𝐿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32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;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𝑜𝑏𝑠</m:t>
                          </m:r>
                        </m:sub>
                      </m:sSub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𝑚𝑖𝑠</m:t>
                          </m:r>
                        </m:sub>
                      </m:sSub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)]</m:t>
                      </m:r>
                    </m:oMath>
                  </m:oMathPara>
                </a14:m>
                <a:endParaRPr lang="en-GB" sz="3200" dirty="0" smtClean="0"/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/>
                  <a:t>M-step</a:t>
                </a:r>
                <a:r>
                  <a:rPr lang="en-GB" sz="3200" dirty="0"/>
                  <a:t> </a:t>
                </a:r>
                <a:r>
                  <a:rPr lang="en-GB" sz="3200" dirty="0" smtClean="0"/>
                  <a:t>updates the parameter vector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GB" sz="3200" dirty="0" smtClean="0"/>
                  <a:t> by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3200" i="1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de-DE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32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de-DE" sz="32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de-DE" sz="32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de-DE" sz="3200" i="1">
                                  <a:latin typeface="Cambria Math"/>
                                </a:rPr>
                                <m:t>+1)</m:t>
                              </m:r>
                            </m:sup>
                          </m:sSup>
                          <m:r>
                            <a:rPr lang="de-DE" sz="3200" i="1">
                              <a:latin typeface="Cambria Math"/>
                            </a:rPr>
                            <m:t>=</m:t>
                          </m:r>
                        </m:fName>
                        <m:e>
                          <m:r>
                            <a:rPr lang="de-DE" sz="3200" i="1">
                              <a:latin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de-DE" sz="3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32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de-DE" sz="32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sz="32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de-DE" sz="3200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de-DE" sz="3200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de-DE" sz="3200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sz="3200" dirty="0" smtClean="0"/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/>
                  <a:t>Iteration between E-step and M-step until stopping criterion is met</a:t>
                </a:r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/>
                  <a:t>ADVANTAGES EVTL. NOCH AUFLISTEN</a:t>
                </a:r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endParaRPr lang="en-GB" sz="3200" dirty="0" smtClean="0"/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endParaRPr lang="en-GB" sz="2800" dirty="0"/>
              </a:p>
            </p:txBody>
          </p:sp>
        </mc:Choice>
        <mc:Fallback>
          <p:sp>
            <p:nvSpPr>
              <p:cNvPr id="91" name="Textfeld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714" y="16202198"/>
                <a:ext cx="9344944" cy="9150197"/>
              </a:xfrm>
              <a:prstGeom prst="rect">
                <a:avLst/>
              </a:prstGeom>
              <a:blipFill rotWithShape="1">
                <a:blip r:embed="rId4"/>
                <a:stretch>
                  <a:fillRect l="-1435" t="-86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echteck 92"/>
          <p:cNvSpPr/>
          <p:nvPr/>
        </p:nvSpPr>
        <p:spPr>
          <a:xfrm>
            <a:off x="11532520" y="5815536"/>
            <a:ext cx="9344943" cy="8865664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2178497" y="5215458"/>
            <a:ext cx="9344943" cy="14596542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21849227" y="5815531"/>
            <a:ext cx="9344943" cy="19536863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feld 99"/>
          <p:cNvSpPr txBox="1"/>
          <p:nvPr/>
        </p:nvSpPr>
        <p:spPr>
          <a:xfrm>
            <a:off x="11532519" y="5908821"/>
            <a:ext cx="8959430" cy="63664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Supplemented EM algorithm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21876104" y="5908821"/>
            <a:ext cx="8959430" cy="636648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Results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feld 103"/>
          <p:cNvSpPr txBox="1"/>
          <p:nvPr/>
        </p:nvSpPr>
        <p:spPr>
          <a:xfrm>
            <a:off x="32178494" y="5908821"/>
            <a:ext cx="8959430" cy="636648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Discussion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feld 104"/>
              <p:cNvSpPr txBox="1"/>
              <p:nvPr/>
            </p:nvSpPr>
            <p:spPr>
              <a:xfrm>
                <a:off x="11596727" y="6697869"/>
                <a:ext cx="9344942" cy="8181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/>
                  <a:t>Calculates numerically stable asymptotic variance-covariance matrix for parameters estimated by EM</a:t>
                </a:r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/>
                  <a:t>Calculation of this matrix V is done in three steps</a:t>
                </a:r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/>
                  <a:t>Step 1: Evaluation of adjusted information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de-DE" sz="3200" b="0" i="1" smtClean="0">
                            <a:latin typeface="Cambria Math"/>
                          </a:rPr>
                          <m:t>𝑜𝑐</m:t>
                        </m:r>
                      </m:sub>
                    </m:sSub>
                  </m:oMath>
                </a14:m>
                <a:r>
                  <a:rPr lang="en-GB" sz="3200" dirty="0" smtClean="0"/>
                  <a:t>, which is obtained from the complete-data observed information matrix by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GB" sz="3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200" b="0" i="1" dirty="0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de-DE" sz="3200" b="0" i="1" dirty="0" smtClean="0">
                            <a:latin typeface="Cambria Math"/>
                          </a:rPr>
                          <m:t>𝑜𝑐</m:t>
                        </m:r>
                      </m:sub>
                    </m:sSub>
                    <m:r>
                      <a:rPr lang="en-GB" sz="3200" i="1" dirty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GB" sz="32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200" b="0" i="1" dirty="0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de-DE" sz="3200" b="0" i="1" dirty="0" smtClean="0">
                            <a:latin typeface="Cambria Math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GB" sz="3200" i="1" dirty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sz="3200" i="1" dirty="0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l-GR" sz="3200" i="1" dirty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de-DE" sz="3200" b="0" i="1" dirty="0" smtClean="0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l-GR" sz="320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3200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3200" b="0" i="1" dirty="0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GB" sz="320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320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3200" b="0" i="1" dirty="0" smtClean="0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de-DE" sz="3200" b="0" i="1" dirty="0" smtClean="0">
                                    <a:latin typeface="Cambria Math"/>
                                  </a:rPr>
                                  <m:t>𝑜𝑏𝑠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de-DE" sz="3200" b="0" i="1" dirty="0" smtClean="0">
                        <a:latin typeface="Cambria Math"/>
                      </a:rPr>
                      <m:t>,</m:t>
                    </m:r>
                    <m:r>
                      <a:rPr lang="de-DE" sz="3200" i="1" dirty="0">
                        <a:latin typeface="Cambria Math"/>
                      </a:rPr>
                      <m:t>𝑤h𝑒𝑟𝑒</m:t>
                    </m:r>
                    <m:r>
                      <a:rPr lang="de-DE" sz="3200" b="0" i="1" dirty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de-DE" sz="32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DE" sz="3200" b="0" i="1" dirty="0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de-DE" sz="3200" b="0" i="1" dirty="0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de-DE" sz="3200" b="0" i="1" dirty="0" smtClean="0">
                        <a:latin typeface="Cambria Math"/>
                      </a:rPr>
                      <m:t>=</m:t>
                    </m:r>
                    <m:r>
                      <a:rPr lang="de-DE" sz="3200" b="0" i="1" dirty="0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de-DE" sz="32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sz="3200" b="0" i="1" dirty="0" smtClean="0">
                            <a:latin typeface="Cambria Math"/>
                          </a:rPr>
                          <m:t>𝑆</m:t>
                        </m:r>
                        <m:d>
                          <m:dPr>
                            <m:ctrlPr>
                              <a:rPr lang="de-DE" sz="32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3200" b="0" i="1" dirty="0" smtClean="0">
                                <a:latin typeface="Cambria Math"/>
                              </a:rPr>
                              <m:t>𝑌</m:t>
                            </m:r>
                          </m:e>
                        </m:d>
                        <m:r>
                          <a:rPr lang="de-DE" sz="3200" b="0" i="1" dirty="0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de-DE" sz="32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3200" b="0" i="1" dirty="0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de-DE" sz="3200" b="0" i="1" dirty="0" smtClean="0">
                                <a:latin typeface="Cambria Math"/>
                              </a:rPr>
                              <m:t>𝑜𝑏𝑠</m:t>
                            </m:r>
                          </m:sub>
                        </m:sSub>
                        <m:r>
                          <a:rPr lang="de-DE" sz="3200" b="0" i="1" dirty="0" smtClean="0">
                            <a:latin typeface="Cambria Math"/>
                          </a:rPr>
                          <m:t>,</m:t>
                        </m:r>
                        <m:r>
                          <a:rPr lang="el-GR" sz="3200" i="1" dirty="0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en-GB" sz="3200" dirty="0" smtClean="0"/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/>
                  <a:t>Step 2: Calculation of elements in rate-of-convergence matrix DM by</a:t>
                </a:r>
              </a:p>
              <a:p>
                <a:pPr algn="ctr"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de-DE" sz="32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de-DE" sz="32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de-DE" sz="3200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sz="3200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 sz="3200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de-DE" sz="32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de-DE" sz="3200" b="0" i="1" smtClean="0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de-DE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32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GB" sz="3200" dirty="0" smtClean="0"/>
                  <a:t>(t)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sz="3200" b="0" i="1" smtClean="0">
                            <a:latin typeface="Cambria Math"/>
                          </a:rPr>
                          <m:t>[</m:t>
                        </m:r>
                        <m:sSubSup>
                          <m:sSubSupPr>
                            <m:ctrlPr>
                              <a:rPr lang="de-DE" sz="32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l-GR" sz="3200" i="1" dirty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</m:sSubSup>
                        <m:r>
                          <a:rPr lang="de-DE" sz="3200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de-DE" sz="3200" b="0" i="1" baseline="1400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3200" b="0" i="1" baseline="14000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de-DE" sz="3200" b="0" i="1" baseline="8000" smtClean="0">
                                <a:latin typeface="Cambria Math"/>
                              </a:rPr>
                              <m:t>+</m:t>
                            </m:r>
                            <m:r>
                              <a:rPr lang="de-DE" sz="3200" b="0" i="1" baseline="14000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de-DE" sz="3200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de-DE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3200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de-DE" sz="32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de-DE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l-GR" sz="3200" i="1" dirty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de-DE" sz="3200" b="0" i="1" baseline="14000" smtClean="0">
                            <a:latin typeface="Cambria Math"/>
                          </a:rPr>
                          <m:t>∗</m:t>
                        </m:r>
                        <m:r>
                          <a:rPr lang="de-DE" sz="3200" b="0" i="1" smtClean="0">
                            <a:latin typeface="Cambria Math"/>
                          </a:rPr>
                          <m:t>]</m:t>
                        </m:r>
                      </m:num>
                      <m:den>
                        <m:r>
                          <a:rPr lang="de-DE" sz="3200" b="0" i="1" smtClean="0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de-DE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l-GR" sz="3200" i="1" dirty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de-DE" sz="3200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de-DE" sz="3200" b="0" i="1" baseline="1400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3200" b="0" i="1" baseline="14000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de-DE" sz="3200" b="0" i="1" smtClean="0">
                            <a:latin typeface="Cambria Math"/>
                          </a:rPr>
                          <m:t> − </m:t>
                        </m:r>
                        <m:sSub>
                          <m:sSubPr>
                            <m:ctrlPr>
                              <a:rPr lang="de-DE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l-GR" sz="3200" i="1" dirty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de-DE" sz="3200" b="0" i="1" baseline="14000" smtClean="0">
                            <a:latin typeface="Cambria Math"/>
                          </a:rPr>
                          <m:t>∗</m:t>
                        </m:r>
                        <m:r>
                          <a:rPr lang="de-DE" sz="3200" b="0" i="1" smtClean="0">
                            <a:latin typeface="Cambria Math"/>
                          </a:rPr>
                          <m:t>]</m:t>
                        </m:r>
                      </m:den>
                    </m:f>
                  </m:oMath>
                </a14:m>
                <a:r>
                  <a:rPr lang="en-GB" sz="3200" dirty="0" smtClean="0"/>
                  <a:t> for j = 1,…d</a:t>
                </a:r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/>
                  <a:t>Step 3: Evaluation of </a:t>
                </a:r>
              </a:p>
              <a:p>
                <a:pPr algn="ctr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𝑉</m:t>
                    </m:r>
                    <m:r>
                      <a:rPr lang="de-DE" sz="3200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de-DE" sz="3200" b="0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32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3200" i="1" dirty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de-DE" sz="3200" i="1" dirty="0">
                                <a:latin typeface="Cambria Math"/>
                              </a:rPr>
                              <m:t>𝑜𝑐</m:t>
                            </m:r>
                          </m:sub>
                        </m:sSub>
                      </m:e>
                      <m:sup>
                        <m:r>
                          <a:rPr lang="de-DE" sz="32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3200" dirty="0" smtClean="0"/>
                  <a:t> + </a:t>
                </a:r>
                <a14:m>
                  <m:oMath xmlns:m="http://schemas.openxmlformats.org/officeDocument/2006/math">
                    <m:r>
                      <a:rPr lang="en-GB" sz="320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𝑤h𝑒𝑟𝑒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 ∆</m:t>
                    </m:r>
                    <m:r>
                      <a:rPr lang="de-DE" sz="3200" i="1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en-GB" sz="3200" dirty="0" smtClean="0"/>
                  <a:t> =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3200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32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3200" i="1" dirty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de-DE" sz="3200" i="1" dirty="0">
                                <a:latin typeface="Cambria Math"/>
                              </a:rPr>
                              <m:t>𝑜𝑐</m:t>
                            </m:r>
                          </m:sub>
                        </m:sSub>
                      </m:e>
                      <m:sup>
                        <m:r>
                          <a:rPr lang="de-DE" sz="32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3200" dirty="0" smtClean="0"/>
                  <a:t>DM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20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GB" sz="3200" dirty="0"/>
                          <m:t>(</m:t>
                        </m:r>
                        <m:r>
                          <m:rPr>
                            <m:nor/>
                          </m:rPr>
                          <a:rPr lang="en-GB" sz="3200" dirty="0"/>
                          <m:t>I</m:t>
                        </m:r>
                        <m:r>
                          <m:rPr>
                            <m:nor/>
                          </m:rPr>
                          <a:rPr lang="en-GB" sz="3200" dirty="0"/>
                          <m:t> - </m:t>
                        </m:r>
                        <m:r>
                          <m:rPr>
                            <m:nor/>
                          </m:rPr>
                          <a:rPr lang="en-GB" sz="3200" dirty="0"/>
                          <m:t>DM</m:t>
                        </m:r>
                        <m:r>
                          <m:rPr>
                            <m:nor/>
                          </m:rPr>
                          <a:rPr lang="en-GB" sz="3200" dirty="0"/>
                          <m:t>)</m:t>
                        </m:r>
                      </m:e>
                      <m:sup>
                        <m:r>
                          <a:rPr lang="de-DE" sz="32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GB" sz="3200" dirty="0" smtClean="0"/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endParaRPr lang="en-GB" sz="2800" dirty="0"/>
              </a:p>
            </p:txBody>
          </p:sp>
        </mc:Choice>
        <mc:Fallback>
          <p:sp>
            <p:nvSpPr>
              <p:cNvPr id="105" name="Textfeld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6727" y="6697869"/>
                <a:ext cx="9344942" cy="8181535"/>
              </a:xfrm>
              <a:prstGeom prst="rect">
                <a:avLst/>
              </a:prstGeom>
              <a:blipFill rotWithShape="1">
                <a:blip r:embed="rId5"/>
                <a:stretch>
                  <a:fillRect l="-1435" t="-969" r="-16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feld 105"/>
          <p:cNvSpPr txBox="1"/>
          <p:nvPr/>
        </p:nvSpPr>
        <p:spPr>
          <a:xfrm>
            <a:off x="32178498" y="6709187"/>
            <a:ext cx="934494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2800" dirty="0" smtClean="0"/>
              <a:t>SEM is established in which open-source or commercial program?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2800" dirty="0" smtClean="0"/>
              <a:t>Since 1996, has SEM established or are there better methods?</a:t>
            </a:r>
            <a:endParaRPr lang="en-GB" sz="3200" dirty="0" smtClean="0"/>
          </a:p>
        </p:txBody>
      </p:sp>
      <p:sp>
        <p:nvSpPr>
          <p:cNvPr id="107" name="Textfeld 106"/>
          <p:cNvSpPr txBox="1"/>
          <p:nvPr/>
        </p:nvSpPr>
        <p:spPr>
          <a:xfrm>
            <a:off x="32178498" y="23375263"/>
            <a:ext cx="9344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2800" dirty="0" err="1" smtClean="0"/>
              <a:t>Meng</a:t>
            </a:r>
            <a:r>
              <a:rPr lang="en-GB" sz="2800" dirty="0" smtClean="0"/>
              <a:t> &amp; Rubin, 1996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87525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0</TotalTime>
  <Words>444</Words>
  <Application>Microsoft Office PowerPoint</Application>
  <PresentationFormat>Benutzerdefiniert</PresentationFormat>
  <Paragraphs>36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>Jacobs Universität Bremen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Helena Gellersen</dc:creator>
  <cp:lastModifiedBy>Freddi</cp:lastModifiedBy>
  <cp:revision>370</cp:revision>
  <dcterms:created xsi:type="dcterms:W3CDTF">2015-04-23T11:23:05Z</dcterms:created>
  <dcterms:modified xsi:type="dcterms:W3CDTF">2018-01-18T18:13:42Z</dcterms:modified>
</cp:coreProperties>
</file>