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8" r:id="rId2"/>
    <p:sldId id="259" r:id="rId3"/>
    <p:sldId id="269" r:id="rId4"/>
    <p:sldId id="272" r:id="rId5"/>
    <p:sldId id="256" r:id="rId6"/>
    <p:sldId id="265" r:id="rId7"/>
    <p:sldId id="271" r:id="rId8"/>
    <p:sldId id="273" r:id="rId9"/>
    <p:sldId id="274" r:id="rId10"/>
    <p:sldId id="275" r:id="rId11"/>
    <p:sldId id="270" r:id="rId12"/>
    <p:sldId id="260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4" autoAdjust="0"/>
  </p:normalViewPr>
  <p:slideViewPr>
    <p:cSldViewPr snapToGrid="0" showGuides="1">
      <p:cViewPr varScale="1">
        <p:scale>
          <a:sx n="41" d="100"/>
          <a:sy n="41" d="100"/>
        </p:scale>
        <p:origin x="150" y="4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D-1049-82C3-207A44D401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1ED-1049-82C3-207A44D401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1ED-1049-82C3-207A44D4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IN" smtClean="0"/>
              <a:t>15-09-2018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IN" smtClean="0"/>
              <a:t>15-09-2018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title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10" name="Hexagon 9" descr="Solid dark colored hexagon in the middle of image accent">
            <a:extLst>
              <a:ext uri="{FF2B5EF4-FFF2-40B4-BE49-F238E27FC236}">
                <a16:creationId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Picture 4" descr="HÃ¬nh áº£nh cÃ³ liÃªn quan">
            <a:extLst>
              <a:ext uri="{FF2B5EF4-FFF2-40B4-BE49-F238E27FC236}">
                <a16:creationId xmlns:a16="http://schemas.microsoft.com/office/drawing/2014/main" id="{7F239CA4-F6FE-404E-B202-5B2607A7D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42000"/>
                    </a14:imgEffect>
                    <a14:imgEffect>
                      <a14:brightnessContrast bright="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685" y="1721503"/>
            <a:ext cx="3151947" cy="3151947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F536B58-1EDB-4FAD-88C0-064C11080AD1}"/>
              </a:ext>
            </a:extLst>
          </p:cNvPr>
          <p:cNvSpPr txBox="1">
            <a:spLocks/>
          </p:cNvSpPr>
          <p:nvPr/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sz="4300"/>
              <a:t>Crystal Report</a:t>
            </a:r>
            <a:endParaRPr lang="en-US" sz="4300" b="0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2E3615EE-3466-4C61-9BC3-D6DD998D672B}"/>
              </a:ext>
            </a:extLst>
          </p:cNvPr>
          <p:cNvSpPr txBox="1">
            <a:spLocks/>
          </p:cNvSpPr>
          <p:nvPr/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0" i="0" kern="1200" spc="3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/>
              <a:t>GROUP 12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Ã¬nh áº£nh cÃ³ liÃªn quan">
            <a:extLst>
              <a:ext uri="{FF2B5EF4-FFF2-40B4-BE49-F238E27FC236}">
                <a16:creationId xmlns:a16="http://schemas.microsoft.com/office/drawing/2014/main" id="{B09B5B91-B30C-48EA-B4CD-5312E633F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64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7C558BD-0B36-43FB-9D30-FAAE3451C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0" y="2422598"/>
            <a:ext cx="4942829" cy="3226810"/>
          </a:xfrm>
        </p:spPr>
        <p:txBody>
          <a:bodyPr>
            <a:normAutofit/>
          </a:bodyPr>
          <a:lstStyle/>
          <a:p>
            <a:pPr lvl="0" algn="just"/>
            <a:r>
              <a:rPr lang="en-US">
                <a:latin typeface="SVN-Russell" panose="02040603050506020204" pitchFamily="18" charset="0"/>
              </a:rPr>
              <a:t>Web Forms Viewer</a:t>
            </a:r>
          </a:p>
        </p:txBody>
      </p:sp>
    </p:spTree>
    <p:extLst>
      <p:ext uri="{BB962C8B-B14F-4D97-AF65-F5344CB8AC3E}">
        <p14:creationId xmlns:p14="http://schemas.microsoft.com/office/powerpoint/2010/main" val="66886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>
                <a:solidFill>
                  <a:schemeClr val="bg1"/>
                </a:solidFill>
              </a:rPr>
              <a:t>Installing</a:t>
            </a:r>
          </a:p>
          <a:p>
            <a:pPr algn="ctr"/>
            <a:r>
              <a:rPr lang="en-US" sz="6000" u="sng">
                <a:solidFill>
                  <a:schemeClr val="bg1"/>
                </a:solidFill>
              </a:rPr>
              <a:t>Crystal Report .NET</a:t>
            </a:r>
            <a:endParaRPr lang="en-US" sz="6000" u="sng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92BF91-1CA4-4DA0-9289-475AF6F14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</a:t>
            </a:r>
            <a:r>
              <a:rPr lang="en-IN" b="0" dirty="0"/>
              <a:t>Us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/>
              <a:t>LOREM IPSUM DOLOR SIT AMET</a:t>
            </a:r>
            <a:endParaRPr lang="en-IN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Lorem ipsum dolor sit amet, consectetur adipiscing elit. </a:t>
            </a:r>
          </a:p>
          <a:p>
            <a:pPr lvl="0"/>
            <a:r>
              <a:rPr lang="en-US" dirty="0"/>
              <a:t>Ut fermentum a magna ut eleifend. Integer convallis suscipit ante eu varius. </a:t>
            </a:r>
          </a:p>
          <a:p>
            <a:pPr lvl="0"/>
            <a:r>
              <a:rPr lang="en-US" dirty="0"/>
              <a:t>Morbi a purus dolor. Suspendisse sit amet ipsum finibus justo viverra blandit. </a:t>
            </a:r>
          </a:p>
          <a:p>
            <a:pPr lvl="0"/>
            <a:r>
              <a:rPr lang="en-US" dirty="0"/>
              <a:t>Ut congue quis tortor eget sodales. 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Chart </a:t>
            </a:r>
            <a:r>
              <a:rPr lang="en-ZA" b="0" dirty="0"/>
              <a:t>Option</a:t>
            </a:r>
            <a:endParaRPr lang="en-IN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a-DK" dirty="0"/>
              <a:t>LOREM IPSUM DOLOR SIT AMET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IN" dirty="0"/>
              <a:t>Lorem ipsum dolor sit amet, consectetur adipiscing elit. </a:t>
            </a:r>
          </a:p>
          <a:p>
            <a:pPr>
              <a:buClr>
                <a:schemeClr val="accent2"/>
              </a:buClr>
            </a:pPr>
            <a:r>
              <a:rPr lang="en-IN" dirty="0"/>
              <a:t>Ut fermentum a magna ut eleifend. Integer convallis suscipit ante eu varius. </a:t>
            </a:r>
          </a:p>
          <a:p>
            <a:pPr>
              <a:buClr>
                <a:schemeClr val="accent2"/>
              </a:buClr>
            </a:pPr>
            <a:r>
              <a:rPr lang="en-IN" dirty="0"/>
              <a:t>Morbi a purus dolor. Suspendisse sit amet ipsum finibus justo viverra blandit. </a:t>
            </a:r>
          </a:p>
          <a:p>
            <a:pPr>
              <a:buClr>
                <a:schemeClr val="accent2"/>
              </a:buClr>
            </a:pPr>
            <a:r>
              <a:rPr lang="en-IN" dirty="0"/>
              <a:t>Ut congue quis tortor eget sodales. </a:t>
            </a:r>
          </a:p>
        </p:txBody>
      </p:sp>
      <p:graphicFrame>
        <p:nvGraphicFramePr>
          <p:cNvPr id="34" name="Chart Placeholder 24" descr="Cylindrical chart">
            <a:extLst>
              <a:ext uri="{FF2B5EF4-FFF2-40B4-BE49-F238E27FC236}">
                <a16:creationId xmlns:a16="http://schemas.microsoft.com/office/drawing/2014/main" id="{71FC94C7-3179-A442-AB05-74D7AFF60709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766681418"/>
              </p:ext>
            </p:extLst>
          </p:nvPr>
        </p:nvGraphicFramePr>
        <p:xfrm>
          <a:off x="5049147" y="1340797"/>
          <a:ext cx="7106973" cy="465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Table </a:t>
            </a:r>
            <a:r>
              <a:rPr lang="en-ZA" b="0" dirty="0"/>
              <a:t>Option</a:t>
            </a:r>
            <a:endParaRPr lang="en-IN" b="0" dirty="0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a-DK" dirty="0"/>
              <a:t>LOREM IPSUM DOLOR SIT AMET</a:t>
            </a:r>
          </a:p>
        </p:txBody>
      </p:sp>
      <p:graphicFrame>
        <p:nvGraphicFramePr>
          <p:cNvPr id="19" name="Table Placeholder 10">
            <a:extLst>
              <a:ext uri="{FF2B5EF4-FFF2-40B4-BE49-F238E27FC236}">
                <a16:creationId xmlns:a16="http://schemas.microsoft.com/office/drawing/2014/main" id="{FA7555E4-6CFC-1C44-B97A-BFEC35A63419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3492397796"/>
              </p:ext>
            </p:extLst>
          </p:nvPr>
        </p:nvGraphicFramePr>
        <p:xfrm>
          <a:off x="609600" y="1949135"/>
          <a:ext cx="10854695" cy="349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939">
                  <a:extLst>
                    <a:ext uri="{9D8B030D-6E8A-4147-A177-3AD203B41FA5}">
                      <a16:colId xmlns:a16="http://schemas.microsoft.com/office/drawing/2014/main" val="4235906612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84311610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1235871454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126728798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084617311"/>
                    </a:ext>
                  </a:extLst>
                </a:gridCol>
              </a:tblGrid>
              <a:tr h="698309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79220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63405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25693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32543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88127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9" name="Hexagon 18" descr="Solid dark colored hexagon in the middle of image accent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0" name="Group 19" descr="Company initials and name in grouped text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2955850" y="2855631"/>
            <a:ext cx="1860702" cy="1118752"/>
            <a:chOff x="2955850" y="2902286"/>
            <a:chExt cx="1860702" cy="11187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  <a:endParaRPr lang="en-IN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2955850" y="3713261"/>
              <a:ext cx="1860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</a:t>
            </a:r>
            <a:r>
              <a:rPr lang="en-IN" b="0" dirty="0"/>
              <a:t>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Angelica Astrom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dirty="0"/>
              <a:t>208 555 0164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angelica@fabrikamresidences.com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www.fabrikamresidences.com</a:t>
            </a: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 b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IN" sz="4000">
                <a:latin typeface="Calibri" panose="020F0502020204030204" pitchFamily="34" charset="0"/>
                <a:cs typeface="Calibri" panose="020F0502020204030204" pitchFamily="34" charset="0"/>
              </a:rPr>
              <a:t>Crystal Re</a:t>
            </a:r>
            <a:r>
              <a:rPr lang="vi-VN" sz="4000">
                <a:latin typeface="Calibri" panose="020F0502020204030204" pitchFamily="34" charset="0"/>
                <a:cs typeface="Calibri" panose="020F0502020204030204" pitchFamily="34" charset="0"/>
              </a:rPr>
              <a:t>port?</a:t>
            </a:r>
            <a:endParaRPr lang="en-IN" sz="4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/>
              <a:t>IS A REPORT DESIGN TOOL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3226810"/>
          </a:xfrm>
        </p:spPr>
        <p:txBody>
          <a:bodyPr>
            <a:normAutofit/>
          </a:bodyPr>
          <a:lstStyle/>
          <a:p>
            <a:pPr lvl="0" algn="just"/>
            <a:r>
              <a:rPr lang="en-US">
                <a:latin typeface="SVN-Russell" panose="02040603050506020204" pitchFamily="18" charset="0"/>
              </a:rPr>
              <a:t>By retrieving and formatting a result set from a database or other datasource.</a:t>
            </a:r>
          </a:p>
          <a:p>
            <a:pPr lvl="0" algn="just"/>
            <a:r>
              <a:rPr lang="en-US">
                <a:latin typeface="SVN-Russell" panose="02040603050506020204" pitchFamily="18" charset="0"/>
              </a:rPr>
              <a:t>Support a number of APIs and tool for developers.</a:t>
            </a:r>
          </a:p>
          <a:p>
            <a:pPr lvl="0" algn="just"/>
            <a:r>
              <a:rPr lang="en-US">
                <a:latin typeface="SVN-Russell" panose="02040603050506020204" pitchFamily="18" charset="0"/>
              </a:rPr>
              <a:t>Help you create reports from a simple to a complex management report.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/>
              <a:t>Fb.com/rave.dev.sleep</a:t>
            </a:r>
            <a:endParaRPr lang="en-IN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brief HISTORY</a:t>
            </a:r>
            <a:endParaRPr lang="en-IN" b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Releasing</a:t>
            </a:r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accent2"/>
              </a:buClr>
            </a:pPr>
            <a:r>
              <a:rPr lang="vi-VN"/>
              <a:t>Introduced as the “world’st first Window report writer” by Crystal Service Inc (CSI).</a:t>
            </a:r>
          </a:p>
          <a:p>
            <a:pPr algn="just">
              <a:buClr>
                <a:schemeClr val="accent2"/>
              </a:buClr>
            </a:pPr>
            <a:r>
              <a:rPr lang="vi-VN"/>
              <a:t>Within a year, over a million licenses of CR were shipped.</a:t>
            </a:r>
          </a:p>
          <a:p>
            <a:pPr algn="just">
              <a:buClr>
                <a:schemeClr val="accent2"/>
              </a:buClr>
            </a:pPr>
            <a:endParaRPr lang="en-IN" dirty="0">
              <a:latin typeface="SVN-Russell" panose="02040603050506020204" pitchFamily="18" charset="0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IN"/>
              <a:t>Fb.com/rave.dev.sleep</a:t>
            </a:r>
            <a:endParaRPr lang="en-IN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0CB313-CC9F-460A-A82C-252D1B958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27506"/>
            <a:ext cx="5863599" cy="439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brief HISTORY</a:t>
            </a:r>
            <a:endParaRPr lang="en-IN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a-DK" dirty="0"/>
              <a:t>LOREM IPSUM DOLOR SIT AMET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/>
              <a:t>Development process</a:t>
            </a:r>
            <a:endParaRPr lang="en-IN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lnSpcReduction="10000"/>
          </a:bodyPr>
          <a:lstStyle/>
          <a:p>
            <a:pPr lvl="1" algn="just">
              <a:buClr>
                <a:schemeClr val="accent2"/>
              </a:buClr>
            </a:pPr>
            <a:r>
              <a:rPr lang="vi-VN" sz="2400">
                <a:latin typeface="Tahoma (body)"/>
                <a:ea typeface="Tahoma" panose="020B0604030504040204" pitchFamily="34" charset="0"/>
                <a:cs typeface="Tahoma" panose="020B0604030504040204" pitchFamily="34" charset="0"/>
              </a:rPr>
              <a:t>Evolved alongside the available platforms and development tools.</a:t>
            </a:r>
          </a:p>
          <a:p>
            <a:pPr lvl="2" algn="just">
              <a:buClr>
                <a:schemeClr val="accent2"/>
              </a:buClr>
              <a:buFontTx/>
              <a:buChar char="-"/>
            </a:pPr>
            <a:r>
              <a:rPr lang="vi-VN" sz="2400">
                <a:latin typeface="Tahoma (body)"/>
                <a:ea typeface="Tahoma" panose="020B0604030504040204" pitchFamily="34" charset="0"/>
                <a:cs typeface="Tahoma" panose="020B0604030504040204" pitchFamily="34" charset="0"/>
              </a:rPr>
              <a:t>16bit to 32bit.</a:t>
            </a:r>
          </a:p>
          <a:p>
            <a:pPr lvl="2" algn="just">
              <a:buClr>
                <a:schemeClr val="accent2"/>
              </a:buClr>
              <a:buFontTx/>
              <a:buChar char="-"/>
            </a:pPr>
            <a:r>
              <a:rPr lang="vi-VN" sz="2400">
                <a:latin typeface="Tahoma (body)"/>
                <a:ea typeface="Tahoma" panose="020B0604030504040204" pitchFamily="34" charset="0"/>
                <a:cs typeface="Tahoma" panose="020B0604030504040204" pitchFamily="34" charset="0"/>
              </a:rPr>
              <a:t>.dll print engine to embedded designer to Automation to .NET classes.</a:t>
            </a:r>
          </a:p>
          <a:p>
            <a:pPr lvl="1" algn="just">
              <a:buClr>
                <a:schemeClr val="accent2"/>
              </a:buClr>
            </a:pPr>
            <a:r>
              <a:rPr lang="vi-VN" sz="2400">
                <a:latin typeface="Tahoma (body)"/>
                <a:ea typeface="Tahoma" panose="020B0604030504040204" pitchFamily="34" charset="0"/>
                <a:cs typeface="Tahoma" panose="020B0604030504040204" pitchFamily="34" charset="0"/>
              </a:rPr>
              <a:t>CR can easily hold its own with just every other report writer on the market.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IN"/>
              <a:t>Fb.com/rave.dev.sleep</a:t>
            </a:r>
            <a:endParaRPr lang="en-IN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03FEEB-F9AA-438E-93BF-8B5EF9620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44" y="1356997"/>
            <a:ext cx="5510656" cy="497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7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Crystal Report .NET</a:t>
            </a:r>
            <a:endParaRPr lang="en-IN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>
                <a:latin typeface="Calibri" panose="020F0502020204030204" pitchFamily="34" charset="0"/>
              </a:rPr>
              <a:t>THE UP</a:t>
            </a:r>
            <a:r>
              <a:rPr lang="vi-VN">
                <a:latin typeface="Calibri" panose="020F0502020204030204" pitchFamily="34" charset="0"/>
              </a:rPr>
              <a:t>GRADING</a:t>
            </a:r>
            <a:r>
              <a:rPr lang="en-IN">
                <a:latin typeface="Calibri" panose="020F0502020204030204" pitchFamily="34" charset="0"/>
              </a:rPr>
              <a:t> OF CRYSTAL REPORT</a:t>
            </a:r>
            <a:endParaRPr lang="en-IN" dirty="0">
              <a:latin typeface="Calibri" panose="020F0502020204030204" pitchFamily="34" charset="0"/>
            </a:endParaRPr>
          </a:p>
        </p:txBody>
      </p:sp>
      <p:pic>
        <p:nvPicPr>
          <p:cNvPr id="1028" name="Picture 4" descr="HÃ¬nh áº£nh cÃ³ liÃªn quan">
            <a:extLst>
              <a:ext uri="{FF2B5EF4-FFF2-40B4-BE49-F238E27FC236}">
                <a16:creationId xmlns:a16="http://schemas.microsoft.com/office/drawing/2014/main" id="{6727F624-3CCF-4E99-B090-7C87BB226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2000"/>
                    </a14:imgEffect>
                    <a14:imgEffect>
                      <a14:brightnessContrast bright="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685" y="1721503"/>
            <a:ext cx="3151947" cy="3151947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title="Skyline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408" b="9408"/>
          <a:stretch>
            <a:fillRect/>
          </a:stretch>
        </p:blipFill>
        <p:spPr/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558802"/>
            <a:ext cx="8690986" cy="939798"/>
          </a:xfrm>
        </p:spPr>
        <p:txBody>
          <a:bodyPr>
            <a:normAutofit fontScale="90000"/>
          </a:bodyPr>
          <a:lstStyle/>
          <a:p>
            <a:r>
              <a:rPr lang="vi-VN" b="0"/>
              <a:t>What can you do with </a:t>
            </a:r>
            <a:r>
              <a:rPr lang="vi-VN"/>
              <a:t>Crystal Report .NET?</a:t>
            </a:r>
            <a:endParaRPr lang="en-IN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Crystal </a:t>
            </a:r>
            <a:r>
              <a:rPr lang="en-IN">
                <a:latin typeface="Calibri (Headings)"/>
              </a:rPr>
              <a:t>Report </a:t>
            </a:r>
            <a:r>
              <a:rPr lang="vi-VN">
                <a:latin typeface="Calibri (Headings)"/>
              </a:rPr>
              <a:t>.NET</a:t>
            </a:r>
            <a:endParaRPr lang="en-IN" dirty="0">
              <a:latin typeface="Calibri (Headings)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/>
              <a:t>IS A PART OF VISUAL STUDIO IDE</a:t>
            </a:r>
            <a:endParaRPr lang="en-IN" dirty="0">
              <a:latin typeface="Calibri (Body)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3226810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>
                <a:latin typeface="SVN-Russell" panose="02040603050506020204" pitchFamily="18" charset="0"/>
              </a:rPr>
              <a:t>Allow to use any of .NET languages.</a:t>
            </a:r>
          </a:p>
          <a:p>
            <a:pPr lvl="0" algn="just"/>
            <a:r>
              <a:rPr lang="en-US">
                <a:latin typeface="SVN-Russell" panose="02040603050506020204" pitchFamily="18" charset="0"/>
              </a:rPr>
              <a:t>Support for intergrating report with your application easier.</a:t>
            </a:r>
          </a:p>
          <a:p>
            <a:pPr lvl="0" algn="just"/>
            <a:r>
              <a:rPr lang="en-US">
                <a:latin typeface="SVN-Russell" panose="02040603050506020204" pitchFamily="18" charset="0"/>
              </a:rPr>
              <a:t>No required third party’s software.</a:t>
            </a:r>
          </a:p>
          <a:p>
            <a:pPr lvl="0" algn="just"/>
            <a:r>
              <a:rPr lang="en-US">
                <a:latin typeface="SVN-Russell" panose="02040603050506020204" pitchFamily="18" charset="0"/>
              </a:rPr>
              <a:t>Access the ADO .NET dataset as the source for any report you may create.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/>
              <a:t>Fb.com/rave.dev.sleep</a:t>
            </a:r>
            <a:endParaRPr lang="en-IN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44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/>
              <a:t>Fb.com/rave.dev.sleep</a:t>
            </a:r>
            <a:endParaRPr lang="en-IN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3074" name="Picture 2" descr="Káº¿t quáº£ hÃ¬nh áº£nh cho crystal report wizard">
            <a:extLst>
              <a:ext uri="{FF2B5EF4-FFF2-40B4-BE49-F238E27FC236}">
                <a16:creationId xmlns:a16="http://schemas.microsoft.com/office/drawing/2014/main" id="{D0627248-BB04-499D-B870-AC6ACA280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00BA81B6-B797-415A-997F-66B0C66B7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255" y="3312102"/>
            <a:ext cx="4942829" cy="3226810"/>
          </a:xfrm>
        </p:spPr>
        <p:txBody>
          <a:bodyPr>
            <a:normAutofit/>
          </a:bodyPr>
          <a:lstStyle/>
          <a:p>
            <a:pPr lvl="0" algn="just"/>
            <a:r>
              <a:rPr lang="en-US">
                <a:latin typeface="SVN-Russell" panose="02040603050506020204" pitchFamily="18" charset="0"/>
              </a:rPr>
              <a:t>Crystal Report .NET experts (wizard)</a:t>
            </a:r>
          </a:p>
        </p:txBody>
      </p:sp>
    </p:spTree>
    <p:extLst>
      <p:ext uri="{BB962C8B-B14F-4D97-AF65-F5344CB8AC3E}">
        <p14:creationId xmlns:p14="http://schemas.microsoft.com/office/powerpoint/2010/main" val="63040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Ã¬nh áº£nh cÃ³ liÃªn quan">
            <a:extLst>
              <a:ext uri="{FF2B5EF4-FFF2-40B4-BE49-F238E27FC236}">
                <a16:creationId xmlns:a16="http://schemas.microsoft.com/office/drawing/2014/main" id="{B14206D7-3F4E-424D-A579-8C0D07FC9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7C558BD-0B36-43FB-9D30-FAAE3451C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900" y="2193998"/>
            <a:ext cx="4942829" cy="3226810"/>
          </a:xfrm>
        </p:spPr>
        <p:txBody>
          <a:bodyPr>
            <a:normAutofit/>
          </a:bodyPr>
          <a:lstStyle/>
          <a:p>
            <a:pPr lvl="0" algn="just"/>
            <a:r>
              <a:rPr lang="en-US">
                <a:latin typeface="SVN-Russell" panose="02040603050506020204" pitchFamily="18" charset="0"/>
              </a:rPr>
              <a:t>Windows Forms Viewer</a:t>
            </a:r>
          </a:p>
        </p:txBody>
      </p:sp>
    </p:spTree>
    <p:extLst>
      <p:ext uri="{BB962C8B-B14F-4D97-AF65-F5344CB8AC3E}">
        <p14:creationId xmlns:p14="http://schemas.microsoft.com/office/powerpoint/2010/main" val="428013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rk-03 Presentation Layout_CA -v6.potx" id="{9FD5D463-2B33-42F3-81B0-0B3C3C07F674}" vid="{A96E6666-7943-4E22-B401-67432B4C0C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474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Arial Black</vt:lpstr>
      <vt:lpstr>Calibri</vt:lpstr>
      <vt:lpstr>Calibri (Body)</vt:lpstr>
      <vt:lpstr>Calibri (Headings)</vt:lpstr>
      <vt:lpstr>Calibri Light</vt:lpstr>
      <vt:lpstr>CiscoSans ExtraLight</vt:lpstr>
      <vt:lpstr>Gill Sans SemiBold</vt:lpstr>
      <vt:lpstr>SVN-Russell</vt:lpstr>
      <vt:lpstr>Tahoma</vt:lpstr>
      <vt:lpstr>Tahoma (body)</vt:lpstr>
      <vt:lpstr>Times New Roman</vt:lpstr>
      <vt:lpstr>Office Theme</vt:lpstr>
      <vt:lpstr>PowerPoint Presentation</vt:lpstr>
      <vt:lpstr>What is Crystal Report?</vt:lpstr>
      <vt:lpstr>A brief HISTORY</vt:lpstr>
      <vt:lpstr>A brief HISTORY</vt:lpstr>
      <vt:lpstr>Crystal Report .NET</vt:lpstr>
      <vt:lpstr>What can you do with Crystal Report .NET?</vt:lpstr>
      <vt:lpstr>Crystal Report .NET</vt:lpstr>
      <vt:lpstr>PowerPoint Presentation</vt:lpstr>
      <vt:lpstr>PowerPoint Presentation</vt:lpstr>
      <vt:lpstr>PowerPoint Presentation</vt:lpstr>
      <vt:lpstr>PowerPoint Presentation</vt:lpstr>
      <vt:lpstr>About Us</vt:lpstr>
      <vt:lpstr>Chart Option</vt:lpstr>
      <vt:lpstr>Table Option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2018-09-04T15:11:58Z</dcterms:created>
  <dcterms:modified xsi:type="dcterms:W3CDTF">2018-09-15T02:57:06Z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2018-08-01T18:19:24.2566460Z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