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media/image29.jpg" ContentType="image/jpg"/>
  <Override PartName="/ppt/media/image79.jpg" ContentType="image/jpg"/>
  <Override PartName="/ppt/media/image12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059" r:id="rId5"/>
    <p:sldId id="314" r:id="rId6"/>
    <p:sldId id="788" r:id="rId7"/>
    <p:sldId id="799" r:id="rId8"/>
    <p:sldId id="800" r:id="rId9"/>
    <p:sldId id="801" r:id="rId10"/>
    <p:sldId id="810" r:id="rId11"/>
    <p:sldId id="817" r:id="rId12"/>
    <p:sldId id="959" r:id="rId13"/>
    <p:sldId id="960" r:id="rId14"/>
    <p:sldId id="961" r:id="rId15"/>
    <p:sldId id="962" r:id="rId16"/>
    <p:sldId id="963" r:id="rId17"/>
    <p:sldId id="972" r:id="rId18"/>
    <p:sldId id="964" r:id="rId19"/>
    <p:sldId id="966" r:id="rId20"/>
    <p:sldId id="967" r:id="rId21"/>
    <p:sldId id="968" r:id="rId22"/>
    <p:sldId id="969" r:id="rId23"/>
    <p:sldId id="970" r:id="rId24"/>
    <p:sldId id="971" r:id="rId25"/>
    <p:sldId id="826" r:id="rId26"/>
    <p:sldId id="827" r:id="rId27"/>
    <p:sldId id="828" r:id="rId28"/>
    <p:sldId id="791" r:id="rId29"/>
    <p:sldId id="895" r:id="rId30"/>
    <p:sldId id="789" r:id="rId31"/>
    <p:sldId id="846" r:id="rId32"/>
    <p:sldId id="847" r:id="rId33"/>
    <p:sldId id="859" r:id="rId34"/>
    <p:sldId id="850" r:id="rId35"/>
    <p:sldId id="840" r:id="rId36"/>
    <p:sldId id="841" r:id="rId37"/>
    <p:sldId id="839" r:id="rId38"/>
    <p:sldId id="830" r:id="rId39"/>
    <p:sldId id="831" r:id="rId40"/>
    <p:sldId id="896" r:id="rId41"/>
    <p:sldId id="897" r:id="rId42"/>
    <p:sldId id="898" r:id="rId43"/>
    <p:sldId id="899" r:id="rId44"/>
    <p:sldId id="926" r:id="rId45"/>
    <p:sldId id="901" r:id="rId46"/>
    <p:sldId id="902" r:id="rId47"/>
    <p:sldId id="903" r:id="rId48"/>
    <p:sldId id="904" r:id="rId49"/>
    <p:sldId id="905" r:id="rId50"/>
    <p:sldId id="906" r:id="rId51"/>
    <p:sldId id="910" r:id="rId52"/>
    <p:sldId id="911" r:id="rId53"/>
    <p:sldId id="912" r:id="rId54"/>
    <p:sldId id="913" r:id="rId55"/>
    <p:sldId id="914" r:id="rId56"/>
    <p:sldId id="915" r:id="rId57"/>
    <p:sldId id="916" r:id="rId58"/>
    <p:sldId id="917" r:id="rId59"/>
    <p:sldId id="918" r:id="rId60"/>
    <p:sldId id="919" r:id="rId61"/>
    <p:sldId id="920" r:id="rId62"/>
    <p:sldId id="921" r:id="rId63"/>
    <p:sldId id="922" r:id="rId64"/>
    <p:sldId id="923" r:id="rId65"/>
    <p:sldId id="927" r:id="rId66"/>
    <p:sldId id="954" r:id="rId67"/>
    <p:sldId id="953" r:id="rId68"/>
    <p:sldId id="955" r:id="rId69"/>
    <p:sldId id="956" r:id="rId70"/>
    <p:sldId id="957" r:id="rId71"/>
    <p:sldId id="958" r:id="rId72"/>
    <p:sldId id="952" r:id="rId73"/>
    <p:sldId id="939" r:id="rId74"/>
    <p:sldId id="928" r:id="rId75"/>
    <p:sldId id="938" r:id="rId76"/>
    <p:sldId id="930" r:id="rId77"/>
    <p:sldId id="940" r:id="rId78"/>
    <p:sldId id="931" r:id="rId79"/>
    <p:sldId id="260" r:id="rId80"/>
    <p:sldId id="261" r:id="rId81"/>
    <p:sldId id="262" r:id="rId82"/>
    <p:sldId id="933" r:id="rId83"/>
    <p:sldId id="264" r:id="rId84"/>
    <p:sldId id="265" r:id="rId85"/>
    <p:sldId id="932" r:id="rId86"/>
    <p:sldId id="936" r:id="rId87"/>
    <p:sldId id="941" r:id="rId88"/>
    <p:sldId id="951" r:id="rId89"/>
    <p:sldId id="946" r:id="rId90"/>
    <p:sldId id="947" r:id="rId91"/>
    <p:sldId id="949" r:id="rId92"/>
    <p:sldId id="950" r:id="rId93"/>
    <p:sldId id="943" r:id="rId94"/>
    <p:sldId id="945" r:id="rId95"/>
    <p:sldId id="604" r:id="rId9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6"/>
    <p:restoredTop sz="94733"/>
  </p:normalViewPr>
  <p:slideViewPr>
    <p:cSldViewPr snapToGrid="0" snapToObjects="1">
      <p:cViewPr varScale="1">
        <p:scale>
          <a:sx n="90" d="100"/>
          <a:sy n="90" d="100"/>
        </p:scale>
        <p:origin x="256" y="3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1813-6207-294F-B120-59808870B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658020-7F67-D546-8AEC-8C41CB7DFC2D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D1B4-E051-1644-8D51-8AC287F18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DevOps Engineer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E16B181-3540-F948-944E-9D093C5CE01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Nho Luong</a:t>
            </a:r>
          </a:p>
        </p:txBody>
      </p:sp>
    </p:spTree>
    <p:extLst>
      <p:ext uri="{BB962C8B-B14F-4D97-AF65-F5344CB8AC3E}">
        <p14:creationId xmlns:p14="http://schemas.microsoft.com/office/powerpoint/2010/main" val="19443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 2018, </a:t>
            </a:r>
            <a:r>
              <a:rPr spc="-5" dirty="0"/>
              <a:t>Amazon Web Services, Inc. </a:t>
            </a:r>
            <a:r>
              <a:rPr dirty="0"/>
              <a:t>or </a:t>
            </a:r>
            <a:r>
              <a:rPr spc="-5" dirty="0"/>
              <a:t>its affiliates. 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9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8.svg"/><Relationship Id="rId5" Type="http://schemas.openxmlformats.org/officeDocument/2006/relationships/image" Target="../media/image26.jpg"/><Relationship Id="rId10" Type="http://schemas.openxmlformats.org/officeDocument/2006/relationships/image" Target="../media/image7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image" Target="../media/image32.svg"/><Relationship Id="rId21" Type="http://schemas.openxmlformats.org/officeDocument/2006/relationships/image" Target="../media/image8.sv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49.svg"/><Relationship Id="rId2" Type="http://schemas.openxmlformats.org/officeDocument/2006/relationships/image" Target="../media/image31.png"/><Relationship Id="rId16" Type="http://schemas.openxmlformats.org/officeDocument/2006/relationships/image" Target="../media/image44.svg"/><Relationship Id="rId20" Type="http://schemas.openxmlformats.org/officeDocument/2006/relationships/image" Target="../media/image7.png"/><Relationship Id="rId29" Type="http://schemas.openxmlformats.org/officeDocument/2006/relationships/image" Target="../media/image1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18.svg"/><Relationship Id="rId28" Type="http://schemas.openxmlformats.org/officeDocument/2006/relationships/image" Target="../media/image13.png"/><Relationship Id="rId10" Type="http://schemas.openxmlformats.org/officeDocument/2006/relationships/image" Target="../media/image38.svg"/><Relationship Id="rId19" Type="http://schemas.openxmlformats.org/officeDocument/2006/relationships/image" Target="../media/image47.sv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17.png"/><Relationship Id="rId27" Type="http://schemas.openxmlformats.org/officeDocument/2006/relationships/image" Target="../media/image5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8.svg"/><Relationship Id="rId3" Type="http://schemas.openxmlformats.org/officeDocument/2006/relationships/image" Target="../media/image53.svg"/><Relationship Id="rId7" Type="http://schemas.openxmlformats.org/officeDocument/2006/relationships/image" Target="../media/image70.svg"/><Relationship Id="rId12" Type="http://schemas.openxmlformats.org/officeDocument/2006/relationships/image" Target="../media/image17.png"/><Relationship Id="rId17" Type="http://schemas.openxmlformats.org/officeDocument/2006/relationships/image" Target="../media/image51.sv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png"/><Relationship Id="rId11" Type="http://schemas.openxmlformats.org/officeDocument/2006/relationships/image" Target="../media/image59.svg"/><Relationship Id="rId5" Type="http://schemas.openxmlformats.org/officeDocument/2006/relationships/image" Target="../media/image68.svg"/><Relationship Id="rId15" Type="http://schemas.openxmlformats.org/officeDocument/2006/relationships/image" Target="../media/image49.sv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svg"/><Relationship Id="rId18" Type="http://schemas.openxmlformats.org/officeDocument/2006/relationships/image" Target="../media/image74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41.png"/><Relationship Id="rId17" Type="http://schemas.openxmlformats.org/officeDocument/2006/relationships/image" Target="../media/image44.svg"/><Relationship Id="rId2" Type="http://schemas.openxmlformats.org/officeDocument/2006/relationships/image" Target="../media/image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34.svg"/><Relationship Id="rId5" Type="http://schemas.openxmlformats.org/officeDocument/2006/relationships/image" Target="../media/image8.svg"/><Relationship Id="rId15" Type="http://schemas.openxmlformats.org/officeDocument/2006/relationships/image" Target="../media/image40.svg"/><Relationship Id="rId10" Type="http://schemas.openxmlformats.org/officeDocument/2006/relationships/image" Target="../media/image33.png"/><Relationship Id="rId19" Type="http://schemas.openxmlformats.org/officeDocument/2006/relationships/image" Target="../media/image75.svg"/><Relationship Id="rId4" Type="http://schemas.openxmlformats.org/officeDocument/2006/relationships/image" Target="../media/image7.png"/><Relationship Id="rId9" Type="http://schemas.openxmlformats.org/officeDocument/2006/relationships/image" Target="../media/image36.svg"/><Relationship Id="rId1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77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jpg"/><Relationship Id="rId7" Type="http://schemas.openxmlformats.org/officeDocument/2006/relationships/image" Target="../media/image2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79.jpg"/><Relationship Id="rId4" Type="http://schemas.openxmlformats.org/officeDocument/2006/relationships/image" Target="../media/image25.jpg"/><Relationship Id="rId9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8.svg"/><Relationship Id="rId5" Type="http://schemas.openxmlformats.org/officeDocument/2006/relationships/image" Target="../media/image26.jpg"/><Relationship Id="rId10" Type="http://schemas.openxmlformats.org/officeDocument/2006/relationships/image" Target="../media/image7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tiff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85.svg"/><Relationship Id="rId18" Type="http://schemas.openxmlformats.org/officeDocument/2006/relationships/image" Target="../media/image88.png"/><Relationship Id="rId3" Type="http://schemas.openxmlformats.org/officeDocument/2006/relationships/image" Target="../media/image34.svg"/><Relationship Id="rId21" Type="http://schemas.openxmlformats.org/officeDocument/2006/relationships/image" Target="../media/image91.svg"/><Relationship Id="rId7" Type="http://schemas.openxmlformats.org/officeDocument/2006/relationships/image" Target="../media/image36.svg"/><Relationship Id="rId12" Type="http://schemas.openxmlformats.org/officeDocument/2006/relationships/image" Target="../media/image84.png"/><Relationship Id="rId17" Type="http://schemas.openxmlformats.org/officeDocument/2006/relationships/image" Target="../media/image40.svg"/><Relationship Id="rId25" Type="http://schemas.openxmlformats.org/officeDocument/2006/relationships/image" Target="../media/image44.svg"/><Relationship Id="rId2" Type="http://schemas.openxmlformats.org/officeDocument/2006/relationships/image" Target="../media/image33.png"/><Relationship Id="rId16" Type="http://schemas.openxmlformats.org/officeDocument/2006/relationships/image" Target="../media/image39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image" Target="../media/image83.svg"/><Relationship Id="rId24" Type="http://schemas.openxmlformats.org/officeDocument/2006/relationships/image" Target="../media/image43.png"/><Relationship Id="rId5" Type="http://schemas.openxmlformats.org/officeDocument/2006/relationships/image" Target="../media/image81.svg"/><Relationship Id="rId15" Type="http://schemas.openxmlformats.org/officeDocument/2006/relationships/image" Target="../media/image87.svg"/><Relationship Id="rId23" Type="http://schemas.openxmlformats.org/officeDocument/2006/relationships/image" Target="../media/image93.svg"/><Relationship Id="rId10" Type="http://schemas.openxmlformats.org/officeDocument/2006/relationships/image" Target="../media/image82.png"/><Relationship Id="rId19" Type="http://schemas.openxmlformats.org/officeDocument/2006/relationships/image" Target="../media/image89.svg"/><Relationship Id="rId4" Type="http://schemas.openxmlformats.org/officeDocument/2006/relationships/image" Target="../media/image80.png"/><Relationship Id="rId9" Type="http://schemas.openxmlformats.org/officeDocument/2006/relationships/image" Target="../media/image42.svg"/><Relationship Id="rId14" Type="http://schemas.openxmlformats.org/officeDocument/2006/relationships/image" Target="../media/image86.png"/><Relationship Id="rId22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6.svg"/><Relationship Id="rId18" Type="http://schemas.openxmlformats.org/officeDocument/2006/relationships/image" Target="../media/image4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12" Type="http://schemas.openxmlformats.org/officeDocument/2006/relationships/image" Target="../media/image15.png"/><Relationship Id="rId17" Type="http://schemas.openxmlformats.org/officeDocument/2006/relationships/image" Target="../media/image40.svg"/><Relationship Id="rId2" Type="http://schemas.openxmlformats.org/officeDocument/2006/relationships/image" Target="../media/image3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14.svg"/><Relationship Id="rId5" Type="http://schemas.openxmlformats.org/officeDocument/2006/relationships/image" Target="../media/image34.svg"/><Relationship Id="rId15" Type="http://schemas.openxmlformats.org/officeDocument/2006/relationships/image" Target="../media/image99.svg"/><Relationship Id="rId10" Type="http://schemas.openxmlformats.org/officeDocument/2006/relationships/image" Target="../media/image13.png"/><Relationship Id="rId19" Type="http://schemas.openxmlformats.org/officeDocument/2006/relationships/image" Target="../media/image44.svg"/><Relationship Id="rId4" Type="http://schemas.openxmlformats.org/officeDocument/2006/relationships/image" Target="../media/image33.png"/><Relationship Id="rId9" Type="http://schemas.openxmlformats.org/officeDocument/2006/relationships/image" Target="../media/image97.png"/><Relationship Id="rId1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4.sv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2.svg"/><Relationship Id="rId10" Type="http://schemas.openxmlformats.org/officeDocument/2006/relationships/image" Target="../media/image38.sv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07.jpeg"/><Relationship Id="rId18" Type="http://schemas.openxmlformats.org/officeDocument/2006/relationships/image" Target="../media/image90.png"/><Relationship Id="rId3" Type="http://schemas.openxmlformats.org/officeDocument/2006/relationships/image" Target="../media/image100.svg"/><Relationship Id="rId21" Type="http://schemas.openxmlformats.org/officeDocument/2006/relationships/image" Target="../media/image113.svg"/><Relationship Id="rId7" Type="http://schemas.openxmlformats.org/officeDocument/2006/relationships/image" Target="../media/image103.svg"/><Relationship Id="rId12" Type="http://schemas.openxmlformats.org/officeDocument/2006/relationships/image" Target="../media/image106.svg"/><Relationship Id="rId17" Type="http://schemas.openxmlformats.org/officeDocument/2006/relationships/image" Target="../media/image110.svg"/><Relationship Id="rId25" Type="http://schemas.openxmlformats.org/officeDocument/2006/relationships/image" Target="../media/image115.svg"/><Relationship Id="rId2" Type="http://schemas.openxmlformats.org/officeDocument/2006/relationships/image" Target="../media/image41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05.png"/><Relationship Id="rId24" Type="http://schemas.openxmlformats.org/officeDocument/2006/relationships/image" Target="../media/image39.png"/><Relationship Id="rId5" Type="http://schemas.openxmlformats.org/officeDocument/2006/relationships/image" Target="../media/image102.svg"/><Relationship Id="rId15" Type="http://schemas.openxmlformats.org/officeDocument/2006/relationships/image" Target="../media/image108.svg"/><Relationship Id="rId23" Type="http://schemas.openxmlformats.org/officeDocument/2006/relationships/image" Target="../media/image114.svg"/><Relationship Id="rId10" Type="http://schemas.openxmlformats.org/officeDocument/2006/relationships/image" Target="../media/image96.png"/><Relationship Id="rId19" Type="http://schemas.openxmlformats.org/officeDocument/2006/relationships/image" Target="../media/image111.svg"/><Relationship Id="rId4" Type="http://schemas.openxmlformats.org/officeDocument/2006/relationships/image" Target="../media/image101.png"/><Relationship Id="rId9" Type="http://schemas.openxmlformats.org/officeDocument/2006/relationships/image" Target="../media/image104.svg"/><Relationship Id="rId14" Type="http://schemas.openxmlformats.org/officeDocument/2006/relationships/image" Target="../media/image86.png"/><Relationship Id="rId2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tiff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image" Target="../media/image32.svg"/><Relationship Id="rId21" Type="http://schemas.openxmlformats.org/officeDocument/2006/relationships/image" Target="../media/image8.sv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49.svg"/><Relationship Id="rId2" Type="http://schemas.openxmlformats.org/officeDocument/2006/relationships/image" Target="../media/image31.png"/><Relationship Id="rId16" Type="http://schemas.openxmlformats.org/officeDocument/2006/relationships/image" Target="../media/image44.svg"/><Relationship Id="rId20" Type="http://schemas.openxmlformats.org/officeDocument/2006/relationships/image" Target="../media/image7.png"/><Relationship Id="rId29" Type="http://schemas.openxmlformats.org/officeDocument/2006/relationships/image" Target="../media/image1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18.svg"/><Relationship Id="rId28" Type="http://schemas.openxmlformats.org/officeDocument/2006/relationships/image" Target="../media/image13.png"/><Relationship Id="rId10" Type="http://schemas.openxmlformats.org/officeDocument/2006/relationships/image" Target="../media/image38.svg"/><Relationship Id="rId19" Type="http://schemas.openxmlformats.org/officeDocument/2006/relationships/image" Target="../media/image47.sv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17.png"/><Relationship Id="rId27" Type="http://schemas.openxmlformats.org/officeDocument/2006/relationships/image" Target="../media/image5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tiff"/><Relationship Id="rId4" Type="http://schemas.openxmlformats.org/officeDocument/2006/relationships/image" Target="../media/image47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5.svg"/><Relationship Id="rId18" Type="http://schemas.openxmlformats.org/officeDocument/2006/relationships/image" Target="../media/image12.png"/><Relationship Id="rId3" Type="http://schemas.openxmlformats.org/officeDocument/2006/relationships/image" Target="../media/image53.svg"/><Relationship Id="rId21" Type="http://schemas.openxmlformats.org/officeDocument/2006/relationships/image" Target="../media/image60.tiff"/><Relationship Id="rId7" Type="http://schemas.openxmlformats.org/officeDocument/2006/relationships/image" Target="../media/image1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4.svg"/><Relationship Id="rId2" Type="http://schemas.openxmlformats.org/officeDocument/2006/relationships/image" Target="../media/image52.png"/><Relationship Id="rId16" Type="http://schemas.openxmlformats.org/officeDocument/2006/relationships/image" Target="../media/image58.pn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51.svg"/><Relationship Id="rId24" Type="http://schemas.openxmlformats.org/officeDocument/2006/relationships/image" Target="../media/image63.png"/><Relationship Id="rId5" Type="http://schemas.openxmlformats.org/officeDocument/2006/relationships/image" Target="../media/image8.svg"/><Relationship Id="rId15" Type="http://schemas.openxmlformats.org/officeDocument/2006/relationships/image" Target="../media/image57.svg"/><Relationship Id="rId23" Type="http://schemas.openxmlformats.org/officeDocument/2006/relationships/image" Target="../media/image62.sv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9.svg"/><Relationship Id="rId14" Type="http://schemas.openxmlformats.org/officeDocument/2006/relationships/image" Target="../media/image56.png"/><Relationship Id="rId22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jp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6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5.svg"/><Relationship Id="rId3" Type="http://schemas.openxmlformats.org/officeDocument/2006/relationships/image" Target="../media/image46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66.sv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0.tiff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9.svg"/><Relationship Id="rId1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.svg"/><Relationship Id="rId7" Type="http://schemas.openxmlformats.org/officeDocument/2006/relationships/image" Target="../media/image6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6.svg"/><Relationship Id="rId4" Type="http://schemas.openxmlformats.org/officeDocument/2006/relationships/image" Target="../media/image8.sv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8.svg"/><Relationship Id="rId3" Type="http://schemas.openxmlformats.org/officeDocument/2006/relationships/image" Target="../media/image53.svg"/><Relationship Id="rId7" Type="http://schemas.openxmlformats.org/officeDocument/2006/relationships/image" Target="../media/image70.svg"/><Relationship Id="rId12" Type="http://schemas.openxmlformats.org/officeDocument/2006/relationships/image" Target="../media/image17.png"/><Relationship Id="rId17" Type="http://schemas.openxmlformats.org/officeDocument/2006/relationships/image" Target="../media/image51.sv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png"/><Relationship Id="rId11" Type="http://schemas.openxmlformats.org/officeDocument/2006/relationships/image" Target="../media/image59.svg"/><Relationship Id="rId5" Type="http://schemas.openxmlformats.org/officeDocument/2006/relationships/image" Target="../media/image68.svg"/><Relationship Id="rId15" Type="http://schemas.openxmlformats.org/officeDocument/2006/relationships/image" Target="../media/image49.sv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296" y="313899"/>
            <a:ext cx="11613667" cy="8939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Terraform on </a:t>
            </a:r>
            <a:r>
              <a:rPr lang="en-US" sz="6000" dirty="0">
                <a:solidFill>
                  <a:srgbClr val="FF0000"/>
                </a:solidFill>
              </a:rPr>
              <a:t>AWS with </a:t>
            </a:r>
            <a:r>
              <a:rPr lang="en-US" sz="6000" dirty="0" err="1">
                <a:solidFill>
                  <a:srgbClr val="FF0000"/>
                </a:solidFill>
              </a:rPr>
              <a:t>Fargate</a:t>
            </a:r>
            <a:r>
              <a:rPr lang="en-US" sz="6000" dirty="0">
                <a:solidFill>
                  <a:srgbClr val="FF0000"/>
                </a:solidFill>
              </a:rPr>
              <a:t> &amp; 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651379"/>
            <a:ext cx="12105779" cy="14773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8E47"/>
                </a:solidFill>
              </a:rPr>
              <a:t>Author: </a:t>
            </a:r>
            <a:r>
              <a:rPr lang="en-US" dirty="0" err="1">
                <a:solidFill>
                  <a:srgbClr val="F48E47"/>
                </a:solidFill>
              </a:rPr>
              <a:t>Nho</a:t>
            </a:r>
            <a:r>
              <a:rPr lang="en-US" dirty="0">
                <a:solidFill>
                  <a:srgbClr val="F48E47"/>
                </a:solidFill>
              </a:rPr>
              <a:t> Luong </a:t>
            </a:r>
          </a:p>
          <a:p>
            <a:r>
              <a:rPr lang="en-US" dirty="0">
                <a:solidFill>
                  <a:srgbClr val="F48E47"/>
                </a:solidFill>
              </a:rPr>
              <a:t>Skill: DevOps Engineer Lead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CF383-1361-4E75-85B4-CC450DC884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1774" y="1745110"/>
            <a:ext cx="2984107" cy="4167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57EB8-858A-D94C-AD0E-BB1AEED1A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3391686"/>
            <a:ext cx="9099722" cy="4705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C4D522-A277-8D4E-B214-B90233EE4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99" y="1207827"/>
            <a:ext cx="2984107" cy="19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952" y="4245512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743" y="4225443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5439137" y="2169583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4554187" y="4081671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4496025" y="5383811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6356861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6434393" y="5357664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360" y="4245512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8072269" y="4077317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8036165" y="5355855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5292239" y="2822726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7094913" y="2822726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141090" y="2822726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9DB3CDF6-FFE5-4743-A3F6-EA5AF62C3FA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2824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075545A-3F9C-CF40-946D-AC2F808F2D0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2016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E872995-BEAD-4E49-84BF-E8AD72CBBF2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758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5910CD0-AE52-8C4A-882F-AAADFA009A0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5368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20374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Load Balancing &amp; Service Autoscaling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02A8-EEA1-9241-82DA-61FA3551C3CA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9154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671516AD-0DF8-994E-939C-579004272FD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73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Subtitle 2">
            <a:extLst>
              <a:ext uri="{FF2B5EF4-FFF2-40B4-BE49-F238E27FC236}">
                <a16:creationId xmlns:a16="http://schemas.microsoft.com/office/drawing/2014/main" id="{8A10E253-290D-C841-B2D1-9576C480DEA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7086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0506C66-A5B2-D249-8A19-8071C2BB795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5346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0705846-AD34-CF47-A21B-20E4F0DBA02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023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4782846-9163-524D-BDF1-9AF29D0C7DE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24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787" y="2484115"/>
            <a:ext cx="8390701" cy="34594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>
                <a:solidFill>
                  <a:srgbClr val="00B050"/>
                </a:solidFill>
              </a:rPr>
              <a:t>Demo </a:t>
            </a:r>
            <a:r>
              <a:rPr lang="en-US" sz="7000" b="1" dirty="0">
                <a:solidFill>
                  <a:srgbClr val="00B050"/>
                </a:solidFill>
              </a:rPr>
              <a:t>Contents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576583"/>
            <a:ext cx="3076435" cy="30764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7BCA8FD-9C18-D14A-AF26-7FBF43EB82F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3164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FB8FEDC3-EC18-C545-8435-31856E95154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6820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Deployments using </a:t>
            </a:r>
            <a:r>
              <a:rPr lang="en-US" dirty="0">
                <a:solidFill>
                  <a:srgbClr val="00B050"/>
                </a:solidFill>
              </a:rPr>
              <a:t>CloudFormation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4B27B7D-8BF0-D949-B05C-F1289D2C259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3372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2427D6-0470-9447-A6D0-8AA5567E9CB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3108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CD24-4F9A-7247-BBF4-90460E7A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ECS</a:t>
            </a:r>
            <a:r>
              <a:rPr lang="en-US" dirty="0"/>
              <a:t> – Elastic Container Service </a:t>
            </a:r>
          </a:p>
          <a:p>
            <a:r>
              <a:rPr lang="en-US" dirty="0" err="1">
                <a:solidFill>
                  <a:srgbClr val="0070C0"/>
                </a:solidFill>
              </a:rPr>
              <a:t>Fargate</a:t>
            </a:r>
            <a:r>
              <a:rPr lang="en-US" dirty="0"/>
              <a:t> – Serverless Container Service</a:t>
            </a:r>
          </a:p>
          <a:p>
            <a:r>
              <a:rPr lang="en-IN" dirty="0"/>
              <a:t>ECS is a highly scalable, fast, </a:t>
            </a:r>
            <a:r>
              <a:rPr lang="en-IN" dirty="0">
                <a:solidFill>
                  <a:srgbClr val="0070C0"/>
                </a:solidFill>
              </a:rPr>
              <a:t>container management service </a:t>
            </a:r>
            <a:r>
              <a:rPr lang="en-IN" dirty="0"/>
              <a:t>that makes it easy to run, stop, and manage Docker containers on a cluster.</a:t>
            </a:r>
          </a:p>
          <a:p>
            <a:r>
              <a:rPr lang="en-IN" dirty="0"/>
              <a:t> We can host our cluster on a </a:t>
            </a:r>
            <a:r>
              <a:rPr lang="en-IN" dirty="0">
                <a:solidFill>
                  <a:srgbClr val="0070C0"/>
                </a:solidFill>
              </a:rPr>
              <a:t>serverless infrastructure </a:t>
            </a:r>
            <a:r>
              <a:rPr lang="en-IN" dirty="0"/>
              <a:t>that is managed by Amazon ECS by launching our services 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launch type.</a:t>
            </a:r>
          </a:p>
          <a:p>
            <a:r>
              <a:rPr lang="en-IN" dirty="0"/>
              <a:t>We can use Amazon ECS to </a:t>
            </a:r>
            <a:r>
              <a:rPr lang="en-IN" dirty="0">
                <a:solidFill>
                  <a:srgbClr val="0070C0"/>
                </a:solidFill>
              </a:rPr>
              <a:t>schedule</a:t>
            </a:r>
            <a:r>
              <a:rPr lang="en-IN" dirty="0"/>
              <a:t> the placement of containers across our cluster based on our </a:t>
            </a:r>
            <a:r>
              <a:rPr lang="en-IN" dirty="0">
                <a:solidFill>
                  <a:srgbClr val="0070C0"/>
                </a:solidFill>
              </a:rPr>
              <a:t>resource needs, isolation policies, and availability requirements. </a:t>
            </a:r>
          </a:p>
          <a:p>
            <a:r>
              <a:rPr lang="en-IN" dirty="0"/>
              <a:t>Amazon ECS eliminates the need for us to operate our own </a:t>
            </a:r>
            <a:r>
              <a:rPr lang="en-IN" dirty="0">
                <a:solidFill>
                  <a:srgbClr val="0070C0"/>
                </a:solidFill>
              </a:rPr>
              <a:t>cluster management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configuration management </a:t>
            </a:r>
            <a:r>
              <a:rPr lang="en-IN" dirty="0"/>
              <a:t>systems or </a:t>
            </a:r>
            <a:r>
              <a:rPr lang="en-IN" dirty="0">
                <a:solidFill>
                  <a:srgbClr val="0070C0"/>
                </a:solidFill>
              </a:rPr>
              <a:t>worry about scaling </a:t>
            </a:r>
            <a:r>
              <a:rPr lang="en-IN" dirty="0"/>
              <a:t>our management infrastructure.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5B7C5-163C-564D-893A-E2D5283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B2A1D2-FA5B-C945-BF7D-653BF9BB351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07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0DEA-E05F-5A4C-9C37-9558642A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ECS can be used to create a </a:t>
            </a:r>
            <a:r>
              <a:rPr lang="en-IN" dirty="0">
                <a:solidFill>
                  <a:srgbClr val="0070C0"/>
                </a:solidFill>
              </a:rPr>
              <a:t>consistent deployment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build experience</a:t>
            </a:r>
            <a:r>
              <a:rPr lang="en-IN" dirty="0"/>
              <a:t>, manage, and scale batch and </a:t>
            </a:r>
            <a:r>
              <a:rPr lang="en-IN" dirty="0">
                <a:solidFill>
                  <a:srgbClr val="0070C0"/>
                </a:solidFill>
              </a:rPr>
              <a:t>Extract-Transform-Load (ETL) workloads</a:t>
            </a:r>
            <a:r>
              <a:rPr lang="en-IN" dirty="0"/>
              <a:t>, and build sophisticated application architectures on a </a:t>
            </a:r>
            <a:r>
              <a:rPr lang="en-IN" dirty="0">
                <a:solidFill>
                  <a:srgbClr val="C00000"/>
                </a:solidFill>
              </a:rPr>
              <a:t>microservices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model</a:t>
            </a:r>
            <a:r>
              <a:rPr lang="en-IN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A3CCF-66C8-9546-AE17-4B92FFA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&amp; </a:t>
            </a:r>
            <a:r>
              <a:rPr lang="en-US" dirty="0" err="1"/>
              <a:t>Fargate</a:t>
            </a:r>
            <a:r>
              <a:rPr lang="en-US" dirty="0"/>
              <a:t> 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1BF876-817D-9945-9404-9E5CA4994BB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8738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First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04AE04-B03C-AC42-B341-37A932155A7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2450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8B64B56E-966F-5847-8CFB-C2FDCD72049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992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6CBB-7223-5A40-8712-B7E1129C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3" y="1030578"/>
            <a:ext cx="9245567" cy="653281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1"/>
            <a:r>
              <a:rPr lang="en-US" dirty="0"/>
              <a:t>Nothing but container image and </a:t>
            </a:r>
            <a:r>
              <a:rPr lang="en-US" dirty="0">
                <a:solidFill>
                  <a:srgbClr val="0070C0"/>
                </a:solidFill>
              </a:rPr>
              <a:t>container level settings </a:t>
            </a:r>
            <a:r>
              <a:rPr lang="en-US" dirty="0"/>
              <a:t>(Example: Container Image, Port, registry, Environment Variables to pass to container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a </a:t>
            </a:r>
            <a:r>
              <a:rPr lang="en-IN" dirty="0">
                <a:solidFill>
                  <a:srgbClr val="0070C0"/>
                </a:solidFill>
              </a:rPr>
              <a:t>blueprint</a:t>
            </a:r>
            <a:r>
              <a:rPr lang="en-IN" dirty="0"/>
              <a:t> for our application and describes one or more containers through attributes. </a:t>
            </a:r>
          </a:p>
          <a:p>
            <a:pPr lvl="1"/>
            <a:r>
              <a:rPr lang="en-IN" dirty="0"/>
              <a:t>Very few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</a:t>
            </a:r>
            <a:r>
              <a:rPr lang="en-IN" dirty="0">
                <a:solidFill>
                  <a:srgbClr val="0070C0"/>
                </a:solidFill>
              </a:rPr>
              <a:t>per container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It is a combination of multiple container definitions if we are using more than one container image in a Task. 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en-US" dirty="0"/>
              <a:t>	</a:t>
            </a:r>
          </a:p>
          <a:p>
            <a:pPr lvl="1"/>
            <a:r>
              <a:rPr lang="en-IN" dirty="0"/>
              <a:t>A service allows you to run and maintain a specified number (the "desired count") of simultaneous </a:t>
            </a:r>
            <a:r>
              <a:rPr lang="en-IN" dirty="0">
                <a:solidFill>
                  <a:srgbClr val="0070C0"/>
                </a:solidFill>
              </a:rPr>
              <a:t>instances of a task definition </a:t>
            </a:r>
            <a:r>
              <a:rPr lang="en-IN" dirty="0"/>
              <a:t>in an ECS cluster.</a:t>
            </a:r>
            <a:endParaRPr lang="en-US" dirty="0"/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Cluster</a:t>
            </a:r>
          </a:p>
          <a:p>
            <a:pPr lvl="1"/>
            <a:r>
              <a:rPr lang="en-IN" dirty="0"/>
              <a:t>The infrastructure in a </a:t>
            </a:r>
            <a:r>
              <a:rPr lang="en-IN" dirty="0" err="1"/>
              <a:t>Fargate</a:t>
            </a:r>
            <a:r>
              <a:rPr lang="en-IN" dirty="0"/>
              <a:t> cluster is fully managed by AWS. Our containers run without we managing and configuring individual Amazon EC2 instances.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lvl="1"/>
            <a:r>
              <a:rPr lang="en-IN" dirty="0"/>
              <a:t>A </a:t>
            </a:r>
            <a:r>
              <a:rPr lang="en-IN" i="1" dirty="0">
                <a:solidFill>
                  <a:srgbClr val="0070C0"/>
                </a:solidFill>
              </a:rPr>
              <a:t>task</a:t>
            </a:r>
            <a:r>
              <a:rPr lang="en-IN" dirty="0"/>
              <a:t> is the </a:t>
            </a:r>
            <a:r>
              <a:rPr lang="en-IN" dirty="0">
                <a:solidFill>
                  <a:srgbClr val="0070C0"/>
                </a:solidFill>
              </a:rPr>
              <a:t>instantiation of a task </a:t>
            </a:r>
            <a:r>
              <a:rPr lang="en-IN" dirty="0"/>
              <a:t>definition within a cluster. </a:t>
            </a:r>
          </a:p>
          <a:p>
            <a:pPr lvl="1"/>
            <a:r>
              <a:rPr lang="en-IN" dirty="0"/>
              <a:t>After we have </a:t>
            </a:r>
            <a:r>
              <a:rPr lang="en-IN" dirty="0">
                <a:solidFill>
                  <a:srgbClr val="0070C0"/>
                </a:solidFill>
              </a:rPr>
              <a:t>created</a:t>
            </a:r>
            <a:r>
              <a:rPr lang="en-IN" dirty="0"/>
              <a:t> a task definition for our application within Amazon ECS, we can specify the number of tasks that will run on our cluster (run task directly or configure to run from a service).</a:t>
            </a:r>
          </a:p>
          <a:p>
            <a:pPr lvl="1"/>
            <a:r>
              <a:rPr lang="en-IN" dirty="0"/>
              <a:t>Each task that uses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has its </a:t>
            </a:r>
            <a:r>
              <a:rPr lang="en-IN" dirty="0">
                <a:solidFill>
                  <a:srgbClr val="0070C0"/>
                </a:solidFill>
              </a:rPr>
              <a:t>own isolation boundary </a:t>
            </a:r>
            <a:r>
              <a:rPr lang="en-IN" dirty="0"/>
              <a:t>and does </a:t>
            </a:r>
            <a:r>
              <a:rPr lang="en-IN" dirty="0">
                <a:solidFill>
                  <a:srgbClr val="0070C0"/>
                </a:solidFill>
              </a:rPr>
              <a:t>not share </a:t>
            </a:r>
            <a:r>
              <a:rPr lang="en-IN" dirty="0"/>
              <a:t>the underlying kernel, CPU resources, memory resources, or elastic network interface with another task.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B1D8B-3DEA-E242-90DF-655570F2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58272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– First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5D901-C4F7-4E4D-AF70-5266913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0" y="3206593"/>
            <a:ext cx="4934825" cy="227316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D201481-5614-DC45-9E8C-33FD7EAEB8E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38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ECB0693-2C83-2C4D-B4C0-7D8D3A0C27E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7490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BAA25-12A9-E740-8CA0-B425AE6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err="1"/>
              <a:t>Fargate</a:t>
            </a:r>
            <a:r>
              <a:rPr lang="en-US" sz="4600" dirty="0"/>
              <a:t> &amp; ECS Fundamentals – </a:t>
            </a:r>
            <a:r>
              <a:rPr lang="en-US" sz="4600" dirty="0">
                <a:solidFill>
                  <a:srgbClr val="00B050"/>
                </a:solidFill>
              </a:rPr>
              <a:t>Clusters 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0B4651-19A1-2C44-9D2B-EEEB9E23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4451" y="4621804"/>
            <a:ext cx="1110343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3BF3E2-145A-5D40-B462-502C02E2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8242" y="4601735"/>
            <a:ext cx="1110343" cy="111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4D16F-D384-354C-B4F0-49CB0D3EC752}"/>
              </a:ext>
            </a:extLst>
          </p:cNvPr>
          <p:cNvSpPr/>
          <p:nvPr/>
        </p:nvSpPr>
        <p:spPr>
          <a:xfrm>
            <a:off x="9963636" y="2545875"/>
            <a:ext cx="3403906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Cluster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E015035-0E7F-7B4D-B64A-D45DA363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6" y="1821433"/>
            <a:ext cx="7602583" cy="5590922"/>
          </a:xfrm>
        </p:spPr>
        <p:txBody>
          <a:bodyPr>
            <a:normAutofit/>
          </a:bodyPr>
          <a:lstStyle/>
          <a:p>
            <a:r>
              <a:rPr lang="en-IN" dirty="0"/>
              <a:t>We have </a:t>
            </a:r>
            <a:r>
              <a:rPr lang="en-IN" dirty="0">
                <a:solidFill>
                  <a:srgbClr val="0070C0"/>
                </a:solidFill>
              </a:rPr>
              <a:t>3 types </a:t>
            </a:r>
            <a:r>
              <a:rPr lang="en-IN" dirty="0"/>
              <a:t>of cluster templates available in ECS.</a:t>
            </a:r>
          </a:p>
          <a:p>
            <a:pPr lvl="1"/>
            <a:r>
              <a:rPr lang="en-IN" dirty="0" err="1"/>
              <a:t>Fargate</a:t>
            </a:r>
            <a:r>
              <a:rPr lang="en-IN" dirty="0"/>
              <a:t> - Serverless</a:t>
            </a:r>
          </a:p>
          <a:p>
            <a:pPr lvl="1"/>
            <a:r>
              <a:rPr lang="en-IN" dirty="0"/>
              <a:t>EC2 – Linux</a:t>
            </a:r>
          </a:p>
          <a:p>
            <a:pPr lvl="1"/>
            <a:r>
              <a:rPr lang="en-IN" dirty="0"/>
              <a:t>EC2 - Windows</a:t>
            </a:r>
          </a:p>
          <a:p>
            <a:r>
              <a:rPr lang="en-IN" dirty="0"/>
              <a:t>An ECS cluster is a logical grouping of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services</a:t>
            </a:r>
            <a:r>
              <a:rPr lang="en-IN" dirty="0"/>
              <a:t>. </a:t>
            </a:r>
          </a:p>
          <a:p>
            <a:r>
              <a:rPr lang="en-IN" dirty="0"/>
              <a:t>Clusters are </a:t>
            </a:r>
            <a:r>
              <a:rPr lang="en-IN" dirty="0">
                <a:solidFill>
                  <a:srgbClr val="0070C0"/>
                </a:solidFill>
              </a:rPr>
              <a:t>Region-specific</a:t>
            </a:r>
            <a:r>
              <a:rPr lang="en-IN" dirty="0"/>
              <a:t>.</a:t>
            </a:r>
          </a:p>
          <a:p>
            <a:r>
              <a:rPr lang="en-IN" dirty="0"/>
              <a:t>Clusters can contain </a:t>
            </a:r>
            <a:r>
              <a:rPr lang="en-IN" dirty="0">
                <a:solidFill>
                  <a:srgbClr val="0070C0"/>
                </a:solidFill>
              </a:rPr>
              <a:t>tasks</a:t>
            </a:r>
            <a:r>
              <a:rPr lang="en-IN" dirty="0"/>
              <a:t> using both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EC2</a:t>
            </a:r>
            <a:r>
              <a:rPr lang="en-IN" dirty="0"/>
              <a:t> launch types.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23ECD-57AA-E641-B8AA-DF8012448484}"/>
              </a:ext>
            </a:extLst>
          </p:cNvPr>
          <p:cNvSpPr/>
          <p:nvPr/>
        </p:nvSpPr>
        <p:spPr>
          <a:xfrm>
            <a:off x="9078686" y="4457963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1A9F6-8644-AA48-8F08-CFB4F0357C20}"/>
              </a:ext>
            </a:extLst>
          </p:cNvPr>
          <p:cNvSpPr txBox="1"/>
          <p:nvPr/>
        </p:nvSpPr>
        <p:spPr>
          <a:xfrm>
            <a:off x="9020524" y="5760103"/>
            <a:ext cx="165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Fargate</a:t>
            </a:r>
            <a:r>
              <a:rPr lang="en-US" sz="1400" dirty="0"/>
              <a:t> (Serverless)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3F8AA-72C2-7148-89DB-AB524EE7FDF1}"/>
              </a:ext>
            </a:extLst>
          </p:cNvPr>
          <p:cNvSpPr/>
          <p:nvPr/>
        </p:nvSpPr>
        <p:spPr>
          <a:xfrm>
            <a:off x="10881360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31C22-4540-4D48-ABFA-DD859258C63C}"/>
              </a:ext>
            </a:extLst>
          </p:cNvPr>
          <p:cNvSpPr txBox="1"/>
          <p:nvPr/>
        </p:nvSpPr>
        <p:spPr>
          <a:xfrm>
            <a:off x="10958892" y="5733956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EC2 + Linux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B1D0D84-688A-BE40-BB9B-AB1775EB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9859" y="4621804"/>
            <a:ext cx="1110343" cy="11103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6A9675-81FB-1642-970D-3122811785E2}"/>
              </a:ext>
            </a:extLst>
          </p:cNvPr>
          <p:cNvSpPr/>
          <p:nvPr/>
        </p:nvSpPr>
        <p:spPr>
          <a:xfrm>
            <a:off x="12596768" y="4453609"/>
            <a:ext cx="1476103" cy="15806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D928F-CE38-754D-B00D-027CA9599498}"/>
              </a:ext>
            </a:extLst>
          </p:cNvPr>
          <p:cNvSpPr txBox="1"/>
          <p:nvPr/>
        </p:nvSpPr>
        <p:spPr>
          <a:xfrm>
            <a:off x="12560664" y="5732147"/>
            <a:ext cx="1548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EC2 + Windows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58572B-ADFA-FC4F-A491-7656B68DD628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9816738" y="3199018"/>
            <a:ext cx="1848851" cy="125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9826-5035-CF48-90C7-C006F7000E4B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11619412" y="3199018"/>
            <a:ext cx="46177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314164-5EA1-B148-B783-E9F7EB7D5385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11665589" y="3199018"/>
            <a:ext cx="1669231" cy="12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63528EA9-4A7E-BB41-BFCB-40B3CA1A222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2190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/>
      <p:bldP spid="26" grpId="0" animBg="1"/>
      <p:bldP spid="27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BBC1-9C56-A546-870D-350C3570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Fargate</a:t>
            </a:r>
            <a:r>
              <a:rPr lang="en-US" dirty="0"/>
              <a:t> &amp; ECS - First Steps</a:t>
            </a:r>
          </a:p>
          <a:p>
            <a:r>
              <a:rPr lang="en-US" dirty="0"/>
              <a:t>Docker Fundamentals</a:t>
            </a:r>
          </a:p>
          <a:p>
            <a:r>
              <a:rPr lang="en-US" dirty="0" err="1"/>
              <a:t>Fargate</a:t>
            </a:r>
            <a:r>
              <a:rPr lang="en-US" dirty="0"/>
              <a:t> &amp; ECS Fundamentals</a:t>
            </a:r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Load Balancing &amp; Service Autoscaling</a:t>
            </a:r>
          </a:p>
          <a:p>
            <a:r>
              <a:rPr lang="en-US" dirty="0"/>
              <a:t>Continuous Integration &amp; Continuous Delivery</a:t>
            </a:r>
          </a:p>
          <a:p>
            <a:r>
              <a:rPr lang="en-US" dirty="0"/>
              <a:t>Microservices Deployment without Service Discovery</a:t>
            </a:r>
          </a:p>
          <a:p>
            <a:r>
              <a:rPr lang="en-US" dirty="0"/>
              <a:t>Microservices Deployment with Service Discovery</a:t>
            </a:r>
          </a:p>
          <a:p>
            <a:r>
              <a:rPr lang="en-US" dirty="0"/>
              <a:t>Microservices Deployment with AWS App Mesh and X-Ray</a:t>
            </a:r>
          </a:p>
          <a:p>
            <a:r>
              <a:rPr lang="en-US" dirty="0"/>
              <a:t>Microservices Canary Deployment with AWS App Mesh</a:t>
            </a:r>
          </a:p>
          <a:p>
            <a:r>
              <a:rPr lang="en-US" dirty="0"/>
              <a:t>CloudFormation for </a:t>
            </a:r>
            <a:r>
              <a:rPr lang="en-US" dirty="0" err="1"/>
              <a:t>Fargate</a:t>
            </a:r>
            <a:r>
              <a:rPr lang="en-US" dirty="0"/>
              <a:t> Deployments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2A84F6-7D21-604F-BB24-B34D02B4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D8944C-E469-3747-94D0-9B2E18603FA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422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 Features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2CD599F-AB17-2545-8636-FFAADE8340F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3931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35CF2-6BDF-954C-A530-76D0733CE2F3}"/>
              </a:ext>
            </a:extLst>
          </p:cNvPr>
          <p:cNvSpPr/>
          <p:nvPr/>
        </p:nvSpPr>
        <p:spPr>
          <a:xfrm>
            <a:off x="169819" y="3801278"/>
            <a:ext cx="1946366" cy="7184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Clusters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Fargate</a:t>
            </a:r>
            <a:r>
              <a:rPr lang="en-US" sz="2000" dirty="0"/>
              <a:t> or ECS)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32BB-CB1F-AF49-8268-4D5479640DC9}"/>
              </a:ext>
            </a:extLst>
          </p:cNvPr>
          <p:cNvSpPr/>
          <p:nvPr/>
        </p:nvSpPr>
        <p:spPr>
          <a:xfrm>
            <a:off x="4160519" y="991394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0EF6-46C9-D946-9010-F87EBEF99D3B}"/>
              </a:ext>
            </a:extLst>
          </p:cNvPr>
          <p:cNvSpPr/>
          <p:nvPr/>
        </p:nvSpPr>
        <p:spPr>
          <a:xfrm>
            <a:off x="4160519" y="1723603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45591-FB6B-D14C-9A8A-0AAC3638617B}"/>
              </a:ext>
            </a:extLst>
          </p:cNvPr>
          <p:cNvSpPr/>
          <p:nvPr/>
        </p:nvSpPr>
        <p:spPr>
          <a:xfrm>
            <a:off x="4160519" y="245512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ECS 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B758C-59A1-6941-B58A-527816618299}"/>
              </a:ext>
            </a:extLst>
          </p:cNvPr>
          <p:cNvSpPr/>
          <p:nvPr/>
        </p:nvSpPr>
        <p:spPr>
          <a:xfrm>
            <a:off x="4160519" y="3186639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B2CC4-4091-C842-9910-4FCEB7DDF778}"/>
              </a:ext>
            </a:extLst>
          </p:cNvPr>
          <p:cNvSpPr/>
          <p:nvPr/>
        </p:nvSpPr>
        <p:spPr>
          <a:xfrm>
            <a:off x="4160519" y="391884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Scheduled Tasks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B650-9551-254F-A135-6DF1E3D168DA}"/>
              </a:ext>
            </a:extLst>
          </p:cNvPr>
          <p:cNvSpPr/>
          <p:nvPr/>
        </p:nvSpPr>
        <p:spPr>
          <a:xfrm>
            <a:off x="4160519" y="4650366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0AFA1-3F77-9841-9C7E-FC27DA369B81}"/>
              </a:ext>
            </a:extLst>
          </p:cNvPr>
          <p:cNvSpPr/>
          <p:nvPr/>
        </p:nvSpPr>
        <p:spPr>
          <a:xfrm>
            <a:off x="4160519" y="5476641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Capacity Providers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944-6629-6845-8A99-D4B3ED9AEE80}"/>
              </a:ext>
            </a:extLst>
          </p:cNvPr>
          <p:cNvSpPr/>
          <p:nvPr/>
        </p:nvSpPr>
        <p:spPr>
          <a:xfrm>
            <a:off x="4160519" y="6208850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C9743-A9DC-FE40-8992-CF1A18DEB690}"/>
              </a:ext>
            </a:extLst>
          </p:cNvPr>
          <p:cNvSpPr/>
          <p:nvPr/>
        </p:nvSpPr>
        <p:spPr>
          <a:xfrm>
            <a:off x="4160519" y="6940368"/>
            <a:ext cx="1946366" cy="6008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Delete Cluster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761C0B3-D4F0-A24E-947D-EEF2516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97457"/>
            <a:ext cx="12618720" cy="1188851"/>
          </a:xfrm>
        </p:spPr>
        <p:txBody>
          <a:bodyPr>
            <a:normAutofit/>
          </a:bodyPr>
          <a:lstStyle/>
          <a:p>
            <a:r>
              <a:rPr lang="en-US" sz="4400" dirty="0" err="1"/>
              <a:t>Fargate</a:t>
            </a:r>
            <a:r>
              <a:rPr lang="en-US" sz="4400" dirty="0"/>
              <a:t> &amp; ECS Fundamentals – </a:t>
            </a:r>
            <a:r>
              <a:rPr lang="en-US" sz="4400" dirty="0">
                <a:solidFill>
                  <a:srgbClr val="00B050"/>
                </a:solidFill>
              </a:rPr>
              <a:t>Cluster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877A-5CFC-714E-B107-D41381195A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6185" y="1291840"/>
            <a:ext cx="2044334" cy="28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A98FE-2707-1A43-8737-6E59D4858D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16185" y="2024049"/>
            <a:ext cx="2044334" cy="21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44DA9-4C26-1F4A-84C3-0A6B9BE013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6185" y="2755567"/>
            <a:ext cx="2044334" cy="140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3189F5-44CF-C44C-848E-868E25D9F66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2116185" y="3487085"/>
            <a:ext cx="2044334" cy="6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3BA2B-D632-5B4B-8526-E6F46B2DEDD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116185" y="4160509"/>
            <a:ext cx="2044334" cy="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CDDD7-62A2-994B-8E02-69FC9305B02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116185" y="4160509"/>
            <a:ext cx="2044334" cy="7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44AAB-B644-0A4D-9527-BE7B6923E63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116185" y="4160509"/>
            <a:ext cx="2044334" cy="161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F60A2E-E7C0-9F4E-AEE9-9041A285AF1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116185" y="4160509"/>
            <a:ext cx="2044334" cy="23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858A51-4D3E-8D4E-A154-7627FA31A086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116185" y="4160509"/>
            <a:ext cx="2044334" cy="30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6600D-27D2-5948-9F88-8B9899C9973A}"/>
              </a:ext>
            </a:extLst>
          </p:cNvPr>
          <p:cNvSpPr/>
          <p:nvPr/>
        </p:nvSpPr>
        <p:spPr>
          <a:xfrm>
            <a:off x="7029992" y="24551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be created when we create the cluster launch type of EC2+Linux or EC2+Windows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B5936E-0401-3640-B17D-438872738A74}"/>
              </a:ext>
            </a:extLst>
          </p:cNvPr>
          <p:cNvSpPr/>
          <p:nvPr/>
        </p:nvSpPr>
        <p:spPr>
          <a:xfrm>
            <a:off x="7029992" y="3186639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CloudWatch Container Insights collects, aggregates, and summarizes metrics and logs from your containerized applications and microservices. 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97053-140A-0440-B2B3-6E50476955DA}"/>
              </a:ext>
            </a:extLst>
          </p:cNvPr>
          <p:cNvSpPr/>
          <p:nvPr/>
        </p:nvSpPr>
        <p:spPr>
          <a:xfrm>
            <a:off x="7029992" y="391884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Used primarily for long running stateless services and applications.  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8F45D3-AF8B-694C-B812-72704614EF52}"/>
              </a:ext>
            </a:extLst>
          </p:cNvPr>
          <p:cNvSpPr/>
          <p:nvPr/>
        </p:nvSpPr>
        <p:spPr>
          <a:xfrm>
            <a:off x="7029992" y="4650366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ECS resources can be tagged with values that we define, to help us organize and identify them.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BD74E-876B-AE49-A675-2F3CB8C92D2E}"/>
              </a:ext>
            </a:extLst>
          </p:cNvPr>
          <p:cNvSpPr/>
          <p:nvPr/>
        </p:nvSpPr>
        <p:spPr>
          <a:xfrm>
            <a:off x="7029992" y="547664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 capacity provider is used in association with a cluster to determine the infrastructure that a task runs on.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8E17D5-1FC6-9947-8105-D0D149A34696}"/>
              </a:ext>
            </a:extLst>
          </p:cNvPr>
          <p:cNvSpPr/>
          <p:nvPr/>
        </p:nvSpPr>
        <p:spPr>
          <a:xfrm>
            <a:off x="7029992" y="6208850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Update the cluster settings primarily leading to Cluster Capacity Providers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C705F-9B7F-084E-AEC2-B5807F6A114A}"/>
              </a:ext>
            </a:extLst>
          </p:cNvPr>
          <p:cNvSpPr/>
          <p:nvPr/>
        </p:nvSpPr>
        <p:spPr>
          <a:xfrm>
            <a:off x="7029992" y="6940368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Used to delete ECS EC2 or </a:t>
            </a:r>
            <a:r>
              <a:rPr lang="en-US" sz="1600" dirty="0" err="1"/>
              <a:t>Fargate</a:t>
            </a:r>
            <a:r>
              <a:rPr lang="en-US" sz="1600" dirty="0"/>
              <a:t> Clusters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02EBE0-7C77-634B-95F7-BA7FB45B1067}"/>
              </a:ext>
            </a:extLst>
          </p:cNvPr>
          <p:cNvSpPr/>
          <p:nvPr/>
        </p:nvSpPr>
        <p:spPr>
          <a:xfrm>
            <a:off x="7055033" y="994721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A service allows you to run and maintain a specified number of simultaneous instances of a task definition in an ECS cluster.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FA8C0-5F22-1047-973B-AA2CFE573115}"/>
              </a:ext>
            </a:extLst>
          </p:cNvPr>
          <p:cNvSpPr/>
          <p:nvPr/>
        </p:nvSpPr>
        <p:spPr>
          <a:xfrm>
            <a:off x="7029992" y="1700437"/>
            <a:ext cx="7378338" cy="600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</a:rPr>
              <a:t>A </a:t>
            </a:r>
            <a:r>
              <a:rPr lang="en-IN" sz="1600" i="1" dirty="0">
                <a:solidFill>
                  <a:schemeClr val="bg1"/>
                </a:solidFill>
              </a:rPr>
              <a:t>task</a:t>
            </a:r>
            <a:r>
              <a:rPr lang="en-IN" sz="1600" dirty="0">
                <a:solidFill>
                  <a:schemeClr val="bg1"/>
                </a:solidFill>
              </a:rPr>
              <a:t> is the instantiation of a task definition within a cluster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F488991-B315-6844-87CB-221A6F37FCB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029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Task Definition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4F5E026-3CC8-6445-9675-A65A52BC6A8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22976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6A23-8FCB-D443-A09D-CF7FC402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 Definition </a:t>
            </a:r>
          </a:p>
          <a:p>
            <a:pPr lvl="1"/>
            <a:r>
              <a:rPr lang="en-IN" dirty="0"/>
              <a:t>A task definition is required to run </a:t>
            </a:r>
            <a:r>
              <a:rPr lang="en-IN" dirty="0">
                <a:solidFill>
                  <a:srgbClr val="0070C0"/>
                </a:solidFill>
              </a:rPr>
              <a:t>Docker containers </a:t>
            </a:r>
            <a:r>
              <a:rPr lang="en-IN" dirty="0"/>
              <a:t>in Amazon ECS</a:t>
            </a:r>
          </a:p>
          <a:p>
            <a:pPr lvl="1"/>
            <a:r>
              <a:rPr lang="en-IN" dirty="0"/>
              <a:t>A task definition is a blueprint for our </a:t>
            </a:r>
            <a:r>
              <a:rPr lang="en-IN" dirty="0">
                <a:solidFill>
                  <a:srgbClr val="0070C0"/>
                </a:solidFill>
              </a:rPr>
              <a:t>application</a:t>
            </a:r>
            <a:r>
              <a:rPr lang="en-IN" dirty="0"/>
              <a:t> and describes one or more containers through attributes. </a:t>
            </a:r>
          </a:p>
          <a:p>
            <a:pPr lvl="1"/>
            <a:r>
              <a:rPr lang="en-IN" dirty="0"/>
              <a:t>Some attributes are configured at the </a:t>
            </a:r>
            <a:r>
              <a:rPr lang="en-IN" dirty="0">
                <a:solidFill>
                  <a:srgbClr val="0070C0"/>
                </a:solidFill>
              </a:rPr>
              <a:t>task level</a:t>
            </a:r>
            <a:r>
              <a:rPr lang="en-IN" dirty="0"/>
              <a:t>, but majority of attributes are configured per </a:t>
            </a:r>
            <a:r>
              <a:rPr lang="en-IN" dirty="0">
                <a:solidFill>
                  <a:srgbClr val="0070C0"/>
                </a:solidFill>
              </a:rPr>
              <a:t>container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Definition Parameters  - Core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Docker image </a:t>
            </a:r>
            <a:r>
              <a:rPr lang="en-IN" dirty="0"/>
              <a:t>to use with each container in your task</a:t>
            </a:r>
          </a:p>
          <a:p>
            <a:pPr lvl="1"/>
            <a:r>
              <a:rPr lang="en-IN" dirty="0"/>
              <a:t>How much </a:t>
            </a:r>
            <a:r>
              <a:rPr lang="en-IN" dirty="0">
                <a:solidFill>
                  <a:srgbClr val="0070C0"/>
                </a:solidFill>
              </a:rPr>
              <a:t>CPU and memory </a:t>
            </a:r>
            <a:r>
              <a:rPr lang="en-IN" dirty="0"/>
              <a:t>to use with each task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launch type </a:t>
            </a:r>
            <a:r>
              <a:rPr lang="en-IN" dirty="0"/>
              <a:t>to use, which determines the infrastructure on which our tasks are hosted (EC2 or </a:t>
            </a:r>
            <a:r>
              <a:rPr lang="en-IN" dirty="0" err="1"/>
              <a:t>Fargate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Docker networking mode to use for the containers in our task (</a:t>
            </a:r>
            <a:r>
              <a:rPr lang="en-IN" dirty="0" err="1"/>
              <a:t>Fargate</a:t>
            </a:r>
            <a:r>
              <a:rPr lang="en-IN" dirty="0"/>
              <a:t> defaults to </a:t>
            </a:r>
            <a:r>
              <a:rPr lang="en-IN" dirty="0" err="1"/>
              <a:t>awsvpc</a:t>
            </a:r>
            <a:r>
              <a:rPr lang="en-IN" dirty="0"/>
              <a:t>, where as EC2 supports docker networking models like </a:t>
            </a:r>
            <a:r>
              <a:rPr lang="en-IN" dirty="0" err="1"/>
              <a:t>Birdged</a:t>
            </a:r>
            <a:r>
              <a:rPr lang="en-IN" dirty="0"/>
              <a:t>, Host, None and </a:t>
            </a:r>
            <a:r>
              <a:rPr lang="en-IN" dirty="0" err="1"/>
              <a:t>awsvpc</a:t>
            </a:r>
            <a:r>
              <a:rPr lang="en-IN" dirty="0"/>
              <a:t> too). 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logging configuration </a:t>
            </a:r>
            <a:r>
              <a:rPr lang="en-IN" dirty="0"/>
              <a:t>to use for our tasks</a:t>
            </a:r>
          </a:p>
          <a:p>
            <a:pPr lvl="1"/>
            <a:r>
              <a:rPr lang="en-IN" dirty="0"/>
              <a:t>Whether the task should continue to run if the container finishes or fails</a:t>
            </a:r>
          </a:p>
          <a:p>
            <a:pPr lvl="1"/>
            <a:r>
              <a:rPr lang="en-IN" dirty="0"/>
              <a:t>Any </a:t>
            </a:r>
            <a:r>
              <a:rPr lang="en-IN" dirty="0">
                <a:solidFill>
                  <a:srgbClr val="0070C0"/>
                </a:solidFill>
              </a:rPr>
              <a:t>data volumes </a:t>
            </a:r>
            <a:r>
              <a:rPr lang="en-IN" dirty="0"/>
              <a:t>that should be used with the containers in the task</a:t>
            </a:r>
          </a:p>
          <a:p>
            <a:pPr lvl="1"/>
            <a:r>
              <a:rPr lang="en-IN" dirty="0"/>
              <a:t>And many more……..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F7778B-7A6D-7A4B-B2F1-95AC18E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59D764-5801-374D-885D-A0023138D2E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416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F50FC4-FD03-184C-83E3-9C5E40D8ACA2}"/>
              </a:ext>
            </a:extLst>
          </p:cNvPr>
          <p:cNvSpPr/>
          <p:nvPr/>
        </p:nvSpPr>
        <p:spPr>
          <a:xfrm>
            <a:off x="91440" y="91440"/>
            <a:ext cx="2142308" cy="5747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9455-913B-0840-BCBB-1934A1FE6F67}"/>
              </a:ext>
            </a:extLst>
          </p:cNvPr>
          <p:cNvSpPr/>
          <p:nvPr/>
        </p:nvSpPr>
        <p:spPr>
          <a:xfrm>
            <a:off x="2673534" y="91439"/>
            <a:ext cx="1323700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EC2 Launch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A495A-2AAE-C143-983F-0B64D708F0F5}"/>
              </a:ext>
            </a:extLst>
          </p:cNvPr>
          <p:cNvSpPr/>
          <p:nvPr/>
        </p:nvSpPr>
        <p:spPr>
          <a:xfrm>
            <a:off x="383177" y="3285476"/>
            <a:ext cx="1394462" cy="5747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err="1"/>
              <a:t>Fargate</a:t>
            </a:r>
            <a:endParaRPr lang="en-US" sz="1600" dirty="0"/>
          </a:p>
          <a:p>
            <a:pPr algn="ctr"/>
            <a:r>
              <a:rPr lang="en-US" sz="1600" dirty="0"/>
              <a:t>Launch Type 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B29F5-6ADB-5E4B-82FF-61D4F2ADAEF9}"/>
              </a:ext>
            </a:extLst>
          </p:cNvPr>
          <p:cNvSpPr/>
          <p:nvPr/>
        </p:nvSpPr>
        <p:spPr>
          <a:xfrm>
            <a:off x="4515392" y="63305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Definition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CA86-DE4D-D24E-BBDB-7C35D32FFD56}"/>
              </a:ext>
            </a:extLst>
          </p:cNvPr>
          <p:cNvSpPr/>
          <p:nvPr/>
        </p:nvSpPr>
        <p:spPr>
          <a:xfrm>
            <a:off x="4515392" y="868848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Role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A4951-B713-2248-BC17-AEFF302F12F2}"/>
              </a:ext>
            </a:extLst>
          </p:cNvPr>
          <p:cNvSpPr/>
          <p:nvPr/>
        </p:nvSpPr>
        <p:spPr>
          <a:xfrm>
            <a:off x="4515392" y="167439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6C667-EC1E-ED44-AF62-63C6CB3F588D}"/>
              </a:ext>
            </a:extLst>
          </p:cNvPr>
          <p:cNvSpPr/>
          <p:nvPr/>
        </p:nvSpPr>
        <p:spPr>
          <a:xfrm>
            <a:off x="4515392" y="24799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Execution IAM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8000-3A28-E543-81E3-EDA97C83F694}"/>
              </a:ext>
            </a:extLst>
          </p:cNvPr>
          <p:cNvSpPr/>
          <p:nvPr/>
        </p:nvSpPr>
        <p:spPr>
          <a:xfrm>
            <a:off x="4515392" y="3285477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Size (Memory, CPU)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74062-E034-B64B-A87B-FDE3FA818979}"/>
              </a:ext>
            </a:extLst>
          </p:cNvPr>
          <p:cNvSpPr/>
          <p:nvPr/>
        </p:nvSpPr>
        <p:spPr>
          <a:xfrm>
            <a:off x="4515392" y="4091020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Definitions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16DBE-0BF3-D846-A3E7-86DE012EB2BA}"/>
              </a:ext>
            </a:extLst>
          </p:cNvPr>
          <p:cNvSpPr/>
          <p:nvPr/>
        </p:nvSpPr>
        <p:spPr>
          <a:xfrm>
            <a:off x="7210694" y="4091020"/>
            <a:ext cx="1251858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459B5-C120-1B43-A12E-656EE49EFE62}"/>
              </a:ext>
            </a:extLst>
          </p:cNvPr>
          <p:cNvSpPr/>
          <p:nvPr/>
        </p:nvSpPr>
        <p:spPr>
          <a:xfrm>
            <a:off x="9170131" y="6476433"/>
            <a:ext cx="1942012" cy="5747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BC4459-CE3F-2444-A866-4721912C08B8}"/>
              </a:ext>
            </a:extLst>
          </p:cNvPr>
          <p:cNvSpPr/>
          <p:nvPr/>
        </p:nvSpPr>
        <p:spPr>
          <a:xfrm>
            <a:off x="9170131" y="242096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7462-93B7-F241-900D-90FB3EDD7690}"/>
              </a:ext>
            </a:extLst>
          </p:cNvPr>
          <p:cNvSpPr/>
          <p:nvPr/>
        </p:nvSpPr>
        <p:spPr>
          <a:xfrm>
            <a:off x="9170131" y="322650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A5ACDE-C40D-1B4C-B186-8FDE7343A389}"/>
              </a:ext>
            </a:extLst>
          </p:cNvPr>
          <p:cNvSpPr/>
          <p:nvPr/>
        </p:nvSpPr>
        <p:spPr>
          <a:xfrm>
            <a:off x="9170131" y="403204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Private Repo 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E6E9B-3F66-134B-91D6-A5B598DCAA95}"/>
              </a:ext>
            </a:extLst>
          </p:cNvPr>
          <p:cNvSpPr/>
          <p:nvPr/>
        </p:nvSpPr>
        <p:spPr>
          <a:xfrm>
            <a:off x="9170131" y="483759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Limits (Soft, Hard)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C9E9A-1DCE-AB40-83B3-68E21D171B7D}"/>
              </a:ext>
            </a:extLst>
          </p:cNvPr>
          <p:cNvSpPr/>
          <p:nvPr/>
        </p:nvSpPr>
        <p:spPr>
          <a:xfrm>
            <a:off x="9170131" y="564313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Mappings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2B2A-AA10-474B-A953-18CE993995FF}"/>
              </a:ext>
            </a:extLst>
          </p:cNvPr>
          <p:cNvSpPr/>
          <p:nvPr/>
        </p:nvSpPr>
        <p:spPr>
          <a:xfrm>
            <a:off x="12540345" y="378150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Timeouts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1E762-8E4A-2842-931B-6860744ED43F}"/>
              </a:ext>
            </a:extLst>
          </p:cNvPr>
          <p:cNvSpPr/>
          <p:nvPr/>
        </p:nvSpPr>
        <p:spPr>
          <a:xfrm>
            <a:off x="12540345" y="4587051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EDE76-B7AB-984C-8B1D-FD5919F174CE}"/>
              </a:ext>
            </a:extLst>
          </p:cNvPr>
          <p:cNvSpPr/>
          <p:nvPr/>
        </p:nvSpPr>
        <p:spPr>
          <a:xfrm>
            <a:off x="12540345" y="5392594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&amp; Logging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F62406-7405-0E41-A799-7E6D2BF14F58}"/>
              </a:ext>
            </a:extLst>
          </p:cNvPr>
          <p:cNvSpPr/>
          <p:nvPr/>
        </p:nvSpPr>
        <p:spPr>
          <a:xfrm>
            <a:off x="12540345" y="6198137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 Limits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76225-87FA-6B48-B93D-0541B0F344FD}"/>
              </a:ext>
            </a:extLst>
          </p:cNvPr>
          <p:cNvSpPr/>
          <p:nvPr/>
        </p:nvSpPr>
        <p:spPr>
          <a:xfrm>
            <a:off x="12540343" y="7003680"/>
            <a:ext cx="1942013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79E3B-4001-204C-B7E4-23602E024D07}"/>
              </a:ext>
            </a:extLst>
          </p:cNvPr>
          <p:cNvSpPr/>
          <p:nvPr/>
        </p:nvSpPr>
        <p:spPr>
          <a:xfrm>
            <a:off x="12540345" y="1417132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Healthcheck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15774-2B92-E749-B415-A0621E83A328}"/>
              </a:ext>
            </a:extLst>
          </p:cNvPr>
          <p:cNvSpPr/>
          <p:nvPr/>
        </p:nvSpPr>
        <p:spPr>
          <a:xfrm>
            <a:off x="12540345" y="2222675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E60771-6B63-CF49-A8D1-B319E0BAA1C6}"/>
              </a:ext>
            </a:extLst>
          </p:cNvPr>
          <p:cNvSpPr/>
          <p:nvPr/>
        </p:nvSpPr>
        <p:spPr>
          <a:xfrm>
            <a:off x="12540345" y="3028218"/>
            <a:ext cx="1942012" cy="574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Environment </a:t>
            </a:r>
            <a:r>
              <a:rPr lang="en-US" sz="2000" dirty="0" err="1"/>
              <a:t>Varibales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FAECB7-4EB6-8D46-8DA6-B44DFA04FD6C}"/>
              </a:ext>
            </a:extLst>
          </p:cNvPr>
          <p:cNvSpPr/>
          <p:nvPr/>
        </p:nvSpPr>
        <p:spPr>
          <a:xfrm>
            <a:off x="4515392" y="4783351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56D80C-6143-1E45-A66B-33F44D370AF9}"/>
              </a:ext>
            </a:extLst>
          </p:cNvPr>
          <p:cNvSpPr/>
          <p:nvPr/>
        </p:nvSpPr>
        <p:spPr>
          <a:xfrm>
            <a:off x="4515392" y="5497453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Configuration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CF777C-B03C-BC4C-A683-D041BE2E20F7}"/>
              </a:ext>
            </a:extLst>
          </p:cNvPr>
          <p:cNvSpPr/>
          <p:nvPr/>
        </p:nvSpPr>
        <p:spPr>
          <a:xfrm>
            <a:off x="4515392" y="625074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Router Configuration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8B6E8-710A-6D40-AF9C-FCAB202CB08F}"/>
              </a:ext>
            </a:extLst>
          </p:cNvPr>
          <p:cNvSpPr/>
          <p:nvPr/>
        </p:nvSpPr>
        <p:spPr>
          <a:xfrm>
            <a:off x="4515392" y="7008034"/>
            <a:ext cx="2142308" cy="57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Volumes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A44B9-D04A-A84A-9D7A-1194A062AF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3748" y="378822"/>
            <a:ext cx="439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12C10-CE78-B148-A95C-B4E74A729CF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80408" y="666205"/>
            <a:ext cx="82186" cy="261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1F0F5-0F17-8E43-8C04-E4561DBC2F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777639" y="350688"/>
            <a:ext cx="2737753" cy="32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F23ADC-C3D1-2A4B-9D2B-3B8A65BB4B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777639" y="1156231"/>
            <a:ext cx="2737753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82CB2-DDAE-D843-AAAE-88FA880DB7A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77639" y="1961774"/>
            <a:ext cx="2737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C722C-8F18-AD4A-901B-1EE62E4D96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777639" y="2767317"/>
            <a:ext cx="273775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D4589-324F-C84E-BA06-E91FA516BA1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777639" y="3572859"/>
            <a:ext cx="2737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FBA68B-D728-5F42-B8F4-26906826D03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77639" y="3572859"/>
            <a:ext cx="2737753" cy="80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4DFB81-7DAD-7441-945C-C8EDF0E59E0D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1777639" y="3572859"/>
            <a:ext cx="2737753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98004-2017-FA48-8197-41B99A1E4D43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777639" y="3572859"/>
            <a:ext cx="2737753" cy="221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360F5E-1FE6-8C4A-AAA4-F145F0E184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1777639" y="3572859"/>
            <a:ext cx="2737753" cy="29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92BA6A-9793-DF4F-8623-F9538F410F7B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77639" y="3572859"/>
            <a:ext cx="2737753" cy="37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08C638-CC87-D943-9C7D-48A8B12B1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57700" y="4378403"/>
            <a:ext cx="55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E06BF2-F0F5-B740-B3B9-FAC12E255BE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62552" y="2708345"/>
            <a:ext cx="707579" cy="16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89E3AA-FED9-194C-8774-E71585AA50B8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8462552" y="3513888"/>
            <a:ext cx="707579" cy="86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073F05-8234-B24B-94DE-F560E2241CA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57700" y="4378403"/>
            <a:ext cx="2512431" cy="2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95E780-1B73-5747-963D-45883EC1C15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462552" y="4319431"/>
            <a:ext cx="707579" cy="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0161A6-BEDB-024F-B546-F0DF4449696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8462552" y="4378403"/>
            <a:ext cx="707579" cy="15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E2E8C43-70EA-E440-A3D8-FD1C5DE911C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462552" y="4378403"/>
            <a:ext cx="707579" cy="7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80F0D4-F91C-414B-BC29-E9D076CAE0A9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1112143" y="1704515"/>
            <a:ext cx="1428202" cy="50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6356AC-9A81-4342-B77E-F53B9DD1ECD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11112143" y="2510058"/>
            <a:ext cx="1428202" cy="425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DD3CE2E-611B-E44E-B387-EE78CA67EDC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11112143" y="3315601"/>
            <a:ext cx="1428202" cy="344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280BD7-0335-E14B-B3B8-1DA74AD2E49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11112143" y="4068891"/>
            <a:ext cx="1428202" cy="26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7E8E9C-84BE-C14A-AC3C-810E9FCED37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1112143" y="4874434"/>
            <a:ext cx="1428202" cy="188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1AC6B1-0CE9-CA49-81FA-275E0C853B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11112143" y="5679977"/>
            <a:ext cx="1428202" cy="108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F3686B-B67C-4749-8F04-A4D00C1903F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1112143" y="6485520"/>
            <a:ext cx="1428202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5C6821-A9D1-B543-8FF9-2D37780C5C1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11112143" y="6763816"/>
            <a:ext cx="1428200" cy="5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9622CD-0438-154A-B5DA-372B3F397AF2}"/>
              </a:ext>
            </a:extLst>
          </p:cNvPr>
          <p:cNvSpPr/>
          <p:nvPr/>
        </p:nvSpPr>
        <p:spPr>
          <a:xfrm>
            <a:off x="9392194" y="91439"/>
            <a:ext cx="5090163" cy="5747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 – Parameters List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726C539A-FFC2-5145-9502-6D600787171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187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Step-1: 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Role</a:t>
            </a:r>
          </a:p>
          <a:p>
            <a:pPr lvl="2"/>
            <a:r>
              <a:rPr lang="en-IN" dirty="0"/>
              <a:t>IAM role that tasks can use to make API requests to authorized AWS services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Network Mode</a:t>
            </a:r>
          </a:p>
          <a:p>
            <a:pPr lvl="2"/>
            <a:r>
              <a:rPr lang="en-IN" dirty="0"/>
              <a:t>For </a:t>
            </a:r>
            <a:r>
              <a:rPr lang="en-IN" dirty="0" err="1"/>
              <a:t>Fargate</a:t>
            </a:r>
            <a:r>
              <a:rPr lang="en-IN" dirty="0"/>
              <a:t> we have only option available is </a:t>
            </a:r>
            <a:r>
              <a:rPr lang="en-IN" dirty="0" err="1">
                <a:solidFill>
                  <a:srgbClr val="0070C0"/>
                </a:solidFill>
              </a:rPr>
              <a:t>awsvpc</a:t>
            </a:r>
            <a:r>
              <a:rPr lang="en-IN" dirty="0"/>
              <a:t> in addition we will have </a:t>
            </a:r>
            <a:r>
              <a:rPr lang="en-IN" dirty="0">
                <a:solidFill>
                  <a:srgbClr val="0070C0"/>
                </a:solidFill>
              </a:rPr>
              <a:t>Docker Bridge, Docker Host Only and None</a:t>
            </a:r>
            <a:r>
              <a:rPr lang="en-IN" dirty="0"/>
              <a:t> network modes.  We will see them during </a:t>
            </a:r>
            <a:r>
              <a:rPr lang="en-IN" dirty="0">
                <a:solidFill>
                  <a:srgbClr val="0070C0"/>
                </a:solidFill>
              </a:rPr>
              <a:t>ECS EC2 Cluster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Execution Role</a:t>
            </a:r>
          </a:p>
          <a:p>
            <a:pPr lvl="2"/>
            <a:r>
              <a:rPr lang="en-IN" dirty="0"/>
              <a:t>This role is required by tasks to pull container images and publish container logs to Amazon CloudWatch on our behalf.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7B655-DE27-DE44-A73C-FD7E97ABAE1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578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7BB-A2E2-094D-AA3D-5E46536B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Task Definition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Task Size</a:t>
            </a:r>
          </a:p>
          <a:p>
            <a:pPr lvl="2"/>
            <a:r>
              <a:rPr lang="en-IN" dirty="0"/>
              <a:t>The task size allows us to specify a fixed size for our task. </a:t>
            </a:r>
          </a:p>
          <a:p>
            <a:pPr lvl="2"/>
            <a:r>
              <a:rPr lang="en-IN" dirty="0"/>
              <a:t>Task size is required for tasks using the </a:t>
            </a:r>
            <a:r>
              <a:rPr lang="en-IN" dirty="0" err="1">
                <a:solidFill>
                  <a:srgbClr val="0070C0"/>
                </a:solidFill>
              </a:rPr>
              <a:t>Fargate</a:t>
            </a:r>
            <a:r>
              <a:rPr lang="en-IN" dirty="0">
                <a:solidFill>
                  <a:srgbClr val="0070C0"/>
                </a:solidFill>
              </a:rPr>
              <a:t> launch type </a:t>
            </a:r>
            <a:r>
              <a:rPr lang="en-IN" dirty="0"/>
              <a:t>and is </a:t>
            </a:r>
            <a:r>
              <a:rPr lang="en-IN" dirty="0">
                <a:solidFill>
                  <a:srgbClr val="0070C0"/>
                </a:solidFill>
              </a:rPr>
              <a:t>optional</a:t>
            </a:r>
            <a:r>
              <a:rPr lang="en-IN" dirty="0"/>
              <a:t> for the EC2 launch type. </a:t>
            </a:r>
          </a:p>
          <a:p>
            <a:pPr lvl="2"/>
            <a:r>
              <a:rPr lang="en-IN" dirty="0"/>
              <a:t>Container level memory settings are optional when task size is set. </a:t>
            </a:r>
          </a:p>
          <a:p>
            <a:pPr lvl="2"/>
            <a:r>
              <a:rPr lang="en-IN" dirty="0"/>
              <a:t>Task size is not supported for Windows containers.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Container Definition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Settings</a:t>
            </a:r>
          </a:p>
          <a:p>
            <a:pPr lvl="3"/>
            <a:r>
              <a:rPr lang="en-US" dirty="0"/>
              <a:t>Container Name</a:t>
            </a:r>
          </a:p>
          <a:p>
            <a:pPr lvl="3"/>
            <a:r>
              <a:rPr lang="en-US" dirty="0"/>
              <a:t>Image: </a:t>
            </a:r>
            <a:r>
              <a:rPr lang="en-IN" dirty="0" err="1">
                <a:solidFill>
                  <a:srgbClr val="00B050"/>
                </a:solidFill>
              </a:rPr>
              <a:t>stacksimplify</a:t>
            </a:r>
            <a:r>
              <a:rPr lang="en-IN" dirty="0">
                <a:solidFill>
                  <a:srgbClr val="00B050"/>
                </a:solidFill>
              </a:rPr>
              <a:t>/dockerintro-springboot-helloworld-rest-api:1.0.0-RELEASE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/>
              <a:t>Private Repo</a:t>
            </a:r>
          </a:p>
          <a:p>
            <a:pPr lvl="3"/>
            <a:r>
              <a:rPr lang="en-US" dirty="0"/>
              <a:t>Memory Limits</a:t>
            </a:r>
          </a:p>
          <a:p>
            <a:pPr lvl="3"/>
            <a:r>
              <a:rPr lang="en-US" dirty="0"/>
              <a:t>Port Mappings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Advanced Container Configurations</a:t>
            </a:r>
          </a:p>
          <a:p>
            <a:pPr lvl="3"/>
            <a:r>
              <a:rPr lang="en-US" dirty="0"/>
              <a:t>Storage &amp; Logging: Log Configuration 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F5DB47-3072-D347-818B-D992749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&amp; ECS Fundamentals – </a:t>
            </a:r>
            <a:r>
              <a:rPr lang="en-US" dirty="0">
                <a:solidFill>
                  <a:srgbClr val="00B050"/>
                </a:solidFill>
              </a:rPr>
              <a:t>Task Definition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EC1C1E-0D92-4F43-B057-FE45013E1CB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929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9" y="4561695"/>
            <a:ext cx="12685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Container Registry - ECR</a:t>
            </a:r>
            <a:endParaRPr lang="en-US" sz="70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C0F62A8-A34D-BA42-8E29-1E9EA518D58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1872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Container Service (ECS),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7DAF4D-F059-D04E-A39E-72625D83105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6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C0917A-7BC4-D54E-9C8B-883C5BAE7FE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889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3" y="501092"/>
            <a:ext cx="6008914" cy="1188851"/>
          </a:xfrm>
        </p:spPr>
        <p:txBody>
          <a:bodyPr>
            <a:normAutofit/>
          </a:bodyPr>
          <a:lstStyle/>
          <a:p>
            <a:r>
              <a:rPr lang="en-US" sz="4000" b="1" dirty="0"/>
              <a:t>Physical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7707086" y="6583680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421220" y="6609806"/>
            <a:ext cx="630936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421220" y="5743303"/>
            <a:ext cx="630936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0ED75-E349-9248-AAA1-78879A619B5E}"/>
              </a:ext>
            </a:extLst>
          </p:cNvPr>
          <p:cNvSpPr/>
          <p:nvPr/>
        </p:nvSpPr>
        <p:spPr>
          <a:xfrm>
            <a:off x="421220" y="4876800"/>
            <a:ext cx="3069771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4E3E0-C669-3E46-870C-DEDD4FF54696}"/>
              </a:ext>
            </a:extLst>
          </p:cNvPr>
          <p:cNvSpPr/>
          <p:nvPr/>
        </p:nvSpPr>
        <p:spPr>
          <a:xfrm>
            <a:off x="3787083" y="4876800"/>
            <a:ext cx="29434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Dependencies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6A7C951-ECED-3147-AB61-A7DD1849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598" y="2820457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21087B-7737-744A-9057-91341A80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21" y="2738747"/>
            <a:ext cx="1285059" cy="1285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69514F-97A7-5345-A01F-B4C4D663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06" y="2834955"/>
            <a:ext cx="1517428" cy="11888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E5360C0-1E39-EA49-955E-F903988AEEA6}"/>
              </a:ext>
            </a:extLst>
          </p:cNvPr>
          <p:cNvSpPr txBox="1"/>
          <p:nvPr/>
        </p:nvSpPr>
        <p:spPr>
          <a:xfrm>
            <a:off x="421220" y="2416629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6E76-FA19-D04D-A4C7-F9D89AF4F960}"/>
              </a:ext>
            </a:extLst>
          </p:cNvPr>
          <p:cNvSpPr txBox="1"/>
          <p:nvPr/>
        </p:nvSpPr>
        <p:spPr>
          <a:xfrm>
            <a:off x="2930774" y="2366904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8F1DA5-D0AF-B544-8E4E-4CF5609DA010}"/>
              </a:ext>
            </a:extLst>
          </p:cNvPr>
          <p:cNvSpPr txBox="1"/>
          <p:nvPr/>
        </p:nvSpPr>
        <p:spPr>
          <a:xfrm>
            <a:off x="5314152" y="234077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7813599" y="562008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Virtual Machines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7707086" y="4876799"/>
            <a:ext cx="6309360" cy="1323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E8B6C-EB59-9F45-9970-03FF31F92E6E}"/>
              </a:ext>
            </a:extLst>
          </p:cNvPr>
          <p:cNvSpPr/>
          <p:nvPr/>
        </p:nvSpPr>
        <p:spPr>
          <a:xfrm>
            <a:off x="7707086" y="2126645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F41087-CA99-EE4D-938D-184F40B1A8DC}"/>
              </a:ext>
            </a:extLst>
          </p:cNvPr>
          <p:cNvSpPr/>
          <p:nvPr/>
        </p:nvSpPr>
        <p:spPr>
          <a:xfrm>
            <a:off x="7775420" y="3881845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417E8-47EA-1840-887D-B42142964B9A}"/>
              </a:ext>
            </a:extLst>
          </p:cNvPr>
          <p:cNvSpPr/>
          <p:nvPr/>
        </p:nvSpPr>
        <p:spPr>
          <a:xfrm>
            <a:off x="7775420" y="3186217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B01B1-70F3-D34B-B4F1-51B676D8225F}"/>
              </a:ext>
            </a:extLst>
          </p:cNvPr>
          <p:cNvSpPr/>
          <p:nvPr/>
        </p:nvSpPr>
        <p:spPr>
          <a:xfrm>
            <a:off x="9397719" y="3200715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48816B-3D04-F04E-BC44-6C9B2D6E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121" y="2454597"/>
            <a:ext cx="758714" cy="594426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807B16C-5E7B-054E-9CB1-740121BF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9420" y="2466186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BE9AC5-0A3E-EE4B-BE2A-EF95CAE6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490" y="2466186"/>
            <a:ext cx="590840" cy="590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AEF8B0-C530-574E-A76B-651C2482BF42}"/>
              </a:ext>
            </a:extLst>
          </p:cNvPr>
          <p:cNvSpPr txBox="1"/>
          <p:nvPr/>
        </p:nvSpPr>
        <p:spPr>
          <a:xfrm>
            <a:off x="7712345" y="2126645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507B7B-C2CE-1F4B-85DA-16B1C19D0602}"/>
              </a:ext>
            </a:extLst>
          </p:cNvPr>
          <p:cNvSpPr txBox="1"/>
          <p:nvPr/>
        </p:nvSpPr>
        <p:spPr>
          <a:xfrm>
            <a:off x="8759471" y="2140618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4D9AC-C1B0-114E-B2CB-671124677F1E}"/>
              </a:ext>
            </a:extLst>
          </p:cNvPr>
          <p:cNvSpPr txBox="1"/>
          <p:nvPr/>
        </p:nvSpPr>
        <p:spPr>
          <a:xfrm>
            <a:off x="9734907" y="2140617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A4EC07-64A4-804A-A674-A6EC58F8CC58}"/>
              </a:ext>
            </a:extLst>
          </p:cNvPr>
          <p:cNvSpPr/>
          <p:nvPr/>
        </p:nvSpPr>
        <p:spPr>
          <a:xfrm>
            <a:off x="10898471" y="2141143"/>
            <a:ext cx="3056708" cy="2380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55713E-4236-7344-B02C-6B63E639459B}"/>
              </a:ext>
            </a:extLst>
          </p:cNvPr>
          <p:cNvSpPr/>
          <p:nvPr/>
        </p:nvSpPr>
        <p:spPr>
          <a:xfrm>
            <a:off x="10966805" y="3896343"/>
            <a:ext cx="2909997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27FA0-1423-1C40-9BB1-26DE3D2A9A30}"/>
              </a:ext>
            </a:extLst>
          </p:cNvPr>
          <p:cNvSpPr/>
          <p:nvPr/>
        </p:nvSpPr>
        <p:spPr>
          <a:xfrm>
            <a:off x="10966805" y="3200715"/>
            <a:ext cx="1314329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8E25F3-344A-2247-889A-A7BDEF1766C5}"/>
              </a:ext>
            </a:extLst>
          </p:cNvPr>
          <p:cNvSpPr/>
          <p:nvPr/>
        </p:nvSpPr>
        <p:spPr>
          <a:xfrm>
            <a:off x="12589104" y="3215213"/>
            <a:ext cx="1287697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Deps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08BB7D-C806-2343-B20B-8B9D1D9E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506" y="2469095"/>
            <a:ext cx="758714" cy="594426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377E0BF-13DF-1F48-A886-5A1860C6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0805" y="2480684"/>
            <a:ext cx="581996" cy="54499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310E42-AA8D-B24E-9878-C6E7341E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875" y="2480684"/>
            <a:ext cx="590840" cy="5908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8314DBC-D1D1-BD4E-8E7E-32E518F83435}"/>
              </a:ext>
            </a:extLst>
          </p:cNvPr>
          <p:cNvSpPr txBox="1"/>
          <p:nvPr/>
        </p:nvSpPr>
        <p:spPr>
          <a:xfrm>
            <a:off x="10903730" y="2141143"/>
            <a:ext cx="104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Webservers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24772-3977-BF4D-8F20-09D666CAC02E}"/>
              </a:ext>
            </a:extLst>
          </p:cNvPr>
          <p:cNvSpPr txBox="1"/>
          <p:nvPr/>
        </p:nvSpPr>
        <p:spPr>
          <a:xfrm>
            <a:off x="11950856" y="2155116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AppServers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CB1335-D5C8-9E42-B3B2-46CB1555DD47}"/>
              </a:ext>
            </a:extLst>
          </p:cNvPr>
          <p:cNvSpPr txBox="1"/>
          <p:nvPr/>
        </p:nvSpPr>
        <p:spPr>
          <a:xfrm>
            <a:off x="12926292" y="2155115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A297C-3FAF-A149-B1D7-BB19A7EC6AB0}"/>
              </a:ext>
            </a:extLst>
          </p:cNvPr>
          <p:cNvSpPr txBox="1"/>
          <p:nvPr/>
        </p:nvSpPr>
        <p:spPr>
          <a:xfrm>
            <a:off x="8381672" y="1614960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69BAB-72AC-3448-85C8-78866D11190D}"/>
              </a:ext>
            </a:extLst>
          </p:cNvPr>
          <p:cNvSpPr txBox="1"/>
          <p:nvPr/>
        </p:nvSpPr>
        <p:spPr>
          <a:xfrm>
            <a:off x="11367763" y="1610015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4" name="Title 3">
            <a:extLst>
              <a:ext uri="{FF2B5EF4-FFF2-40B4-BE49-F238E27FC236}">
                <a16:creationId xmlns:a16="http://schemas.microsoft.com/office/drawing/2014/main" id="{3F9F283E-BC38-C54D-B2CF-CF8EE82AA183}"/>
              </a:ext>
            </a:extLst>
          </p:cNvPr>
          <p:cNvSpPr txBox="1">
            <a:spLocks/>
          </p:cNvSpPr>
          <p:nvPr/>
        </p:nvSpPr>
        <p:spPr>
          <a:xfrm>
            <a:off x="4413744" y="-190194"/>
            <a:ext cx="6008914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Docker Fundamentals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D9269BC-19A4-7E43-A39B-58B8EFA025D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76444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4998D82-CEB8-C04E-9DF9-0B146332B08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312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4249721"/>
            <a:ext cx="1398494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5500" b="1" dirty="0">
                <a:solidFill>
                  <a:srgbClr val="00B050"/>
                </a:solidFill>
              </a:rPr>
              <a:t>Continuous Integration &amp; Continuous Delivery</a:t>
            </a:r>
            <a:endParaRPr lang="en-US" sz="5500" b="1" dirty="0">
              <a:solidFill>
                <a:srgbClr val="FFC00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902" y="820307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63" y="820308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02693BA-A88C-1345-9496-57E0EE87F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2" y="820308"/>
            <a:ext cx="3076434" cy="3076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6D704-6B24-5F43-B333-BD40694CD2CE}"/>
              </a:ext>
            </a:extLst>
          </p:cNvPr>
          <p:cNvSpPr txBox="1"/>
          <p:nvPr/>
        </p:nvSpPr>
        <p:spPr>
          <a:xfrm>
            <a:off x="2206545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CodeBuild</a:t>
            </a:r>
          </a:p>
        </p:txBody>
      </p:sp>
      <p:pic>
        <p:nvPicPr>
          <p:cNvPr id="9" name="Graphic 58">
            <a:extLst>
              <a:ext uri="{FF2B5EF4-FFF2-40B4-BE49-F238E27FC236}">
                <a16:creationId xmlns:a16="http://schemas.microsoft.com/office/drawing/2014/main" id="{819EF207-633A-F242-9874-94C024188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1897" y="6647022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85D11-824E-AA40-9726-E87DCDA83C4A}"/>
              </a:ext>
            </a:extLst>
          </p:cNvPr>
          <p:cNvSpPr txBox="1"/>
          <p:nvPr/>
        </p:nvSpPr>
        <p:spPr>
          <a:xfrm>
            <a:off x="284874" y="740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CodeCommit</a:t>
            </a:r>
          </a:p>
        </p:txBody>
      </p:sp>
      <p:pic>
        <p:nvPicPr>
          <p:cNvPr id="11" name="Graphic 60">
            <a:extLst>
              <a:ext uri="{FF2B5EF4-FFF2-40B4-BE49-F238E27FC236}">
                <a16:creationId xmlns:a16="http://schemas.microsoft.com/office/drawing/2014/main" id="{D0663329-E38D-5C43-A587-150EDAB94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226" y="6647022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137BD-5FBE-D245-AE28-1F43E0DB5530}"/>
              </a:ext>
            </a:extLst>
          </p:cNvPr>
          <p:cNvSpPr txBox="1"/>
          <p:nvPr/>
        </p:nvSpPr>
        <p:spPr>
          <a:xfrm>
            <a:off x="6246046" y="739702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CodePipeline</a:t>
            </a:r>
          </a:p>
        </p:txBody>
      </p:sp>
      <p:pic>
        <p:nvPicPr>
          <p:cNvPr id="13" name="Graphic 24">
            <a:extLst>
              <a:ext uri="{FF2B5EF4-FFF2-40B4-BE49-F238E27FC236}">
                <a16:creationId xmlns:a16="http://schemas.microsoft.com/office/drawing/2014/main" id="{6ECEE092-4A85-ED4B-BDC9-74C32B54D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0438" y="6647022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62076D-74A5-5B43-A6A6-A616A219187D}"/>
              </a:ext>
            </a:extLst>
          </p:cNvPr>
          <p:cNvSpPr txBox="1"/>
          <p:nvPr/>
        </p:nvSpPr>
        <p:spPr>
          <a:xfrm>
            <a:off x="8529748" y="741880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15" name="Graphic 33">
            <a:extLst>
              <a:ext uri="{FF2B5EF4-FFF2-40B4-BE49-F238E27FC236}">
                <a16:creationId xmlns:a16="http://schemas.microsoft.com/office/drawing/2014/main" id="{0CB0C7C1-EA0E-C147-9880-246584FDF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4620" y="6677502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AB34A-0800-8B4A-9B8F-AB4369499A5A}"/>
              </a:ext>
            </a:extLst>
          </p:cNvPr>
          <p:cNvSpPr txBox="1"/>
          <p:nvPr/>
        </p:nvSpPr>
        <p:spPr>
          <a:xfrm>
            <a:off x="10676745" y="743343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17" name="Graphic 33">
            <a:extLst>
              <a:ext uri="{FF2B5EF4-FFF2-40B4-BE49-F238E27FC236}">
                <a16:creationId xmlns:a16="http://schemas.microsoft.com/office/drawing/2014/main" id="{5CBF2DC7-A61D-4A41-BE3A-9D1B80761A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6272" y="673846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E673E2-29A8-D842-91B5-FAB276BBF3C7}"/>
              </a:ext>
            </a:extLst>
          </p:cNvPr>
          <p:cNvSpPr txBox="1"/>
          <p:nvPr/>
        </p:nvSpPr>
        <p:spPr>
          <a:xfrm>
            <a:off x="4658571" y="7403785"/>
            <a:ext cx="126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CodeDeploy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872F7A8-5568-A849-BCC5-76F54A8BB7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4401" y="6647022"/>
            <a:ext cx="711200" cy="71120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11F075A-D461-EA49-8ECF-C4A71B76ED72}"/>
              </a:ext>
            </a:extLst>
          </p:cNvPr>
          <p:cNvSpPr txBox="1">
            <a:spLocks/>
          </p:cNvSpPr>
          <p:nvPr/>
        </p:nvSpPr>
        <p:spPr>
          <a:xfrm>
            <a:off x="0" y="7704801"/>
            <a:ext cx="4306957" cy="52479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5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2443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lang="en-US" sz="2400" spc="-13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IN" sz="2400" spc="-130" dirty="0">
                <a:latin typeface="Arial"/>
                <a:cs typeface="Arial"/>
              </a:rPr>
              <a:t>Pull Request process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Compile Code &amp; build artifacts (war ,jar, container images, Kubernetes manifest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Security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Test Environments (Dev, QA and Staging)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701A87F-E035-2542-A06E-B5D00C7D171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0212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1A062C3-A740-AD44-91B0-DA747045BEF0}"/>
              </a:ext>
            </a:extLst>
          </p:cNvPr>
          <p:cNvSpPr txBox="1">
            <a:spLocks/>
          </p:cNvSpPr>
          <p:nvPr/>
        </p:nvSpPr>
        <p:spPr>
          <a:xfrm>
            <a:off x="0" y="7629527"/>
            <a:ext cx="4306957" cy="65722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531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>
                <a:latin typeface="Arial"/>
                <a:cs typeface="Arial"/>
              </a:rPr>
              <a:t>checked</a:t>
            </a:r>
            <a:r>
              <a:rPr lang="en-US" sz="3200" spc="-190" dirty="0">
                <a:latin typeface="Arial"/>
                <a:cs typeface="Arial"/>
              </a:rPr>
              <a:t>-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74F8D5-C510-844A-9A79-083CCBE1E0B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647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>
                <a:latin typeface="Arial"/>
                <a:cs typeface="Arial"/>
              </a:rPr>
              <a:t>faster</a:t>
            </a:r>
            <a:r>
              <a:rPr lang="en-US" sz="2800" spc="-95" dirty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>
                <a:latin typeface="Arial"/>
                <a:cs typeface="Arial"/>
              </a:rPr>
              <a:t>I</a:t>
            </a:r>
            <a:r>
              <a:rPr sz="2800" spc="-175" dirty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E5144AF-1475-6A4E-909B-BA7809B50A63}"/>
              </a:ext>
            </a:extLst>
          </p:cNvPr>
          <p:cNvSpPr txBox="1">
            <a:spLocks/>
          </p:cNvSpPr>
          <p:nvPr/>
        </p:nvSpPr>
        <p:spPr>
          <a:xfrm>
            <a:off x="0" y="7594866"/>
            <a:ext cx="4306957" cy="734749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997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37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331894" y="3899232"/>
            <a:ext cx="1342137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5" dirty="0" err="1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398475" y="2840292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75359" y="3899232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390375" y="2772283"/>
            <a:ext cx="1059180" cy="106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0" idx="0"/>
            <a:endCxn id="52" idx="2"/>
          </p:cNvCxnSpPr>
          <p:nvPr/>
        </p:nvCxnSpPr>
        <p:spPr>
          <a:xfrm flipV="1">
            <a:off x="6998970" y="3911664"/>
            <a:ext cx="1934429" cy="25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32986"/>
            <a:ext cx="4920995" cy="262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F3293B-C50F-0346-9A24-F3B7A1BBF09F}"/>
              </a:ext>
            </a:extLst>
          </p:cNvPr>
          <p:cNvSpPr txBox="1"/>
          <p:nvPr/>
        </p:nvSpPr>
        <p:spPr>
          <a:xfrm>
            <a:off x="9716844" y="3841658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280C5A-AA39-9B4D-AC12-FA84623EF97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8587" y="3869792"/>
            <a:ext cx="3340045" cy="269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F74D04BE-01DC-C040-AA0D-88B8B7B9C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534" y="2809596"/>
            <a:ext cx="1060196" cy="1060196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A186A4CF-E2CD-CD44-8E10-08155838FAA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6737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1" grpId="1" animBg="1"/>
      <p:bldP spid="42" grpId="0"/>
      <p:bldP spid="42" grpId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1" grpId="1"/>
      <p:bldP spid="52" grpId="0" animBg="1"/>
      <p:bldP spid="52" grpId="1" animBg="1"/>
      <p:bldP spid="56" grpId="0"/>
      <p:bldP spid="57" grpId="0" animBg="1"/>
      <p:bldP spid="59" grpId="0"/>
      <p:bldP spid="60" grpId="0" animBg="1"/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9814C5C0-1A29-4A48-906C-16F59009A98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511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60F1438-F878-F74A-8868-AC76D91C10F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861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Version Control Service </a:t>
            </a:r>
            <a:r>
              <a:rPr lang="en-US" dirty="0"/>
              <a:t>hosted by AWS </a:t>
            </a:r>
          </a:p>
          <a:p>
            <a:r>
              <a:rPr lang="en-US" dirty="0"/>
              <a:t>We can privately store and manage documents,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and binary files</a:t>
            </a:r>
          </a:p>
          <a:p>
            <a:r>
              <a:rPr lang="en-US" dirty="0">
                <a:solidFill>
                  <a:srgbClr val="0070C0"/>
                </a:solidFill>
              </a:rPr>
              <a:t>Secure &amp; highly scalable</a:t>
            </a:r>
          </a:p>
          <a:p>
            <a:r>
              <a:rPr lang="en-US" dirty="0"/>
              <a:t>Supports standard functionality of </a:t>
            </a:r>
            <a:r>
              <a:rPr lang="en-US" dirty="0">
                <a:solidFill>
                  <a:srgbClr val="0070C0"/>
                </a:solidFill>
              </a:rPr>
              <a:t>Git</a:t>
            </a:r>
            <a:r>
              <a:rPr lang="en-US" dirty="0"/>
              <a:t> (CodeCommit supports Git versions 1.7.9 and later.)</a:t>
            </a:r>
          </a:p>
          <a:p>
            <a:r>
              <a:rPr lang="en-US" dirty="0"/>
              <a:t>Uses a </a:t>
            </a:r>
            <a:r>
              <a:rPr lang="en-US" dirty="0">
                <a:solidFill>
                  <a:srgbClr val="0070C0"/>
                </a:solidFill>
              </a:rPr>
              <a:t>static user name and password </a:t>
            </a:r>
            <a:r>
              <a:rPr lang="en-US" dirty="0"/>
              <a:t>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15F65D-0309-9644-997E-6DBFE547BD6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316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90E7C-84DB-0542-84E7-BD7EC87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5" y="204541"/>
            <a:ext cx="13007397" cy="1188851"/>
          </a:xfrm>
        </p:spPr>
        <p:txBody>
          <a:bodyPr>
            <a:normAutofit/>
          </a:bodyPr>
          <a:lstStyle/>
          <a:p>
            <a:r>
              <a:rPr lang="en-US" b="1" dirty="0"/>
              <a:t>Physical Machines with 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6F91E-3781-044C-A836-B7CBFC68C4C4}"/>
              </a:ext>
            </a:extLst>
          </p:cNvPr>
          <p:cNvSpPr/>
          <p:nvPr/>
        </p:nvSpPr>
        <p:spPr>
          <a:xfrm>
            <a:off x="3788229" y="6505306"/>
            <a:ext cx="65134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7CDA2-3CA6-C148-95FE-B27CFE6AC3D0}"/>
              </a:ext>
            </a:extLst>
          </p:cNvPr>
          <p:cNvSpPr/>
          <p:nvPr/>
        </p:nvSpPr>
        <p:spPr>
          <a:xfrm>
            <a:off x="3788229" y="5638803"/>
            <a:ext cx="6513412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017E6-2A5C-864E-9C61-7B03EB38CD5E}"/>
              </a:ext>
            </a:extLst>
          </p:cNvPr>
          <p:cNvSpPr/>
          <p:nvPr/>
        </p:nvSpPr>
        <p:spPr>
          <a:xfrm>
            <a:off x="3788229" y="4711336"/>
            <a:ext cx="6513412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EEFB6-A37E-A944-B57A-675B4BF3EB77}"/>
              </a:ext>
            </a:extLst>
          </p:cNvPr>
          <p:cNvSpPr/>
          <p:nvPr/>
        </p:nvSpPr>
        <p:spPr>
          <a:xfrm>
            <a:off x="3915580" y="200012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E4EE2E-0CFD-E14C-BBEB-8213DF21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91" y="2387994"/>
            <a:ext cx="1517428" cy="11888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612C59-13F3-D740-9D3B-5DB3694BA43B}"/>
              </a:ext>
            </a:extLst>
          </p:cNvPr>
          <p:cNvSpPr txBox="1"/>
          <p:nvPr/>
        </p:nvSpPr>
        <p:spPr>
          <a:xfrm>
            <a:off x="4014205" y="1969668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93AC86-C3AB-5B4D-9EB3-25C83C26DF63}"/>
              </a:ext>
            </a:extLst>
          </p:cNvPr>
          <p:cNvSpPr/>
          <p:nvPr/>
        </p:nvSpPr>
        <p:spPr>
          <a:xfrm>
            <a:off x="4010532" y="392696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D7834B-2CB7-0B46-ACFA-E6F06B8F4E93}"/>
              </a:ext>
            </a:extLst>
          </p:cNvPr>
          <p:cNvSpPr/>
          <p:nvPr/>
        </p:nvSpPr>
        <p:spPr>
          <a:xfrm>
            <a:off x="4800423" y="392278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4518A-1B9A-8945-AFED-25B911517E01}"/>
              </a:ext>
            </a:extLst>
          </p:cNvPr>
          <p:cNvSpPr/>
          <p:nvPr/>
        </p:nvSpPr>
        <p:spPr>
          <a:xfrm>
            <a:off x="6119555" y="1994884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0E4B44-3E05-0E49-8A89-59E0DA650E63}"/>
              </a:ext>
            </a:extLst>
          </p:cNvPr>
          <p:cNvSpPr/>
          <p:nvPr/>
        </p:nvSpPr>
        <p:spPr>
          <a:xfrm>
            <a:off x="6214507" y="3921725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B2F6E-CC20-774E-90E8-7A2BB666AFE2}"/>
              </a:ext>
            </a:extLst>
          </p:cNvPr>
          <p:cNvSpPr/>
          <p:nvPr/>
        </p:nvSpPr>
        <p:spPr>
          <a:xfrm>
            <a:off x="7004398" y="3917544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9065AA5-096D-244A-AA06-B77D0F14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028" y="2425066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BA81B89-EDB1-FA4B-B060-CFDE6E3C2CBD}"/>
              </a:ext>
            </a:extLst>
          </p:cNvPr>
          <p:cNvSpPr txBox="1"/>
          <p:nvPr/>
        </p:nvSpPr>
        <p:spPr>
          <a:xfrm>
            <a:off x="6191204" y="1971513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D1DF4C-3435-3C40-82EC-3C50DCF5944D}"/>
              </a:ext>
            </a:extLst>
          </p:cNvPr>
          <p:cNvSpPr/>
          <p:nvPr/>
        </p:nvSpPr>
        <p:spPr>
          <a:xfrm>
            <a:off x="8425914" y="1976962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25642E-CE1B-F044-A6D0-3553D0B4D44B}"/>
              </a:ext>
            </a:extLst>
          </p:cNvPr>
          <p:cNvSpPr/>
          <p:nvPr/>
        </p:nvSpPr>
        <p:spPr>
          <a:xfrm>
            <a:off x="8520866" y="3903803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F24F0A-3232-FB48-8877-321000B842E9}"/>
              </a:ext>
            </a:extLst>
          </p:cNvPr>
          <p:cNvSpPr/>
          <p:nvPr/>
        </p:nvSpPr>
        <p:spPr>
          <a:xfrm>
            <a:off x="9310757" y="3899622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391BCBF-7BFA-E044-A511-C0A26DC73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387" y="2387994"/>
            <a:ext cx="1285059" cy="12850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1789747-F8AD-E949-89B4-E15C041AE04F}"/>
              </a:ext>
            </a:extLst>
          </p:cNvPr>
          <p:cNvSpPr txBox="1"/>
          <p:nvPr/>
        </p:nvSpPr>
        <p:spPr>
          <a:xfrm>
            <a:off x="8485018" y="1990025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A762D6-574F-A643-BEEC-101EC6F4D412}"/>
              </a:ext>
            </a:extLst>
          </p:cNvPr>
          <p:cNvSpPr txBox="1"/>
          <p:nvPr/>
        </p:nvSpPr>
        <p:spPr>
          <a:xfrm>
            <a:off x="4000794" y="1572267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FDD35-A08C-024B-A4FA-D7AE077B1478}"/>
              </a:ext>
            </a:extLst>
          </p:cNvPr>
          <p:cNvSpPr txBox="1"/>
          <p:nvPr/>
        </p:nvSpPr>
        <p:spPr>
          <a:xfrm>
            <a:off x="6181528" y="155231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0C3E6F-3D1F-CB40-AEF0-E8DFCD822409}"/>
              </a:ext>
            </a:extLst>
          </p:cNvPr>
          <p:cNvSpPr txBox="1"/>
          <p:nvPr/>
        </p:nvSpPr>
        <p:spPr>
          <a:xfrm>
            <a:off x="8567740" y="1548658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7CF87-F99B-0348-937E-C584C22F33F6}"/>
              </a:ext>
            </a:extLst>
          </p:cNvPr>
          <p:cNvSpPr/>
          <p:nvPr/>
        </p:nvSpPr>
        <p:spPr>
          <a:xfrm>
            <a:off x="3788229" y="1572267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68AA5-C42F-F846-AE5E-E6803D0C915A}"/>
              </a:ext>
            </a:extLst>
          </p:cNvPr>
          <p:cNvSpPr/>
          <p:nvPr/>
        </p:nvSpPr>
        <p:spPr>
          <a:xfrm>
            <a:off x="5990382" y="1572266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C09111-E54A-5B4F-B167-F459306AFC4E}"/>
              </a:ext>
            </a:extLst>
          </p:cNvPr>
          <p:cNvSpPr/>
          <p:nvPr/>
        </p:nvSpPr>
        <p:spPr>
          <a:xfrm>
            <a:off x="8289961" y="1559530"/>
            <a:ext cx="2011680" cy="2934419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B4F98AE-4975-7E48-A6EC-7114979209D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73068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/>
              <a:t>CodeCommit – Integration with 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3"/>
            <a:ext cx="19711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AE84ADAA-0471-0743-A49F-FF984D86759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85366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/>
              <a:t>CodeCommit -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5368997" y="6883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419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959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5690959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6087199" y="2768253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4933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3825" y="4157480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05421" y="1621143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BE54-8A0D-C14D-829C-19311246E91E}"/>
              </a:ext>
            </a:extLst>
          </p:cNvPr>
          <p:cNvCxnSpPr>
            <a:cxnSpLocks/>
            <a:stCxn id="1040" idx="2"/>
            <a:endCxn id="11" idx="1"/>
          </p:cNvCxnSpPr>
          <p:nvPr/>
        </p:nvCxnSpPr>
        <p:spPr>
          <a:xfrm>
            <a:off x="6790880" y="2241405"/>
            <a:ext cx="14054" cy="52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98EB481C-AB0F-9344-84C4-C200BF84ADA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415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1FF138-10DD-FE4A-930E-992D414BD5D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035159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CodeBuild is a </a:t>
            </a:r>
            <a:r>
              <a:rPr lang="en-US" dirty="0">
                <a:solidFill>
                  <a:srgbClr val="0070C0"/>
                </a:solidFill>
              </a:rPr>
              <a:t>fully managed </a:t>
            </a:r>
            <a:r>
              <a:rPr lang="en-US" dirty="0"/>
              <a:t>build service in the cloud.</a:t>
            </a:r>
          </a:p>
          <a:p>
            <a:r>
              <a:rPr lang="en-US" dirty="0"/>
              <a:t>Compiles our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runs </a:t>
            </a:r>
            <a:r>
              <a:rPr lang="en-US" dirty="0">
                <a:solidFill>
                  <a:srgbClr val="0070C0"/>
                </a:solidFill>
              </a:rPr>
              <a:t>unit tests</a:t>
            </a:r>
            <a:r>
              <a:rPr lang="en-US" dirty="0"/>
              <a:t>, and produces </a:t>
            </a:r>
            <a:r>
              <a:rPr lang="en-US" dirty="0">
                <a:solidFill>
                  <a:srgbClr val="0070C0"/>
                </a:solidFill>
              </a:rPr>
              <a:t>artifacts</a:t>
            </a:r>
            <a:r>
              <a:rPr lang="en-US" dirty="0"/>
              <a:t> that are ready to deploy.</a:t>
            </a:r>
          </a:p>
          <a:p>
            <a:r>
              <a:rPr lang="en-US" dirty="0"/>
              <a:t>Eliminates the need to provision, manage, and scale </a:t>
            </a:r>
            <a:r>
              <a:rPr lang="en-US" dirty="0">
                <a:solidFill>
                  <a:srgbClr val="0070C0"/>
                </a:solidFill>
              </a:rPr>
              <a:t>our own build servers.</a:t>
            </a:r>
            <a:r>
              <a:rPr lang="en-US" dirty="0"/>
              <a:t> 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0070C0"/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Gradle, and many more.</a:t>
            </a:r>
          </a:p>
          <a:p>
            <a:r>
              <a:rPr lang="en-US" dirty="0"/>
              <a:t>We can also customize build environments in CodeBuild to use our </a:t>
            </a:r>
            <a:r>
              <a:rPr lang="en-US" dirty="0">
                <a:solidFill>
                  <a:srgbClr val="0070C0"/>
                </a:solidFill>
              </a:rPr>
              <a:t>own build tools</a:t>
            </a:r>
            <a:r>
              <a:rPr lang="en-US" dirty="0"/>
              <a:t>. </a:t>
            </a:r>
          </a:p>
          <a:p>
            <a:r>
              <a:rPr lang="en-US" dirty="0">
                <a:solidFill>
                  <a:srgbClr val="0070C0"/>
                </a:solidFill>
              </a:rPr>
              <a:t>Scales 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CodeBuild - Introduction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EDBE05-4101-5144-B711-DC9C5EC8DB4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296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33651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334457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A49CD97-9C6D-9C48-9FA3-4BD78E8CF54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125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6371218" y="3964859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721648" y="557548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27016" y="550214"/>
            <a:ext cx="2037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9" name="TextBox 18"/>
          <p:cNvSpPr txBox="1"/>
          <p:nvPr/>
        </p:nvSpPr>
        <p:spPr>
          <a:xfrm>
            <a:off x="1492447" y="-94510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5" name="TextBox 34"/>
          <p:cNvSpPr txBox="1"/>
          <p:nvPr/>
        </p:nvSpPr>
        <p:spPr>
          <a:xfrm>
            <a:off x="5962840" y="7265623"/>
            <a:ext cx="21669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Artifacts</a:t>
            </a: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1160710" y="6469205"/>
            <a:ext cx="18159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External Container Registry (Docker Hub)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2144" y="5672607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47" name="TextBox 46"/>
          <p:cNvSpPr txBox="1"/>
          <p:nvPr/>
        </p:nvSpPr>
        <p:spPr>
          <a:xfrm>
            <a:off x="741179" y="7212487"/>
            <a:ext cx="27855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2" y="3489034"/>
            <a:ext cx="4121658" cy="26014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57" name="TextBox 56"/>
          <p:cNvSpPr txBox="1"/>
          <p:nvPr/>
        </p:nvSpPr>
        <p:spPr>
          <a:xfrm>
            <a:off x="11628676" y="4274001"/>
            <a:ext cx="160011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Logs</a:t>
            </a: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0581" y="7131162"/>
            <a:ext cx="4161396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CodeBuild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64" name="TextBox 63"/>
          <p:cNvSpPr txBox="1"/>
          <p:nvPr/>
        </p:nvSpPr>
        <p:spPr>
          <a:xfrm>
            <a:off x="11118340" y="6531338"/>
            <a:ext cx="277800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Notifications</a:t>
            </a: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115B114-F0CD-8342-B631-A20FC28C85DB}"/>
              </a:ext>
            </a:extLst>
          </p:cNvPr>
          <p:cNvSpPr txBox="1">
            <a:spLocks/>
          </p:cNvSpPr>
          <p:nvPr/>
        </p:nvSpPr>
        <p:spPr>
          <a:xfrm>
            <a:off x="0" y="7667789"/>
            <a:ext cx="4306957" cy="64753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060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5" grpId="0"/>
      <p:bldP spid="17" grpId="0"/>
      <p:bldP spid="16" grpId="0" animBg="1"/>
      <p:bldP spid="19" grpId="0"/>
      <p:bldP spid="33" grpId="0"/>
      <p:bldP spid="30" grpId="0" animBg="1"/>
      <p:bldP spid="35" grpId="0"/>
      <p:bldP spid="39" grpId="0"/>
      <p:bldP spid="41" grpId="0"/>
      <p:bldP spid="44" grpId="0"/>
      <p:bldP spid="37" grpId="0" animBg="1"/>
      <p:bldP spid="47" grpId="0"/>
      <p:bldP spid="48" grpId="0"/>
      <p:bldP spid="54" grpId="0" animBg="1"/>
      <p:bldP spid="57" grpId="0"/>
      <p:bldP spid="61" grpId="0"/>
      <p:bldP spid="63" grpId="0" animBg="1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272807"/>
            <a:ext cx="7353424" cy="1188851"/>
          </a:xfrm>
        </p:spPr>
        <p:txBody>
          <a:bodyPr/>
          <a:lstStyle/>
          <a:p>
            <a:pPr algn="l"/>
            <a:r>
              <a:rPr lang="en-US" b="1" dirty="0"/>
              <a:t>CodeBuild - Steps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59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13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7400131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7731055" y="199303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51962" y="523834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7828" y="3167223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843847" y="5182393"/>
            <a:ext cx="19858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723030" y="6760304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14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49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18776" y="6760304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45931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892058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448790" y="2985807"/>
            <a:ext cx="10521" cy="140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12E7A-F541-CF4A-8EAA-21FAB4DF7B18}"/>
              </a:ext>
            </a:extLst>
          </p:cNvPr>
          <p:cNvCxnSpPr>
            <a:stCxn id="14" idx="2"/>
            <a:endCxn id="8" idx="1"/>
          </p:cNvCxnSpPr>
          <p:nvPr/>
        </p:nvCxnSpPr>
        <p:spPr>
          <a:xfrm>
            <a:off x="8437422" y="1144096"/>
            <a:ext cx="11368" cy="84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4B822-5C0D-D348-A92F-2F7C48AD2332}"/>
              </a:ext>
            </a:extLst>
          </p:cNvPr>
          <p:cNvSpPr txBox="1"/>
          <p:nvPr/>
        </p:nvSpPr>
        <p:spPr>
          <a:xfrm>
            <a:off x="8462152" y="1302457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C5948C2-3BE3-2544-A28D-D1B4BBF64662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159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701995E-05EF-1349-B9DD-D272D1739C5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91186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rgbClr val="0070C0"/>
                </a:solidFill>
              </a:rPr>
              <a:t>continuous delivery service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model, visualize, and automate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steps required to release your software. 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automate</a:t>
            </a:r>
            <a:r>
              <a:rPr lang="en-US" dirty="0"/>
              <a:t> our release processes.</a:t>
            </a:r>
          </a:p>
          <a:p>
            <a:pPr lvl="1"/>
            <a:r>
              <a:rPr lang="en-US" dirty="0"/>
              <a:t>We can establish a </a:t>
            </a:r>
            <a:r>
              <a:rPr lang="en-US" dirty="0">
                <a:solidFill>
                  <a:srgbClr val="0070C0"/>
                </a:solidFill>
              </a:rPr>
              <a:t>consistent</a:t>
            </a:r>
            <a:r>
              <a:rPr lang="en-US" dirty="0"/>
              <a:t> release process.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speed</a:t>
            </a:r>
            <a:r>
              <a:rPr lang="en-US" dirty="0"/>
              <a:t> up delivery while improving quality.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external tools </a:t>
            </a:r>
            <a:r>
              <a:rPr lang="en-US" dirty="0"/>
              <a:t>integration for source, build and deploy.</a:t>
            </a:r>
          </a:p>
          <a:p>
            <a:pPr lvl="1"/>
            <a:r>
              <a:rPr lang="en-US" dirty="0"/>
              <a:t>View </a:t>
            </a:r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at a glance</a:t>
            </a:r>
          </a:p>
          <a:p>
            <a:pPr lvl="1"/>
            <a:r>
              <a:rPr lang="en-US" dirty="0"/>
              <a:t>View pipeline </a:t>
            </a:r>
            <a:r>
              <a:rPr lang="en-US" dirty="0">
                <a:solidFill>
                  <a:srgbClr val="0070C0"/>
                </a:solidFill>
              </a:rPr>
              <a:t>history details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CodePipeline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1D3887-7E93-1E42-BD2E-0872AC07593D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351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CodePipeline</a:t>
            </a:r>
            <a:endParaRPr lang="en-US" sz="168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1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CodeDeploy</a:t>
            </a:r>
            <a:endParaRPr lang="en-US" sz="168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4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324" y="7240454"/>
            <a:ext cx="902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1"/>
            <a:ext cx="117333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2400805" y="5930977"/>
            <a:ext cx="21052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</a:t>
            </a:r>
            <a:r>
              <a:rPr lang="en-US" sz="1680" dirty="0" err="1"/>
              <a:t>Webhooks</a:t>
            </a:r>
            <a:endParaRPr lang="en-US" sz="168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6832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51D237-A9AA-0749-A436-7D38CB26A0D4}"/>
              </a:ext>
            </a:extLst>
          </p:cNvPr>
          <p:cNvSpPr txBox="1"/>
          <p:nvPr/>
        </p:nvSpPr>
        <p:spPr>
          <a:xfrm>
            <a:off x="72500" y="82275"/>
            <a:ext cx="4574970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</a:t>
            </a:r>
            <a:r>
              <a:rPr lang="en-US" sz="2640" b="1" dirty="0" err="1"/>
              <a:t>CodePipeline</a:t>
            </a:r>
            <a:r>
              <a:rPr lang="en-US" sz="2640" b="1" dirty="0"/>
              <a:t> Architecture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BAB95320-8CD7-4046-BD33-353E995C8BFD}"/>
              </a:ext>
            </a:extLst>
          </p:cNvPr>
          <p:cNvSpPr txBox="1">
            <a:spLocks/>
          </p:cNvSpPr>
          <p:nvPr/>
        </p:nvSpPr>
        <p:spPr>
          <a:xfrm>
            <a:off x="0" y="7720215"/>
            <a:ext cx="4306957" cy="609399"/>
          </a:xfrm>
          <a:prstGeom prst="rect">
            <a:avLst/>
          </a:prstGeom>
        </p:spPr>
        <p:txBody>
          <a:bodyPr vert="horz" lIns="109728" tIns="54864" rIns="109728" bIns="54864" rtlCol="0">
            <a:normAutofit fontScale="70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287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  <p:bldP spid="16" grpId="0"/>
      <p:bldP spid="21" grpId="0"/>
      <p:bldP spid="22" grpId="0"/>
      <p:bldP spid="24" grpId="0"/>
      <p:bldP spid="26" grpId="0"/>
      <p:bldP spid="28" grpId="0"/>
      <p:bldP spid="30" grpId="0"/>
      <p:bldP spid="32" grpId="0"/>
      <p:bldP spid="35" grpId="0"/>
      <p:bldP spid="20" grpId="0" animBg="1"/>
      <p:bldP spid="36" grpId="0" animBg="1"/>
      <p:bldP spid="37" grpId="0" animBg="1"/>
      <p:bldP spid="38" grpId="0"/>
      <p:bldP spid="40" grpId="0"/>
      <p:bldP spid="41" grpId="0"/>
      <p:bldP spid="61" grpId="0"/>
      <p:bldP spid="64" grpId="0"/>
      <p:bldP spid="66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E67ACB-4ECE-4344-A97C-4FB1EE1F4B20}"/>
              </a:ext>
            </a:extLst>
          </p:cNvPr>
          <p:cNvSpPr/>
          <p:nvPr/>
        </p:nvSpPr>
        <p:spPr>
          <a:xfrm>
            <a:off x="339634" y="7014758"/>
            <a:ext cx="1367681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2131AEA8-5093-9744-9AC8-C914EFADFC90}"/>
              </a:ext>
            </a:extLst>
          </p:cNvPr>
          <p:cNvSpPr txBox="1">
            <a:spLocks/>
          </p:cNvSpPr>
          <p:nvPr/>
        </p:nvSpPr>
        <p:spPr>
          <a:xfrm>
            <a:off x="901337" y="-189285"/>
            <a:ext cx="12964886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Virtual Machines with 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086AC-1157-A54D-92F1-1CD62D297740}"/>
              </a:ext>
            </a:extLst>
          </p:cNvPr>
          <p:cNvSpPr/>
          <p:nvPr/>
        </p:nvSpPr>
        <p:spPr>
          <a:xfrm>
            <a:off x="339634" y="5679888"/>
            <a:ext cx="13676812" cy="1224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48FCF-43F2-CB48-A2FB-AD015EC23DC1}"/>
              </a:ext>
            </a:extLst>
          </p:cNvPr>
          <p:cNvSpPr/>
          <p:nvPr/>
        </p:nvSpPr>
        <p:spPr>
          <a:xfrm>
            <a:off x="7553349" y="154832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1BAC9E-8DFA-014A-B168-0918B9C2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60" y="1936197"/>
            <a:ext cx="1517428" cy="11888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5862D-24D1-C84F-92A8-07CC9DA259BC}"/>
              </a:ext>
            </a:extLst>
          </p:cNvPr>
          <p:cNvSpPr txBox="1"/>
          <p:nvPr/>
        </p:nvSpPr>
        <p:spPr>
          <a:xfrm>
            <a:off x="7651974" y="1517871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559EE-6B00-6E46-9D4B-C040491E914C}"/>
              </a:ext>
            </a:extLst>
          </p:cNvPr>
          <p:cNvSpPr/>
          <p:nvPr/>
        </p:nvSpPr>
        <p:spPr>
          <a:xfrm>
            <a:off x="7648301" y="347516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134D44-F516-8246-B74A-8D9580E351F9}"/>
              </a:ext>
            </a:extLst>
          </p:cNvPr>
          <p:cNvSpPr/>
          <p:nvPr/>
        </p:nvSpPr>
        <p:spPr>
          <a:xfrm>
            <a:off x="8438192" y="347098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266F1-6D90-0D42-BF7F-576DC0B35DE4}"/>
              </a:ext>
            </a:extLst>
          </p:cNvPr>
          <p:cNvSpPr/>
          <p:nvPr/>
        </p:nvSpPr>
        <p:spPr>
          <a:xfrm>
            <a:off x="9757324" y="154308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D2089-1A07-424B-AA25-B7C99B78C9E5}"/>
              </a:ext>
            </a:extLst>
          </p:cNvPr>
          <p:cNvSpPr/>
          <p:nvPr/>
        </p:nvSpPr>
        <p:spPr>
          <a:xfrm>
            <a:off x="9852276" y="346992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CC85D-5489-6C47-B4D6-44989D52D731}"/>
              </a:ext>
            </a:extLst>
          </p:cNvPr>
          <p:cNvSpPr/>
          <p:nvPr/>
        </p:nvSpPr>
        <p:spPr>
          <a:xfrm>
            <a:off x="10642167" y="346574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6F29F55-4823-9843-9D0C-F888F41F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7797" y="1973269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9322DE-2C1E-7647-A84E-637D79B3D23E}"/>
              </a:ext>
            </a:extLst>
          </p:cNvPr>
          <p:cNvSpPr txBox="1"/>
          <p:nvPr/>
        </p:nvSpPr>
        <p:spPr>
          <a:xfrm>
            <a:off x="9828973" y="1519716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6B670-F5D3-814A-A244-57B4BB42700C}"/>
              </a:ext>
            </a:extLst>
          </p:cNvPr>
          <p:cNvSpPr/>
          <p:nvPr/>
        </p:nvSpPr>
        <p:spPr>
          <a:xfrm>
            <a:off x="12063683" y="1525165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6EB95C-7E0C-804A-9317-B0C7435C077E}"/>
              </a:ext>
            </a:extLst>
          </p:cNvPr>
          <p:cNvSpPr/>
          <p:nvPr/>
        </p:nvSpPr>
        <p:spPr>
          <a:xfrm>
            <a:off x="12158635" y="3452006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BAC57B-1CF0-3B49-8CBF-20F36D36C106}"/>
              </a:ext>
            </a:extLst>
          </p:cNvPr>
          <p:cNvSpPr/>
          <p:nvPr/>
        </p:nvSpPr>
        <p:spPr>
          <a:xfrm>
            <a:off x="12948526" y="3447825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C756E9E-ADAA-4346-A052-553E5DA6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156" y="1936197"/>
            <a:ext cx="1285059" cy="12850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2F2819C-BDCC-3940-844D-18FD02A0DD83}"/>
              </a:ext>
            </a:extLst>
          </p:cNvPr>
          <p:cNvSpPr txBox="1"/>
          <p:nvPr/>
        </p:nvSpPr>
        <p:spPr>
          <a:xfrm>
            <a:off x="12122787" y="1538228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08DF0-71A2-D34A-9643-871DD502E7D7}"/>
              </a:ext>
            </a:extLst>
          </p:cNvPr>
          <p:cNvSpPr txBox="1"/>
          <p:nvPr/>
        </p:nvSpPr>
        <p:spPr>
          <a:xfrm>
            <a:off x="7638563" y="1120470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B8E81-AE3B-8A44-8BE2-576CA8267B5D}"/>
              </a:ext>
            </a:extLst>
          </p:cNvPr>
          <p:cNvSpPr txBox="1"/>
          <p:nvPr/>
        </p:nvSpPr>
        <p:spPr>
          <a:xfrm>
            <a:off x="9819297" y="1100514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61D46-EB28-7340-81F3-B7EA87AE2626}"/>
              </a:ext>
            </a:extLst>
          </p:cNvPr>
          <p:cNvSpPr txBox="1"/>
          <p:nvPr/>
        </p:nvSpPr>
        <p:spPr>
          <a:xfrm>
            <a:off x="12205509" y="1096861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B1157-C26D-554E-9E0C-F3214F256AE2}"/>
              </a:ext>
            </a:extLst>
          </p:cNvPr>
          <p:cNvSpPr/>
          <p:nvPr/>
        </p:nvSpPr>
        <p:spPr>
          <a:xfrm>
            <a:off x="7380512" y="1123409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DFDF79-4DBF-2A41-A931-6B6E0E7C1EB1}"/>
              </a:ext>
            </a:extLst>
          </p:cNvPr>
          <p:cNvSpPr/>
          <p:nvPr/>
        </p:nvSpPr>
        <p:spPr>
          <a:xfrm>
            <a:off x="7553349" y="4918395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650AD2-78F5-FE4D-9866-FD38447AFC0F}"/>
              </a:ext>
            </a:extLst>
          </p:cNvPr>
          <p:cNvSpPr/>
          <p:nvPr/>
        </p:nvSpPr>
        <p:spPr>
          <a:xfrm>
            <a:off x="7569940" y="4156538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7D99C-7B33-7740-B052-659B439B5131}"/>
              </a:ext>
            </a:extLst>
          </p:cNvPr>
          <p:cNvSpPr/>
          <p:nvPr/>
        </p:nvSpPr>
        <p:spPr>
          <a:xfrm>
            <a:off x="599774" y="152177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E5D8A12-9A63-0E47-ADC2-AC5868A7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5" y="1909649"/>
            <a:ext cx="1517428" cy="118885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4046D6F-D430-5A45-A655-F4EE0A337FAD}"/>
              </a:ext>
            </a:extLst>
          </p:cNvPr>
          <p:cNvSpPr txBox="1"/>
          <p:nvPr/>
        </p:nvSpPr>
        <p:spPr>
          <a:xfrm>
            <a:off x="698399" y="1491323"/>
            <a:ext cx="153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CB551A-85BF-554A-9211-338461759B24}"/>
              </a:ext>
            </a:extLst>
          </p:cNvPr>
          <p:cNvSpPr/>
          <p:nvPr/>
        </p:nvSpPr>
        <p:spPr>
          <a:xfrm>
            <a:off x="694726" y="344861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A5D7CB-DD70-6845-B62B-0E4592C8444F}"/>
              </a:ext>
            </a:extLst>
          </p:cNvPr>
          <p:cNvSpPr/>
          <p:nvPr/>
        </p:nvSpPr>
        <p:spPr>
          <a:xfrm>
            <a:off x="1484617" y="344443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1A11EC-EF57-1345-B08C-EA6080AD4378}"/>
              </a:ext>
            </a:extLst>
          </p:cNvPr>
          <p:cNvSpPr/>
          <p:nvPr/>
        </p:nvSpPr>
        <p:spPr>
          <a:xfrm>
            <a:off x="2803749" y="1516539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9D94EC-ABAD-894A-85F9-7EA00A16EEFC}"/>
              </a:ext>
            </a:extLst>
          </p:cNvPr>
          <p:cNvSpPr/>
          <p:nvPr/>
        </p:nvSpPr>
        <p:spPr>
          <a:xfrm>
            <a:off x="2898701" y="3443380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E70C5-5B3B-7B4B-B28D-2B517073D57E}"/>
              </a:ext>
            </a:extLst>
          </p:cNvPr>
          <p:cNvSpPr/>
          <p:nvPr/>
        </p:nvSpPr>
        <p:spPr>
          <a:xfrm>
            <a:off x="3688592" y="3439199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CDB0387D-79BA-7E4A-BA6E-B82EAE51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73"/>
                    </a14:imgEffect>
                    <a14:imgEffect>
                      <a14:saturation sat="189000"/>
                    </a14:imgEffect>
                    <a14:imgEffect>
                      <a14:brightnessContrast bright="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222" y="1946721"/>
            <a:ext cx="1285059" cy="1203349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05C666C-0E8D-5E4C-B18A-4C2D598F2513}"/>
              </a:ext>
            </a:extLst>
          </p:cNvPr>
          <p:cNvSpPr txBox="1"/>
          <p:nvPr/>
        </p:nvSpPr>
        <p:spPr>
          <a:xfrm>
            <a:off x="2875398" y="1493168"/>
            <a:ext cx="1482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AppServers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83E386-BF95-DE4D-B42B-4A88A667E981}"/>
              </a:ext>
            </a:extLst>
          </p:cNvPr>
          <p:cNvSpPr/>
          <p:nvPr/>
        </p:nvSpPr>
        <p:spPr>
          <a:xfrm>
            <a:off x="5110108" y="1498617"/>
            <a:ext cx="1739775" cy="239499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CC8D84-17C0-1943-B6D4-3926F55EF81E}"/>
              </a:ext>
            </a:extLst>
          </p:cNvPr>
          <p:cNvSpPr/>
          <p:nvPr/>
        </p:nvSpPr>
        <p:spPr>
          <a:xfrm>
            <a:off x="5205060" y="3425458"/>
            <a:ext cx="738051" cy="365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5B3397-C563-6A4F-8F47-2B02B0A11510}"/>
              </a:ext>
            </a:extLst>
          </p:cNvPr>
          <p:cNvSpPr/>
          <p:nvPr/>
        </p:nvSpPr>
        <p:spPr>
          <a:xfrm>
            <a:off x="5994951" y="3421277"/>
            <a:ext cx="738051" cy="365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F979A2C-9F4E-8740-BA21-E5184B2D0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581" y="1909649"/>
            <a:ext cx="1285059" cy="128505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BD27387-361E-6B42-9EC7-134F73E728B9}"/>
              </a:ext>
            </a:extLst>
          </p:cNvPr>
          <p:cNvSpPr txBox="1"/>
          <p:nvPr/>
        </p:nvSpPr>
        <p:spPr>
          <a:xfrm>
            <a:off x="5169212" y="1511680"/>
            <a:ext cx="135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AF6725-B014-804E-861F-C957053BCF84}"/>
              </a:ext>
            </a:extLst>
          </p:cNvPr>
          <p:cNvSpPr txBox="1"/>
          <p:nvPr/>
        </p:nvSpPr>
        <p:spPr>
          <a:xfrm>
            <a:off x="684988" y="1093922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EE8C5A-D620-B449-8C20-BA64AEED6A7E}"/>
              </a:ext>
            </a:extLst>
          </p:cNvPr>
          <p:cNvSpPr txBox="1"/>
          <p:nvPr/>
        </p:nvSpPr>
        <p:spPr>
          <a:xfrm>
            <a:off x="2865722" y="1073966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AC0EE-FD1A-4644-B34E-A46DA5A18C38}"/>
              </a:ext>
            </a:extLst>
          </p:cNvPr>
          <p:cNvSpPr txBox="1"/>
          <p:nvPr/>
        </p:nvSpPr>
        <p:spPr>
          <a:xfrm>
            <a:off x="5251934" y="1070313"/>
            <a:ext cx="1305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487FB5-08DA-8143-BFA1-B02DD6F5ED31}"/>
              </a:ext>
            </a:extLst>
          </p:cNvPr>
          <p:cNvSpPr/>
          <p:nvPr/>
        </p:nvSpPr>
        <p:spPr>
          <a:xfrm>
            <a:off x="426937" y="1096861"/>
            <a:ext cx="6583680" cy="4427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F2AD6-BDA3-424B-A439-6E4D9B79B75E}"/>
              </a:ext>
            </a:extLst>
          </p:cNvPr>
          <p:cNvSpPr/>
          <p:nvPr/>
        </p:nvSpPr>
        <p:spPr>
          <a:xfrm>
            <a:off x="599774" y="4891847"/>
            <a:ext cx="6204823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E70BDD-DA40-2C47-AD88-57851F617B63}"/>
              </a:ext>
            </a:extLst>
          </p:cNvPr>
          <p:cNvSpPr/>
          <p:nvPr/>
        </p:nvSpPr>
        <p:spPr>
          <a:xfrm>
            <a:off x="616365" y="4129990"/>
            <a:ext cx="6204823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20750-0EA6-1E44-9822-36DD0D48260D}"/>
              </a:ext>
            </a:extLst>
          </p:cNvPr>
          <p:cNvSpPr txBox="1"/>
          <p:nvPr/>
        </p:nvSpPr>
        <p:spPr>
          <a:xfrm>
            <a:off x="2994222" y="705394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267B19-B060-5240-9B89-8BCB86EEC415}"/>
              </a:ext>
            </a:extLst>
          </p:cNvPr>
          <p:cNvSpPr txBox="1"/>
          <p:nvPr/>
        </p:nvSpPr>
        <p:spPr>
          <a:xfrm>
            <a:off x="9567619" y="713243"/>
            <a:ext cx="2005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C238B7E-53DE-3343-BD0F-54D7DB76FFD9}"/>
              </a:ext>
            </a:extLst>
          </p:cNvPr>
          <p:cNvSpPr txBox="1">
            <a:spLocks/>
          </p:cNvSpPr>
          <p:nvPr/>
        </p:nvSpPr>
        <p:spPr>
          <a:xfrm>
            <a:off x="0" y="7563397"/>
            <a:ext cx="4306957" cy="666201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708643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5323" y="7749200"/>
            <a:ext cx="16071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bg1"/>
                </a:solidFill>
              </a:rPr>
              <a:t>©Amazon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5978C93-74CA-D64B-8647-0A6292E3E27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88774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Subtitle 2">
            <a:extLst>
              <a:ext uri="{FF2B5EF4-FFF2-40B4-BE49-F238E27FC236}">
                <a16:creationId xmlns:a16="http://schemas.microsoft.com/office/drawing/2014/main" id="{5A95D067-4CAD-FC47-A928-D555F1396160}"/>
              </a:ext>
            </a:extLst>
          </p:cNvPr>
          <p:cNvSpPr txBox="1">
            <a:spLocks/>
          </p:cNvSpPr>
          <p:nvPr/>
        </p:nvSpPr>
        <p:spPr>
          <a:xfrm>
            <a:off x="0" y="7732813"/>
            <a:ext cx="4306957" cy="49678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47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2764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6" grpId="0"/>
      <p:bldP spid="3" grpId="0" animBg="1"/>
      <p:bldP spid="86" grpId="0" animBg="1"/>
      <p:bldP spid="93" grpId="0"/>
      <p:bldP spid="148" grpId="0" animBg="1"/>
      <p:bldP spid="4" grpId="0" animBg="1"/>
      <p:bldP spid="73" grpId="0"/>
      <p:bldP spid="76" grpId="0"/>
      <p:bldP spid="79" grpId="0"/>
      <p:bldP spid="81" grpId="0"/>
      <p:bldP spid="85" grpId="0"/>
      <p:bldP spid="107" grpId="0"/>
      <p:bldP spid="109" grpId="0"/>
      <p:bldP spid="68" grpId="0"/>
      <p:bldP spid="130" grpId="0"/>
      <p:bldP spid="110" grpId="0"/>
      <p:bldP spid="112" grpId="0"/>
      <p:bldP spid="114" grpId="0"/>
      <p:bldP spid="119" grpId="0"/>
      <p:bldP spid="121" grpId="0"/>
      <p:bldP spid="127" grpId="0"/>
      <p:bldP spid="1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What are Microservices?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FC51B5B-67D3-8548-ABFF-E62786B10433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49441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059-1903-F84D-9946-08EF8667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Microservices</a:t>
            </a:r>
            <a:r>
              <a:rPr lang="en-IN" dirty="0"/>
              <a:t> - also known as the </a:t>
            </a:r>
            <a:r>
              <a:rPr lang="en-IN" dirty="0">
                <a:solidFill>
                  <a:srgbClr val="0070C0"/>
                </a:solidFill>
              </a:rPr>
              <a:t>microservice architecture </a:t>
            </a:r>
            <a:r>
              <a:rPr lang="en-IN" dirty="0"/>
              <a:t>- is an architectural style that structures an application as a </a:t>
            </a:r>
            <a:r>
              <a:rPr lang="en-IN" dirty="0">
                <a:solidFill>
                  <a:srgbClr val="0070C0"/>
                </a:solidFill>
              </a:rPr>
              <a:t>collection of services </a:t>
            </a:r>
            <a:r>
              <a:rPr lang="en-IN" dirty="0"/>
              <a:t>that are</a:t>
            </a:r>
          </a:p>
          <a:p>
            <a:pPr lvl="1"/>
            <a:r>
              <a:rPr lang="en-IN" dirty="0"/>
              <a:t>Highly maintainable and testable</a:t>
            </a:r>
          </a:p>
          <a:p>
            <a:pPr lvl="1"/>
            <a:r>
              <a:rPr lang="en-IN" dirty="0"/>
              <a:t>Loosely coupled</a:t>
            </a:r>
          </a:p>
          <a:p>
            <a:pPr lvl="1"/>
            <a:r>
              <a:rPr lang="en-IN" dirty="0"/>
              <a:t>Independently deployable</a:t>
            </a:r>
          </a:p>
          <a:p>
            <a:pPr lvl="1"/>
            <a:r>
              <a:rPr lang="en-IN" dirty="0"/>
              <a:t>Organized around business capabilities</a:t>
            </a:r>
          </a:p>
          <a:p>
            <a:pPr lvl="1"/>
            <a:r>
              <a:rPr lang="en-IN" dirty="0"/>
              <a:t>Owned by a small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75275-B0FD-DC44-A883-CB756D63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967D02-F598-4A49-875E-B226814D2F6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9326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D175-0C64-CC45-86C1-97364C56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Developer independence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 teams work in parallel and can iterate </a:t>
            </a:r>
            <a:r>
              <a:rPr lang="en-IN" dirty="0">
                <a:solidFill>
                  <a:srgbClr val="0070C0"/>
                </a:solidFill>
              </a:rPr>
              <a:t>faster</a:t>
            </a:r>
            <a:r>
              <a:rPr lang="en-IN" dirty="0"/>
              <a:t> than large teams.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Isolation and resilience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component dies</a:t>
            </a:r>
            <a:r>
              <a:rPr lang="en-IN" dirty="0"/>
              <a:t>, you spin up another while and the rest of the application continues to function.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Smaller components take up fewer resources and can be scaled to meet </a:t>
            </a:r>
            <a:r>
              <a:rPr lang="en-IN" dirty="0">
                <a:solidFill>
                  <a:srgbClr val="0070C0"/>
                </a:solidFill>
              </a:rPr>
              <a:t>increasing demand </a:t>
            </a:r>
            <a:r>
              <a:rPr lang="en-IN" dirty="0"/>
              <a:t>of that component only.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Lifecycle automation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Individual components are easier to fit into </a:t>
            </a:r>
            <a:r>
              <a:rPr lang="en-IN" dirty="0">
                <a:solidFill>
                  <a:srgbClr val="0070C0"/>
                </a:solidFill>
              </a:rPr>
              <a:t>continuous delivery pipelines </a:t>
            </a:r>
            <a:r>
              <a:rPr lang="en-IN" dirty="0"/>
              <a:t>and complex deployment scenarios not possible with monoliths.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Relationship to the business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/>
              <a:t>Microservice architectures are split along business domain boundaries, </a:t>
            </a:r>
            <a:r>
              <a:rPr lang="en-IN" dirty="0">
                <a:solidFill>
                  <a:srgbClr val="0070C0"/>
                </a:solidFill>
              </a:rPr>
              <a:t>increasing independence </a:t>
            </a:r>
            <a:r>
              <a:rPr lang="en-IN" dirty="0"/>
              <a:t>and understanding across the organization.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997B4-272B-9F45-8BA3-1FB3B0F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Benefits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228F44-B9D9-EB41-8E2B-53001654A65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2787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Microservices Deployment on AWS ECS – </a:t>
            </a:r>
            <a:r>
              <a:rPr lang="en-US" sz="3600" dirty="0">
                <a:solidFill>
                  <a:srgbClr val="00B050"/>
                </a:solidFill>
              </a:rPr>
              <a:t>No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7D4CFFB-8206-674A-8A58-EA8B671D7D3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574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/>
          </a:bodyPr>
          <a:lstStyle/>
          <a:p>
            <a:r>
              <a:rPr lang="en-US" sz="4400" dirty="0"/>
              <a:t>Microservices Deployment on ECS -  </a:t>
            </a:r>
            <a:r>
              <a:rPr lang="en-US" sz="4400" dirty="0">
                <a:solidFill>
                  <a:srgbClr val="00B050"/>
                </a:solidFill>
              </a:rPr>
              <a:t>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DCE8FBC-8396-9541-8FFB-5D0989F6F4C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314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8" grpId="0"/>
      <p:bldP spid="50" grpId="0"/>
      <p:bldP spid="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</a:t>
            </a:r>
            <a:r>
              <a:rPr lang="en-US" dirty="0">
                <a:solidFill>
                  <a:srgbClr val="00B050"/>
                </a:solidFill>
              </a:rPr>
              <a:t>with AWS </a:t>
            </a:r>
            <a:r>
              <a:rPr lang="en-US" dirty="0" err="1">
                <a:solidFill>
                  <a:srgbClr val="00B050"/>
                </a:solidFill>
              </a:rPr>
              <a:t>AppMesh</a:t>
            </a:r>
            <a:r>
              <a:rPr lang="en-US" dirty="0">
                <a:solidFill>
                  <a:srgbClr val="00B050"/>
                </a:solidFill>
              </a:rPr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5A198A1-64F1-654C-8247-4462512A72C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7288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39DDC2AF-2FAF-2240-85A0-FE0F1F1A0B49}"/>
              </a:ext>
            </a:extLst>
          </p:cNvPr>
          <p:cNvSpPr txBox="1">
            <a:spLocks/>
          </p:cNvSpPr>
          <p:nvPr/>
        </p:nvSpPr>
        <p:spPr>
          <a:xfrm>
            <a:off x="0" y="7658013"/>
            <a:ext cx="4306957" cy="643025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49166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Deployment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E33419-FE86-4748-B67D-CDE8EA40D96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40454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60D819-337C-0D49-9D17-8BFB184B50AF}"/>
              </a:ext>
            </a:extLst>
          </p:cNvPr>
          <p:cNvSpPr/>
          <p:nvPr/>
        </p:nvSpPr>
        <p:spPr>
          <a:xfrm>
            <a:off x="104504" y="3631476"/>
            <a:ext cx="2599508" cy="7053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Containers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3E287-FA48-6947-BE02-7C88C654A345}"/>
              </a:ext>
            </a:extLst>
          </p:cNvPr>
          <p:cNvSpPr/>
          <p:nvPr/>
        </p:nvSpPr>
        <p:spPr>
          <a:xfrm>
            <a:off x="5255629" y="518160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EC9D0-00D5-9C4A-8EE1-84E10A7B04B7}"/>
              </a:ext>
            </a:extLst>
          </p:cNvPr>
          <p:cNvSpPr/>
          <p:nvPr/>
        </p:nvSpPr>
        <p:spPr>
          <a:xfrm>
            <a:off x="9374772" y="518160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Even the most complex applications can be containerized.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506FB-EA1C-664F-8EB0-FFB61C43348D}"/>
              </a:ext>
            </a:extLst>
          </p:cNvPr>
          <p:cNvSpPr/>
          <p:nvPr/>
        </p:nvSpPr>
        <p:spPr>
          <a:xfrm>
            <a:off x="5255629" y="179396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Lightweight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B2A6E-C1DC-5C4A-A3D2-65173E7545AB}"/>
              </a:ext>
            </a:extLst>
          </p:cNvPr>
          <p:cNvSpPr/>
          <p:nvPr/>
        </p:nvSpPr>
        <p:spPr>
          <a:xfrm>
            <a:off x="9374772" y="179396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leverage and share the host kernel, making them much more efficient in terms of system resources than virtual machines.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D65DF-7376-C44F-B236-6A943F8FAFFF}"/>
              </a:ext>
            </a:extLst>
          </p:cNvPr>
          <p:cNvSpPr/>
          <p:nvPr/>
        </p:nvSpPr>
        <p:spPr>
          <a:xfrm>
            <a:off x="5255629" y="306977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25900-4DEC-574D-8BE4-1FDD3F9241F9}"/>
              </a:ext>
            </a:extLst>
          </p:cNvPr>
          <p:cNvSpPr/>
          <p:nvPr/>
        </p:nvSpPr>
        <p:spPr>
          <a:xfrm>
            <a:off x="9374772" y="306977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You can build locally, deploy to the cloud, and run anywhere.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B6E47-36A1-7A4B-857E-E6C5AC106506}"/>
              </a:ext>
            </a:extLst>
          </p:cNvPr>
          <p:cNvSpPr/>
          <p:nvPr/>
        </p:nvSpPr>
        <p:spPr>
          <a:xfrm>
            <a:off x="5255629" y="4323806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Loosely Coupled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24258-1CF4-5842-8313-5574D7BB6582}"/>
              </a:ext>
            </a:extLst>
          </p:cNvPr>
          <p:cNvSpPr/>
          <p:nvPr/>
        </p:nvSpPr>
        <p:spPr>
          <a:xfrm>
            <a:off x="9374772" y="4323806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00" dirty="0"/>
              <a:t>Containers are highly self sufficient and encapsulated, allowing you to replace or upgrade one without disrupting others.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C02AE-487D-ED4E-9B64-65336A260067}"/>
              </a:ext>
            </a:extLst>
          </p:cNvPr>
          <p:cNvSpPr/>
          <p:nvPr/>
        </p:nvSpPr>
        <p:spPr>
          <a:xfrm>
            <a:off x="5255629" y="5599612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1BB92-34B4-0948-96E1-A837283BBE34}"/>
              </a:ext>
            </a:extLst>
          </p:cNvPr>
          <p:cNvSpPr/>
          <p:nvPr/>
        </p:nvSpPr>
        <p:spPr>
          <a:xfrm>
            <a:off x="9374772" y="5599612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You can increase and automatically distribute container replicas across a </a:t>
            </a:r>
            <a:r>
              <a:rPr lang="en-IN" sz="1800" dirty="0" err="1"/>
              <a:t>datacenter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15467-D0CB-0A42-ABBF-FB7EA86781F6}"/>
              </a:ext>
            </a:extLst>
          </p:cNvPr>
          <p:cNvSpPr/>
          <p:nvPr/>
        </p:nvSpPr>
        <p:spPr>
          <a:xfrm>
            <a:off x="5255629" y="6875418"/>
            <a:ext cx="2242451" cy="7053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67853D-BB8E-9F41-B6C0-DD09E04B60D1}"/>
              </a:ext>
            </a:extLst>
          </p:cNvPr>
          <p:cNvSpPr/>
          <p:nvPr/>
        </p:nvSpPr>
        <p:spPr>
          <a:xfrm>
            <a:off x="9374772" y="6875418"/>
            <a:ext cx="4706984" cy="7053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Containers apply aggressive constraints and isolations to processes without any configuration required on the part of the user.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69C11-32BB-434B-B736-EAC42439C98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04012" y="870857"/>
            <a:ext cx="2551617" cy="3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7A41CD-F114-4741-B67A-EB8EDC49028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04012" y="2146663"/>
            <a:ext cx="2551617" cy="183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6F00CE-9899-3E4E-AB46-3238A688883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704012" y="3422469"/>
            <a:ext cx="2551617" cy="56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E6E16-3D6E-F74D-8730-502C3BA515E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704012" y="3984173"/>
            <a:ext cx="2551617" cy="69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CFED9D-E491-2147-97EB-79636DDFC1C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704012" y="3984173"/>
            <a:ext cx="2551617" cy="196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343446-50E7-BF43-A7CB-0D37E216302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04012" y="3984173"/>
            <a:ext cx="2551617" cy="337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06E130-D5AB-DD47-84BE-250479C92DF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98080" y="87085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C4A225-8D49-2442-BF40-9FC8C80C3B14}"/>
              </a:ext>
            </a:extLst>
          </p:cNvPr>
          <p:cNvCxnSpPr/>
          <p:nvPr/>
        </p:nvCxnSpPr>
        <p:spPr>
          <a:xfrm>
            <a:off x="7498080" y="2124891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5D4B9-872F-1A45-B622-6F6AE98515E6}"/>
              </a:ext>
            </a:extLst>
          </p:cNvPr>
          <p:cNvCxnSpPr/>
          <p:nvPr/>
        </p:nvCxnSpPr>
        <p:spPr>
          <a:xfrm>
            <a:off x="7498080" y="3400697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35E57E-2ECF-AB44-9E09-63EA1621A8AB}"/>
              </a:ext>
            </a:extLst>
          </p:cNvPr>
          <p:cNvCxnSpPr/>
          <p:nvPr/>
        </p:nvCxnSpPr>
        <p:spPr>
          <a:xfrm>
            <a:off x="7498080" y="4676503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9452BC-2CB8-B847-86E5-EB4E86B5D756}"/>
              </a:ext>
            </a:extLst>
          </p:cNvPr>
          <p:cNvCxnSpPr/>
          <p:nvPr/>
        </p:nvCxnSpPr>
        <p:spPr>
          <a:xfrm>
            <a:off x="7498080" y="5952309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421DB-FB10-774C-9913-7A3DE253CB47}"/>
              </a:ext>
            </a:extLst>
          </p:cNvPr>
          <p:cNvCxnSpPr/>
          <p:nvPr/>
        </p:nvCxnSpPr>
        <p:spPr>
          <a:xfrm>
            <a:off x="7498080" y="7215052"/>
            <a:ext cx="1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3">
            <a:extLst>
              <a:ext uri="{FF2B5EF4-FFF2-40B4-BE49-F238E27FC236}">
                <a16:creationId xmlns:a16="http://schemas.microsoft.com/office/drawing/2014/main" id="{1B71717A-DF03-7C44-9A18-7CDBD2FF3AAB}"/>
              </a:ext>
            </a:extLst>
          </p:cNvPr>
          <p:cNvSpPr txBox="1">
            <a:spLocks/>
          </p:cNvSpPr>
          <p:nvPr/>
        </p:nvSpPr>
        <p:spPr>
          <a:xfrm>
            <a:off x="-187723" y="-289501"/>
            <a:ext cx="633167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Advantages of using Docker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B7AD474-1E70-334A-A3A8-B4DB8D572ED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7661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15A-D5C9-D146-98EB-A7543DA7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Management Microservice</a:t>
            </a:r>
          </a:p>
          <a:p>
            <a:r>
              <a:rPr lang="en-US" dirty="0"/>
              <a:t>Notification Microservice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0AFE0-A585-D84F-B58C-DA6A01FE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B8599F-9FE5-AB4D-B820-9008190F024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055080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361023-FC60-8048-9E75-C96BBFCF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2763985" y="2052192"/>
            <a:ext cx="3009952" cy="3691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3075712" y="22167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2DFCD1-DB6F-D04A-A365-E8172594D23B}"/>
              </a:ext>
            </a:extLst>
          </p:cNvPr>
          <p:cNvSpPr/>
          <p:nvPr/>
        </p:nvSpPr>
        <p:spPr>
          <a:xfrm>
            <a:off x="3075712" y="302721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Users 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668171-CDA1-344C-8E9D-426121AD1FFA}"/>
              </a:ext>
            </a:extLst>
          </p:cNvPr>
          <p:cNvSpPr/>
          <p:nvPr/>
        </p:nvSpPr>
        <p:spPr>
          <a:xfrm>
            <a:off x="3075712" y="3832503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 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C26227-FA8B-2540-B23B-6FAB325B2042}"/>
              </a:ext>
            </a:extLst>
          </p:cNvPr>
          <p:cNvSpPr/>
          <p:nvPr/>
        </p:nvSpPr>
        <p:spPr>
          <a:xfrm>
            <a:off x="3061857" y="4618732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2869810" y="540496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266712" y="2052192"/>
            <a:ext cx="3061854" cy="3691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7578439" y="227040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 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F8D191-799A-7241-A129-3164B982CB24}"/>
              </a:ext>
            </a:extLst>
          </p:cNvPr>
          <p:cNvSpPr/>
          <p:nvPr/>
        </p:nvSpPr>
        <p:spPr>
          <a:xfrm>
            <a:off x="7578439" y="3128593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Status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657070" y="5404961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0" y="4916114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2760410" y="308707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6814" y="2226166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1249838" y="3062878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368542" y="1915781"/>
            <a:ext cx="1923089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900" y="2290980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stCxn id="17" idx="0"/>
            <a:endCxn id="21" idx="4"/>
          </p:cNvCxnSpPr>
          <p:nvPr/>
        </p:nvCxnSpPr>
        <p:spPr>
          <a:xfrm flipV="1">
            <a:off x="1278185" y="3205098"/>
            <a:ext cx="51902" cy="17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427084" y="5743515"/>
            <a:ext cx="1870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 </a:t>
            </a:r>
          </a:p>
          <a:p>
            <a:r>
              <a:rPr lang="en-US" dirty="0"/>
              <a:t>       Or</a:t>
            </a:r>
          </a:p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stCxn id="21" idx="6"/>
            <a:endCxn id="6" idx="1"/>
          </p:cNvCxnSpPr>
          <p:nvPr/>
        </p:nvCxnSpPr>
        <p:spPr>
          <a:xfrm flipV="1">
            <a:off x="2291631" y="2556162"/>
            <a:ext cx="784081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50375" y="2570946"/>
            <a:ext cx="2228064" cy="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10016839" y="2609840"/>
            <a:ext cx="1239975" cy="1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2061279" y="2628399"/>
            <a:ext cx="683621" cy="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n 46">
            <a:extLst>
              <a:ext uri="{FF2B5EF4-FFF2-40B4-BE49-F238E27FC236}">
                <a16:creationId xmlns:a16="http://schemas.microsoft.com/office/drawing/2014/main" id="{3FEA73F2-D4A8-EC4E-A4E4-0DACFCE6D02E}"/>
              </a:ext>
            </a:extLst>
          </p:cNvPr>
          <p:cNvSpPr/>
          <p:nvPr/>
        </p:nvSpPr>
        <p:spPr>
          <a:xfrm>
            <a:off x="3560624" y="6306746"/>
            <a:ext cx="1432560" cy="869323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DB</a:t>
            </a:r>
          </a:p>
        </p:txBody>
      </p:sp>
      <p:sp>
        <p:nvSpPr>
          <p:cNvPr id="48" name="Bevel 47">
            <a:extLst>
              <a:ext uri="{FF2B5EF4-FFF2-40B4-BE49-F238E27FC236}">
                <a16:creationId xmlns:a16="http://schemas.microsoft.com/office/drawing/2014/main" id="{9D32F073-5EF6-1D45-9E7B-B744166403F6}"/>
              </a:ext>
            </a:extLst>
          </p:cNvPr>
          <p:cNvSpPr/>
          <p:nvPr/>
        </p:nvSpPr>
        <p:spPr>
          <a:xfrm>
            <a:off x="8021789" y="6331495"/>
            <a:ext cx="1524000" cy="786229"/>
          </a:xfrm>
          <a:prstGeom prst="bevel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SMTP Server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CA35A0-5286-C84D-8632-93B992967745}"/>
              </a:ext>
            </a:extLst>
          </p:cNvPr>
          <p:cNvCxnSpPr>
            <a:stCxn id="10" idx="2"/>
            <a:endCxn id="47" idx="1"/>
          </p:cNvCxnSpPr>
          <p:nvPr/>
        </p:nvCxnSpPr>
        <p:spPr>
          <a:xfrm flipH="1">
            <a:off x="4276904" y="5743515"/>
            <a:ext cx="18008" cy="5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stCxn id="16" idx="2"/>
            <a:endCxn id="48" idx="6"/>
          </p:cNvCxnSpPr>
          <p:nvPr/>
        </p:nvCxnSpPr>
        <p:spPr>
          <a:xfrm flipH="1">
            <a:off x="8783789" y="5743515"/>
            <a:ext cx="13850" cy="5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98A210DE-D2BC-514E-9F0E-E9E376EA9BC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912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5" grpId="0" animBg="1"/>
      <p:bldP spid="16" grpId="0"/>
      <p:bldP spid="18" grpId="0"/>
      <p:bldP spid="20" grpId="0"/>
      <p:bldP spid="21" grpId="0" animBg="1"/>
      <p:bldP spid="28" grpId="0"/>
      <p:bldP spid="47" grpId="0" animBg="1"/>
      <p:bldP spid="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Deployment on AWS ECS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EB83FC85-864E-7A4E-AE35-5EC6E8258960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418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/>
      <p:bldP spid="14" grpId="0"/>
      <p:bldP spid="15" grpId="0"/>
      <p:bldP spid="19" grpId="0"/>
      <p:bldP spid="20" grpId="0"/>
      <p:bldP spid="24" grpId="0"/>
      <p:bldP spid="25" grpId="0"/>
      <p:bldP spid="25" grpId="1"/>
      <p:bldP spid="27" grpId="0"/>
      <p:bldP spid="27" grpId="1"/>
      <p:bldP spid="29" grpId="0"/>
      <p:bldP spid="55" grpId="0"/>
      <p:bldP spid="55" grpId="1"/>
      <p:bldP spid="56" grpId="0"/>
      <p:bldP spid="59" grpId="0" animBg="1"/>
      <p:bldP spid="60" grpId="0"/>
      <p:bldP spid="66" grpId="0"/>
      <p:bldP spid="68" grpId="0"/>
      <p:bldP spid="90" grpId="0"/>
      <p:bldP spid="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 Discovery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644" y="2484115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51" y="2576583"/>
            <a:ext cx="3076434" cy="30764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0AF952-A05A-1349-A2D7-023ACA990FF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24768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326D-FA9C-B54B-AF93-C07B88EC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1" y="106547"/>
            <a:ext cx="14188773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Deployment on ECS with Service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8231-C674-B443-B3FB-DA828C8FACD4}"/>
              </a:ext>
            </a:extLst>
          </p:cNvPr>
          <p:cNvSpPr/>
          <p:nvPr/>
        </p:nvSpPr>
        <p:spPr>
          <a:xfrm>
            <a:off x="2938128" y="1569081"/>
            <a:ext cx="9967064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7C1A65-7DDC-C04F-AB5A-E39EE4BB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7" y="1570687"/>
            <a:ext cx="578537" cy="578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034F6-2758-BE4F-B037-79D4D5411E1E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1CCD-BE77-B244-A38F-7ACC74239F54}"/>
              </a:ext>
            </a:extLst>
          </p:cNvPr>
          <p:cNvSpPr/>
          <p:nvPr/>
        </p:nvSpPr>
        <p:spPr>
          <a:xfrm>
            <a:off x="7807212" y="2030506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8E47633-1FB4-DC4E-86C4-195AF720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93" y="2027157"/>
            <a:ext cx="415330" cy="415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E3B9AE-4EBC-AF44-9F48-D335936E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F188F-C402-AA46-B619-6052F46A7460}"/>
              </a:ext>
            </a:extLst>
          </p:cNvPr>
          <p:cNvSpPr txBox="1"/>
          <p:nvPr/>
        </p:nvSpPr>
        <p:spPr>
          <a:xfrm>
            <a:off x="9418344" y="3166157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313F-2E8E-3147-8281-F5A314CBD19F}"/>
              </a:ext>
            </a:extLst>
          </p:cNvPr>
          <p:cNvSpPr txBox="1"/>
          <p:nvPr/>
        </p:nvSpPr>
        <p:spPr>
          <a:xfrm>
            <a:off x="7754213" y="3166945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D8BF1-C9C2-354C-B802-5F56576F854A}"/>
              </a:ext>
            </a:extLst>
          </p:cNvPr>
          <p:cNvSpPr txBox="1"/>
          <p:nvPr/>
        </p:nvSpPr>
        <p:spPr>
          <a:xfrm>
            <a:off x="8591397" y="3157281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23E895-638C-AB45-A65A-732AD24C3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4523" y="2713949"/>
            <a:ext cx="469900" cy="469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7C3F-8276-2142-A514-D2257DA4B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8661" y="270360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73D1EC-2E77-324C-9991-E2AD7F70C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5111" y="2697714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22700-DBB6-C444-BAF9-FA1CA1EDB5D3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7C7EE-7610-C54B-8C23-BA97B78248CA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AFC540-3AF4-A341-ACDB-63B8481BF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6339111-AE62-4E43-B217-EB2AB1EA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DC7329-4B8F-C04F-A0D7-5F57BA9EF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234813-F409-E64F-BD83-B3F89ED14782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A246B-2B04-0F4F-81F2-83B2521E710B}"/>
              </a:ext>
            </a:extLst>
          </p:cNvPr>
          <p:cNvSpPr txBox="1"/>
          <p:nvPr/>
        </p:nvSpPr>
        <p:spPr>
          <a:xfrm>
            <a:off x="11418747" y="3252538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DAA812A-3CA6-784A-98B3-11DADB6B32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7009" y="2573846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B1F61-7E6B-134A-962E-CA0E230615A3}"/>
              </a:ext>
            </a:extLst>
          </p:cNvPr>
          <p:cNvSpPr txBox="1"/>
          <p:nvPr/>
        </p:nvSpPr>
        <p:spPr>
          <a:xfrm>
            <a:off x="11539656" y="623864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505248-05F1-8044-826F-2A6DE3F97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8026" y="556696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184D8B-2E47-9B4C-A1A2-6F2C2544D564}"/>
              </a:ext>
            </a:extLst>
          </p:cNvPr>
          <p:cNvSpPr txBox="1"/>
          <p:nvPr/>
        </p:nvSpPr>
        <p:spPr>
          <a:xfrm>
            <a:off x="3478458" y="452735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1E0E031-42EE-B942-A886-597F048D8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3810" y="3816156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CA1DB-4813-E043-B1D5-FE232DBCEAB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4985010" y="2923331"/>
            <a:ext cx="2822202" cy="12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228BF-7FA4-6E45-9988-788CE5774057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985010" y="4171756"/>
            <a:ext cx="2745201" cy="1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FE22C-418D-EB42-AD0C-B5E22457179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0492012" y="2923331"/>
            <a:ext cx="1254997" cy="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38AF71-79DF-3641-B8F7-63F426DC0179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10415011" y="5922562"/>
            <a:ext cx="1473015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681E7B-944A-3944-8C18-A522E565B340}"/>
              </a:ext>
            </a:extLst>
          </p:cNvPr>
          <p:cNvSpPr txBox="1"/>
          <p:nvPr/>
        </p:nvSpPr>
        <p:spPr>
          <a:xfrm rot="20134008">
            <a:off x="5472549" y="3156719"/>
            <a:ext cx="172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usermgmt</a:t>
            </a:r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64176A-8D8D-3948-8F98-825D16E3E023}"/>
              </a:ext>
            </a:extLst>
          </p:cNvPr>
          <p:cNvSpPr txBox="1"/>
          <p:nvPr/>
        </p:nvSpPr>
        <p:spPr>
          <a:xfrm rot="2017474">
            <a:off x="5717856" y="4823753"/>
            <a:ext cx="185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/notification*</a:t>
            </a:r>
          </a:p>
        </p:txBody>
      </p:sp>
      <p:pic>
        <p:nvPicPr>
          <p:cNvPr id="58" name="Picture 57" descr="Image result for developer smiley">
            <a:extLst>
              <a:ext uri="{FF2B5EF4-FFF2-40B4-BE49-F238E27FC236}">
                <a16:creationId xmlns:a16="http://schemas.microsoft.com/office/drawing/2014/main" id="{0595CEF6-62B8-5F49-A810-E6383EC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616348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E3D76856-0C8D-B345-BB82-89641C4A3F33}"/>
              </a:ext>
            </a:extLst>
          </p:cNvPr>
          <p:cNvSpPr/>
          <p:nvPr/>
        </p:nvSpPr>
        <p:spPr>
          <a:xfrm>
            <a:off x="285412" y="3537306"/>
            <a:ext cx="1970960" cy="12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F18B6-9801-7A42-B280-DB1CF8FF71C9}"/>
              </a:ext>
            </a:extLst>
          </p:cNvPr>
          <p:cNvSpPr txBox="1"/>
          <p:nvPr/>
        </p:nvSpPr>
        <p:spPr>
          <a:xfrm>
            <a:off x="312201" y="6990886"/>
            <a:ext cx="1870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Developer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AB8DB-D8FE-E343-A711-98A55DEEA213}"/>
              </a:ext>
            </a:extLst>
          </p:cNvPr>
          <p:cNvCxnSpPr>
            <a:cxnSpLocks/>
            <a:stCxn id="59" idx="6"/>
            <a:endCxn id="30" idx="1"/>
          </p:cNvCxnSpPr>
          <p:nvPr/>
        </p:nvCxnSpPr>
        <p:spPr>
          <a:xfrm flipV="1">
            <a:off x="2256372" y="4171756"/>
            <a:ext cx="2017438" cy="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787AF8-641A-024C-9FCE-4961DFB1C6FB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1232577" y="4826623"/>
            <a:ext cx="38315" cy="13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FA48F8-EF38-0345-85EC-BF9A9939CCE5}"/>
              </a:ext>
            </a:extLst>
          </p:cNvPr>
          <p:cNvSpPr txBox="1"/>
          <p:nvPr/>
        </p:nvSpPr>
        <p:spPr>
          <a:xfrm>
            <a:off x="13494710" y="451410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67" name="Graphic 25">
            <a:extLst>
              <a:ext uri="{FF2B5EF4-FFF2-40B4-BE49-F238E27FC236}">
                <a16:creationId xmlns:a16="http://schemas.microsoft.com/office/drawing/2014/main" id="{74914505-6DD4-4142-AC26-EFC0792538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69720" y="5520964"/>
            <a:ext cx="804465" cy="8044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0FB9B5-0C48-344B-A357-0D67A6B01F3A}"/>
              </a:ext>
            </a:extLst>
          </p:cNvPr>
          <p:cNvSpPr txBox="1"/>
          <p:nvPr/>
        </p:nvSpPr>
        <p:spPr>
          <a:xfrm>
            <a:off x="13662744" y="6357676"/>
            <a:ext cx="81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7AC094-6B8F-4148-9664-DAB8BB726A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37640" y="3718006"/>
            <a:ext cx="1227701" cy="72069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5F0525-CFBF-704A-96D5-3632FF6AA209}"/>
              </a:ext>
            </a:extLst>
          </p:cNvPr>
          <p:cNvCxnSpPr>
            <a:stCxn id="28" idx="3"/>
            <a:endCxn id="67" idx="1"/>
          </p:cNvCxnSpPr>
          <p:nvPr/>
        </p:nvCxnSpPr>
        <p:spPr>
          <a:xfrm>
            <a:off x="12599226" y="5922562"/>
            <a:ext cx="107049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8092A9-A9E9-FE41-8000-D0F41CE3ABCC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14051491" y="4438704"/>
            <a:ext cx="20462" cy="10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DE6A783-9456-A343-8B37-A7FDED9C5E48}"/>
              </a:ext>
            </a:extLst>
          </p:cNvPr>
          <p:cNvSpPr txBox="1"/>
          <p:nvPr/>
        </p:nvSpPr>
        <p:spPr>
          <a:xfrm>
            <a:off x="2231323" y="3854979"/>
            <a:ext cx="2096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services.stacksimplify.com</a:t>
            </a:r>
            <a:endParaRPr lang="en-US" sz="14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47FA33F-B3FC-4D43-9C83-7499DEE7145D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H="1" flipV="1">
            <a:off x="8158901" y="4400604"/>
            <a:ext cx="3467228" cy="93917"/>
          </a:xfrm>
          <a:prstGeom prst="curvedConnector5">
            <a:avLst>
              <a:gd name="adj1" fmla="val -28970"/>
              <a:gd name="adj2" fmla="val 5668228"/>
              <a:gd name="adj3" fmla="val 12897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8F22F-A7BC-1344-A1F1-653B3D22AF5B}"/>
              </a:ext>
            </a:extLst>
          </p:cNvPr>
          <p:cNvSpPr txBox="1"/>
          <p:nvPr/>
        </p:nvSpPr>
        <p:spPr>
          <a:xfrm rot="2017474">
            <a:off x="5303185" y="6453959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138A4-CB27-AF46-B8CD-6C5CF4822FF9}"/>
              </a:ext>
            </a:extLst>
          </p:cNvPr>
          <p:cNvSpPr txBox="1"/>
          <p:nvPr/>
        </p:nvSpPr>
        <p:spPr>
          <a:xfrm>
            <a:off x="9989541" y="4630752"/>
            <a:ext cx="147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 Map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B3770B3-9E14-584E-B7E9-3253A3ADB2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9672" y="3960319"/>
            <a:ext cx="711200" cy="711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B7940C-B042-2040-A72E-0EA5003EEA55}"/>
              </a:ext>
            </a:extLst>
          </p:cNvPr>
          <p:cNvSpPr txBox="1"/>
          <p:nvPr/>
        </p:nvSpPr>
        <p:spPr>
          <a:xfrm>
            <a:off x="11392429" y="4667071"/>
            <a:ext cx="16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2D6CF05-19C9-6948-B95D-DFF7487BDB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82414" y="3946484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4155-B4F7-304D-809D-54505D80850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9845556" y="3183849"/>
            <a:ext cx="93917" cy="2527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F5D68-C404-C64B-A5FA-4B25B99B4999}"/>
              </a:ext>
            </a:extLst>
          </p:cNvPr>
          <p:cNvSpPr txBox="1"/>
          <p:nvPr/>
        </p:nvSpPr>
        <p:spPr>
          <a:xfrm rot="5400000">
            <a:off x="8835978" y="4304036"/>
            <a:ext cx="1853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/notification*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9E3F589-B3F1-1447-AA65-881347D44E2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463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/>
      <p:bldP spid="48" grpId="0"/>
      <p:bldP spid="50" grpId="0"/>
      <p:bldP spid="54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943" y="4036635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 Map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0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7245F6D-49D8-6C49-B154-688A3A378A0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170309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169222"/>
            <a:ext cx="13091638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Complexity </a:t>
            </a:r>
            <a:r>
              <a:rPr b="0" spc="-6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modern</a:t>
            </a:r>
            <a:r>
              <a:rPr b="0" spc="-5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26" y="2228570"/>
            <a:ext cx="639445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Wide </a:t>
            </a:r>
            <a:r>
              <a:rPr sz="3200" spc="-10" dirty="0">
                <a:latin typeface="Calibri"/>
                <a:cs typeface="Calibri"/>
              </a:rPr>
              <a:t>variety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resources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Complexity </a:t>
            </a:r>
            <a:r>
              <a:rPr sz="3200" spc="-20" dirty="0">
                <a:latin typeface="Calibri"/>
                <a:cs typeface="Calibri"/>
              </a:rPr>
              <a:t>grows</a:t>
            </a:r>
            <a:r>
              <a:rPr sz="3200" spc="-10" dirty="0">
                <a:latin typeface="Calibri"/>
                <a:cs typeface="Calibri"/>
              </a:rPr>
              <a:t> exponentially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Multiple </a:t>
            </a:r>
            <a:r>
              <a:rPr sz="3200" spc="-15" dirty="0">
                <a:latin typeface="Calibri"/>
                <a:cs typeface="Calibri"/>
              </a:rPr>
              <a:t>versions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stages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coexist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Infrastructure </a:t>
            </a:r>
            <a:r>
              <a:rPr sz="3200" spc="-5" dirty="0">
                <a:latin typeface="Calibri"/>
                <a:cs typeface="Calibri"/>
              </a:rPr>
              <a:t>scales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dynamically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Unhealthy resources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replaced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2945129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59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98557" y="342214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70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9330" y="349377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9330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40518" y="379095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7306" y="3356609"/>
            <a:ext cx="1009015" cy="794385"/>
          </a:xfrm>
          <a:custGeom>
            <a:avLst/>
            <a:gdLst/>
            <a:ahLst/>
            <a:cxnLst/>
            <a:rect l="l" t="t" r="r" b="b"/>
            <a:pathLst>
              <a:path w="1009015" h="794385">
                <a:moveTo>
                  <a:pt x="0" y="794003"/>
                </a:moveTo>
                <a:lnTo>
                  <a:pt x="1008888" y="794003"/>
                </a:lnTo>
                <a:lnTo>
                  <a:pt x="1008888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48081" y="5075682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39">
                <a:moveTo>
                  <a:pt x="0" y="903732"/>
                </a:moveTo>
                <a:lnTo>
                  <a:pt x="368808" y="903732"/>
                </a:lnTo>
                <a:lnTo>
                  <a:pt x="368808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21233" y="5168646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21233" y="558317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5"/>
                </a:moveTo>
                <a:lnTo>
                  <a:pt x="220979" y="303275"/>
                </a:lnTo>
                <a:lnTo>
                  <a:pt x="2209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74930" y="4984241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1"/>
                </a:moveTo>
                <a:lnTo>
                  <a:pt x="515112" y="1086611"/>
                </a:lnTo>
                <a:lnTo>
                  <a:pt x="515112" y="0"/>
                </a:lnTo>
                <a:lnTo>
                  <a:pt x="0" y="0"/>
                </a:lnTo>
                <a:lnTo>
                  <a:pt x="0" y="1086611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59845" y="3371850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1"/>
                </a:moveTo>
                <a:lnTo>
                  <a:pt x="1162811" y="659891"/>
                </a:lnTo>
                <a:lnTo>
                  <a:pt x="1162811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482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482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09426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72138" y="374065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2138" y="34419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59261" y="3304794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87890" y="4435602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762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762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37469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00181" y="480288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00181" y="450570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87306" y="4368546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848081" y="6355841"/>
            <a:ext cx="368935" cy="904240"/>
          </a:xfrm>
          <a:custGeom>
            <a:avLst/>
            <a:gdLst/>
            <a:ahLst/>
            <a:cxnLst/>
            <a:rect l="l" t="t" r="r" b="b"/>
            <a:pathLst>
              <a:path w="368934" h="904240">
                <a:moveTo>
                  <a:pt x="0" y="903731"/>
                </a:moveTo>
                <a:lnTo>
                  <a:pt x="368808" y="903731"/>
                </a:lnTo>
                <a:lnTo>
                  <a:pt x="368808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921233" y="6448805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921233" y="6863333"/>
            <a:ext cx="220979" cy="303530"/>
          </a:xfrm>
          <a:custGeom>
            <a:avLst/>
            <a:gdLst/>
            <a:ahLst/>
            <a:cxnLst/>
            <a:rect l="l" t="t" r="r" b="b"/>
            <a:pathLst>
              <a:path w="220980" h="303529">
                <a:moveTo>
                  <a:pt x="0" y="303276"/>
                </a:moveTo>
                <a:lnTo>
                  <a:pt x="220979" y="303276"/>
                </a:lnTo>
                <a:lnTo>
                  <a:pt x="220979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774930" y="6264402"/>
            <a:ext cx="515620" cy="1087120"/>
          </a:xfrm>
          <a:custGeom>
            <a:avLst/>
            <a:gdLst/>
            <a:ahLst/>
            <a:cxnLst/>
            <a:rect l="l" t="t" r="r" b="b"/>
            <a:pathLst>
              <a:path w="515619" h="1087120">
                <a:moveTo>
                  <a:pt x="0" y="1086612"/>
                </a:moveTo>
                <a:lnTo>
                  <a:pt x="515112" y="1086612"/>
                </a:lnTo>
                <a:lnTo>
                  <a:pt x="515112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ln w="10668">
            <a:solidFill>
              <a:srgbClr val="9A217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85981" y="5343905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5" y="659892"/>
                </a:lnTo>
                <a:lnTo>
                  <a:pt x="1164335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3743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743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35561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98273" y="57111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98273" y="54140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85397" y="527685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5">
                <a:moveTo>
                  <a:pt x="0" y="794004"/>
                </a:moveTo>
                <a:lnTo>
                  <a:pt x="1365503" y="794004"/>
                </a:lnTo>
                <a:lnTo>
                  <a:pt x="1365503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4078" y="5106161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2" y="659892"/>
                </a:lnTo>
                <a:lnTo>
                  <a:pt x="1162812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32469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2469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93657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54845" y="547344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54845" y="5176265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1969" y="5039105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973561" y="2436114"/>
            <a:ext cx="784860" cy="368935"/>
          </a:xfrm>
          <a:custGeom>
            <a:avLst/>
            <a:gdLst/>
            <a:ahLst/>
            <a:cxnLst/>
            <a:rect l="l" t="t" r="r" b="b"/>
            <a:pathLst>
              <a:path w="784859" h="368935">
                <a:moveTo>
                  <a:pt x="0" y="368808"/>
                </a:moveTo>
                <a:lnTo>
                  <a:pt x="784859" y="368808"/>
                </a:lnTo>
                <a:lnTo>
                  <a:pt x="78485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52809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15521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892790" y="2362961"/>
            <a:ext cx="946785" cy="515620"/>
          </a:xfrm>
          <a:custGeom>
            <a:avLst/>
            <a:gdLst/>
            <a:ahLst/>
            <a:cxnLst/>
            <a:rect l="l" t="t" r="r" b="b"/>
            <a:pathLst>
              <a:path w="946784" h="515619">
                <a:moveTo>
                  <a:pt x="0" y="515112"/>
                </a:moveTo>
                <a:lnTo>
                  <a:pt x="946403" y="515112"/>
                </a:lnTo>
                <a:lnTo>
                  <a:pt x="946403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54890" y="4399026"/>
            <a:ext cx="786765" cy="368935"/>
          </a:xfrm>
          <a:custGeom>
            <a:avLst/>
            <a:gdLst/>
            <a:ahLst/>
            <a:cxnLst/>
            <a:rect l="l" t="t" r="r" b="b"/>
            <a:pathLst>
              <a:path w="786765" h="368935">
                <a:moveTo>
                  <a:pt x="0" y="368808"/>
                </a:moveTo>
                <a:lnTo>
                  <a:pt x="786384" y="368808"/>
                </a:lnTo>
                <a:lnTo>
                  <a:pt x="7863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35661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96850" y="4473702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375642" y="4325873"/>
            <a:ext cx="944880" cy="515620"/>
          </a:xfrm>
          <a:custGeom>
            <a:avLst/>
            <a:gdLst/>
            <a:ahLst/>
            <a:cxnLst/>
            <a:rect l="l" t="t" r="r" b="b"/>
            <a:pathLst>
              <a:path w="944880" h="515620">
                <a:moveTo>
                  <a:pt x="0" y="515112"/>
                </a:moveTo>
                <a:lnTo>
                  <a:pt x="944880" y="515112"/>
                </a:lnTo>
                <a:lnTo>
                  <a:pt x="94488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22942" y="5382005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098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9098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72521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3709" y="574929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633709" y="545210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720833" y="5314950"/>
            <a:ext cx="1367155" cy="794385"/>
          </a:xfrm>
          <a:custGeom>
            <a:avLst/>
            <a:gdLst/>
            <a:ahLst/>
            <a:cxnLst/>
            <a:rect l="l" t="t" r="r" b="b"/>
            <a:pathLst>
              <a:path w="1367154" h="794385">
                <a:moveTo>
                  <a:pt x="0" y="794004"/>
                </a:moveTo>
                <a:lnTo>
                  <a:pt x="1367027" y="794004"/>
                </a:lnTo>
                <a:lnTo>
                  <a:pt x="1367027" y="0"/>
                </a:lnTo>
                <a:lnTo>
                  <a:pt x="0" y="0"/>
                </a:lnTo>
                <a:lnTo>
                  <a:pt x="0" y="794004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296650" y="442340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375897" y="449351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737085" y="4792217"/>
            <a:ext cx="265430" cy="222885"/>
          </a:xfrm>
          <a:custGeom>
            <a:avLst/>
            <a:gdLst/>
            <a:ahLst/>
            <a:cxnLst/>
            <a:rect l="l" t="t" r="r" b="b"/>
            <a:pathLst>
              <a:path w="265429" h="222885">
                <a:moveTo>
                  <a:pt x="0" y="222503"/>
                </a:moveTo>
                <a:lnTo>
                  <a:pt x="265175" y="222503"/>
                </a:lnTo>
                <a:lnTo>
                  <a:pt x="265175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183873" y="4357878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79">
                <a:moveTo>
                  <a:pt x="0" y="792480"/>
                </a:moveTo>
                <a:lnTo>
                  <a:pt x="1008887" y="792480"/>
                </a:lnTo>
                <a:lnTo>
                  <a:pt x="1008887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34450" y="6570726"/>
            <a:ext cx="1164590" cy="660400"/>
          </a:xfrm>
          <a:custGeom>
            <a:avLst/>
            <a:gdLst/>
            <a:ahLst/>
            <a:cxnLst/>
            <a:rect l="l" t="t" r="r" b="b"/>
            <a:pathLst>
              <a:path w="1164590" h="660400">
                <a:moveTo>
                  <a:pt x="0" y="659892"/>
                </a:moveTo>
                <a:lnTo>
                  <a:pt x="1164336" y="659892"/>
                </a:lnTo>
                <a:lnTo>
                  <a:pt x="1164336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228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0228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84030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746742" y="69380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46742" y="6640830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33866" y="6503669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798557" y="2439161"/>
            <a:ext cx="786765" cy="661670"/>
          </a:xfrm>
          <a:custGeom>
            <a:avLst/>
            <a:gdLst/>
            <a:ahLst/>
            <a:cxnLst/>
            <a:rect l="l" t="t" r="r" b="b"/>
            <a:pathLst>
              <a:path w="786765" h="661669">
                <a:moveTo>
                  <a:pt x="0" y="661415"/>
                </a:moveTo>
                <a:lnTo>
                  <a:pt x="786383" y="661415"/>
                </a:lnTo>
                <a:lnTo>
                  <a:pt x="786383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879330" y="250926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879330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240518" y="28079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687306" y="2373629"/>
            <a:ext cx="1009015" cy="792480"/>
          </a:xfrm>
          <a:custGeom>
            <a:avLst/>
            <a:gdLst/>
            <a:ahLst/>
            <a:cxnLst/>
            <a:rect l="l" t="t" r="r" b="b"/>
            <a:pathLst>
              <a:path w="1009015" h="792480">
                <a:moveTo>
                  <a:pt x="0" y="792479"/>
                </a:moveTo>
                <a:lnTo>
                  <a:pt x="1008888" y="792479"/>
                </a:lnTo>
                <a:lnTo>
                  <a:pt x="100888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59545" y="3707129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70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638793" y="3777234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638793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01506" y="4075938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46769" y="3640073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20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75642" y="2443733"/>
            <a:ext cx="784860" cy="661670"/>
          </a:xfrm>
          <a:custGeom>
            <a:avLst/>
            <a:gdLst/>
            <a:ahLst/>
            <a:cxnLst/>
            <a:rect l="l" t="t" r="r" b="b"/>
            <a:pathLst>
              <a:path w="784859" h="661669">
                <a:moveTo>
                  <a:pt x="0" y="661415"/>
                </a:moveTo>
                <a:lnTo>
                  <a:pt x="784859" y="661415"/>
                </a:lnTo>
                <a:lnTo>
                  <a:pt x="784859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454890" y="2515361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80">
                <a:moveTo>
                  <a:pt x="0" y="220979"/>
                </a:moveTo>
                <a:lnTo>
                  <a:pt x="263651" y="220979"/>
                </a:lnTo>
                <a:lnTo>
                  <a:pt x="2636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454890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817602" y="281254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222503"/>
                </a:moveTo>
                <a:lnTo>
                  <a:pt x="263651" y="222503"/>
                </a:lnTo>
                <a:lnTo>
                  <a:pt x="26365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62866" y="2378201"/>
            <a:ext cx="1010919" cy="794385"/>
          </a:xfrm>
          <a:custGeom>
            <a:avLst/>
            <a:gdLst/>
            <a:ahLst/>
            <a:cxnLst/>
            <a:rect l="l" t="t" r="r" b="b"/>
            <a:pathLst>
              <a:path w="1010919" h="794385">
                <a:moveTo>
                  <a:pt x="0" y="794003"/>
                </a:moveTo>
                <a:lnTo>
                  <a:pt x="1010412" y="794003"/>
                </a:lnTo>
                <a:lnTo>
                  <a:pt x="1010412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41557" y="6380226"/>
            <a:ext cx="1163320" cy="660400"/>
          </a:xfrm>
          <a:custGeom>
            <a:avLst/>
            <a:gdLst/>
            <a:ahLst/>
            <a:cxnLst/>
            <a:rect l="l" t="t" r="r" b="b"/>
            <a:pathLst>
              <a:path w="1163320" h="660400">
                <a:moveTo>
                  <a:pt x="0" y="659892"/>
                </a:moveTo>
                <a:lnTo>
                  <a:pt x="1162811" y="659892"/>
                </a:lnTo>
                <a:lnTo>
                  <a:pt x="1162811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0284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0284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391138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52326" y="6747509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4">
                <a:moveTo>
                  <a:pt x="0" y="222504"/>
                </a:moveTo>
                <a:lnTo>
                  <a:pt x="263651" y="222504"/>
                </a:lnTo>
                <a:lnTo>
                  <a:pt x="2636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52326" y="6450329"/>
            <a:ext cx="264160" cy="220979"/>
          </a:xfrm>
          <a:custGeom>
            <a:avLst/>
            <a:gdLst/>
            <a:ahLst/>
            <a:cxnLst/>
            <a:rect l="l" t="t" r="r" b="b"/>
            <a:pathLst>
              <a:path w="264159" h="220979">
                <a:moveTo>
                  <a:pt x="0" y="220980"/>
                </a:moveTo>
                <a:lnTo>
                  <a:pt x="263651" y="220980"/>
                </a:lnTo>
                <a:lnTo>
                  <a:pt x="263651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839450" y="6313170"/>
            <a:ext cx="1365885" cy="794385"/>
          </a:xfrm>
          <a:custGeom>
            <a:avLst/>
            <a:gdLst/>
            <a:ahLst/>
            <a:cxnLst/>
            <a:rect l="l" t="t" r="r" b="b"/>
            <a:pathLst>
              <a:path w="1365884" h="794384">
                <a:moveTo>
                  <a:pt x="0" y="794003"/>
                </a:moveTo>
                <a:lnTo>
                  <a:pt x="1365503" y="794003"/>
                </a:lnTo>
                <a:lnTo>
                  <a:pt x="1365503" y="0"/>
                </a:lnTo>
                <a:lnTo>
                  <a:pt x="0" y="0"/>
                </a:lnTo>
                <a:lnTo>
                  <a:pt x="0" y="794003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FD06C113-54AC-B346-87E7-9D7C61E4E559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80425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37" y="1624710"/>
            <a:ext cx="4432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</a:t>
            </a:r>
            <a:r>
              <a:rPr sz="4800"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2860928"/>
            <a:ext cx="5818505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Calibri"/>
                <a:cs typeface="Calibri"/>
              </a:rPr>
              <a:t>Finding </a:t>
            </a:r>
            <a:r>
              <a:rPr sz="2550" b="1" dirty="0">
                <a:latin typeface="Calibri"/>
                <a:cs typeface="Calibri"/>
              </a:rPr>
              <a:t>the </a:t>
            </a:r>
            <a:r>
              <a:rPr sz="2550" b="1" spc="-5" dirty="0">
                <a:latin typeface="Calibri"/>
                <a:cs typeface="Calibri"/>
              </a:rPr>
              <a:t>location </a:t>
            </a:r>
            <a:r>
              <a:rPr sz="2550" b="1" dirty="0">
                <a:latin typeface="Calibri"/>
                <a:cs typeface="Calibri"/>
              </a:rPr>
              <a:t>of a service</a:t>
            </a:r>
            <a:r>
              <a:rPr sz="2550" b="1" spc="35" dirty="0">
                <a:latin typeface="Calibri"/>
                <a:cs typeface="Calibri"/>
              </a:rPr>
              <a:t> </a:t>
            </a:r>
            <a:r>
              <a:rPr sz="2550" b="1" spc="-5" dirty="0">
                <a:latin typeface="Calibri"/>
                <a:cs typeface="Calibri"/>
              </a:rPr>
              <a:t>provider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5" dirty="0">
                <a:solidFill>
                  <a:srgbClr val="8B28FF"/>
                </a:solidFill>
                <a:latin typeface="Calibri"/>
                <a:cs typeface="Calibri"/>
              </a:rPr>
              <a:t>myapp: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{10.2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4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:8080,</a:t>
            </a:r>
            <a:r>
              <a:rPr sz="2550" b="1" spc="105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10.2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.3</a:t>
            </a:r>
            <a:r>
              <a:rPr lang="en-US" sz="2550" b="1" dirty="0">
                <a:solidFill>
                  <a:srgbClr val="8B28FF"/>
                </a:solidFill>
                <a:latin typeface="Calibri"/>
                <a:cs typeface="Calibri"/>
              </a:rPr>
              <a:t>0</a:t>
            </a:r>
            <a:r>
              <a:rPr sz="2550" b="1" dirty="0">
                <a:solidFill>
                  <a:srgbClr val="8B28FF"/>
                </a:solidFill>
                <a:latin typeface="Calibri"/>
                <a:cs typeface="Calibri"/>
              </a:rPr>
              <a:t>.6:8080}</a:t>
            </a:r>
            <a:endParaRPr sz="2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mylogs: {S3bucket1,</a:t>
            </a:r>
            <a:r>
              <a:rPr sz="2550" b="1" spc="5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550" b="1" spc="-10" dirty="0">
                <a:solidFill>
                  <a:srgbClr val="8B28FF"/>
                </a:solidFill>
                <a:latin typeface="Calibri"/>
                <a:cs typeface="Calibri"/>
              </a:rPr>
              <a:t>S3bucket2}</a:t>
            </a:r>
            <a:endParaRPr sz="25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3697" y="2059685"/>
            <a:ext cx="1804670" cy="1804670"/>
          </a:xfrm>
          <a:custGeom>
            <a:avLst/>
            <a:gdLst/>
            <a:ahLst/>
            <a:cxnLst/>
            <a:rect l="l" t="t" r="r" b="b"/>
            <a:pathLst>
              <a:path w="1804670" h="1804670">
                <a:moveTo>
                  <a:pt x="0" y="1804416"/>
                </a:moveTo>
                <a:lnTo>
                  <a:pt x="1804416" y="1804416"/>
                </a:lnTo>
                <a:lnTo>
                  <a:pt x="1804416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98102" y="2251710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8102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8681" y="3065526"/>
            <a:ext cx="605155" cy="607060"/>
          </a:xfrm>
          <a:custGeom>
            <a:avLst/>
            <a:gdLst/>
            <a:ahLst/>
            <a:cxnLst/>
            <a:rect l="l" t="t" r="r" b="b"/>
            <a:pathLst>
              <a:path w="605154" h="607060">
                <a:moveTo>
                  <a:pt x="0" y="606551"/>
                </a:moveTo>
                <a:lnTo>
                  <a:pt x="605027" y="606551"/>
                </a:lnTo>
                <a:lnTo>
                  <a:pt x="60502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6142" y="1878329"/>
            <a:ext cx="2319655" cy="2169160"/>
          </a:xfrm>
          <a:custGeom>
            <a:avLst/>
            <a:gdLst/>
            <a:ahLst/>
            <a:cxnLst/>
            <a:rect l="l" t="t" r="r" b="b"/>
            <a:pathLst>
              <a:path w="2319654" h="2169160">
                <a:moveTo>
                  <a:pt x="0" y="2168652"/>
                </a:moveTo>
                <a:lnTo>
                  <a:pt x="2319528" y="2168652"/>
                </a:lnTo>
                <a:lnTo>
                  <a:pt x="2319528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44121" y="2835401"/>
            <a:ext cx="1805939" cy="1005840"/>
          </a:xfrm>
          <a:custGeom>
            <a:avLst/>
            <a:gdLst/>
            <a:ahLst/>
            <a:cxnLst/>
            <a:rect l="l" t="t" r="r" b="b"/>
            <a:pathLst>
              <a:path w="1805940" h="1005839">
                <a:moveTo>
                  <a:pt x="0" y="1005839"/>
                </a:moveTo>
                <a:lnTo>
                  <a:pt x="1805939" y="1005839"/>
                </a:lnTo>
                <a:lnTo>
                  <a:pt x="1805939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852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59106" y="3035045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59" h="607060">
                <a:moveTo>
                  <a:pt x="0" y="606551"/>
                </a:moveTo>
                <a:lnTo>
                  <a:pt x="606551" y="606551"/>
                </a:lnTo>
                <a:lnTo>
                  <a:pt x="606551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61242" y="2634233"/>
            <a:ext cx="2171700" cy="1408430"/>
          </a:xfrm>
          <a:custGeom>
            <a:avLst/>
            <a:gdLst/>
            <a:ahLst/>
            <a:cxnLst/>
            <a:rect l="l" t="t" r="r" b="b"/>
            <a:pathLst>
              <a:path w="2171700" h="1408429">
                <a:moveTo>
                  <a:pt x="0" y="1408176"/>
                </a:moveTo>
                <a:lnTo>
                  <a:pt x="2171700" y="1408176"/>
                </a:lnTo>
                <a:lnTo>
                  <a:pt x="2171700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10668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0838" y="4571238"/>
            <a:ext cx="2673350" cy="1805939"/>
          </a:xfrm>
          <a:custGeom>
            <a:avLst/>
            <a:gdLst/>
            <a:ahLst/>
            <a:cxnLst/>
            <a:rect l="l" t="t" r="r" b="b"/>
            <a:pathLst>
              <a:path w="2673350" h="1805939">
                <a:moveTo>
                  <a:pt x="0" y="1805939"/>
                </a:moveTo>
                <a:lnTo>
                  <a:pt x="2673096" y="1805939"/>
                </a:lnTo>
                <a:lnTo>
                  <a:pt x="2673096" y="0"/>
                </a:lnTo>
                <a:lnTo>
                  <a:pt x="0" y="0"/>
                </a:lnTo>
                <a:lnTo>
                  <a:pt x="0" y="180593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3530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24109" y="5578602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8"/>
                </a:moveTo>
                <a:lnTo>
                  <a:pt x="606551" y="605028"/>
                </a:lnTo>
                <a:lnTo>
                  <a:pt x="60655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24109" y="4764785"/>
            <a:ext cx="607060" cy="605155"/>
          </a:xfrm>
          <a:custGeom>
            <a:avLst/>
            <a:gdLst/>
            <a:ahLst/>
            <a:cxnLst/>
            <a:rect l="l" t="t" r="r" b="b"/>
            <a:pathLst>
              <a:path w="607059" h="605154">
                <a:moveTo>
                  <a:pt x="0" y="605027"/>
                </a:moveTo>
                <a:lnTo>
                  <a:pt x="606551" y="605027"/>
                </a:lnTo>
                <a:lnTo>
                  <a:pt x="606551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56214" y="5578602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8"/>
                </a:moveTo>
                <a:lnTo>
                  <a:pt x="605027" y="605028"/>
                </a:lnTo>
                <a:lnTo>
                  <a:pt x="605027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56214" y="4764785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4" h="605154">
                <a:moveTo>
                  <a:pt x="0" y="605027"/>
                </a:moveTo>
                <a:lnTo>
                  <a:pt x="605027" y="605027"/>
                </a:lnTo>
                <a:lnTo>
                  <a:pt x="60502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7666" y="4389882"/>
            <a:ext cx="3139440" cy="2169160"/>
          </a:xfrm>
          <a:custGeom>
            <a:avLst/>
            <a:gdLst/>
            <a:ahLst/>
            <a:cxnLst/>
            <a:rect l="l" t="t" r="r" b="b"/>
            <a:pathLst>
              <a:path w="3139440" h="2169159">
                <a:moveTo>
                  <a:pt x="0" y="2168652"/>
                </a:moveTo>
                <a:lnTo>
                  <a:pt x="3139439" y="2168652"/>
                </a:lnTo>
                <a:lnTo>
                  <a:pt x="3139439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10667">
            <a:solidFill>
              <a:srgbClr val="00B0F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4957" y="2404110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740987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How</a:t>
            </a:r>
            <a:r>
              <a:rPr b="0" spc="-2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9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find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resources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b="0" spc="-22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connect</a:t>
            </a:r>
            <a:r>
              <a:rPr b="0" spc="-2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to?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DACDF80-45E0-6A44-BA23-9274422F8A56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5824005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95" y="244629"/>
            <a:ext cx="12079305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Server-side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490" y="2208115"/>
            <a:ext cx="3921760" cy="16205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Connections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proxied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Discovery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abstracted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away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Availability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capacity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impact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Additional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2793" y="3477005"/>
            <a:ext cx="2025650" cy="76200"/>
          </a:xfrm>
          <a:custGeom>
            <a:avLst/>
            <a:gdLst/>
            <a:ahLst/>
            <a:cxnLst/>
            <a:rect l="l" t="t" r="r" b="b"/>
            <a:pathLst>
              <a:path w="2025650" h="76200">
                <a:moveTo>
                  <a:pt x="1949450" y="0"/>
                </a:moveTo>
                <a:lnTo>
                  <a:pt x="1949450" y="76200"/>
                </a:lnTo>
                <a:lnTo>
                  <a:pt x="2005837" y="48006"/>
                </a:lnTo>
                <a:lnTo>
                  <a:pt x="1962150" y="48006"/>
                </a:lnTo>
                <a:lnTo>
                  <a:pt x="1962150" y="28194"/>
                </a:lnTo>
                <a:lnTo>
                  <a:pt x="2005838" y="28194"/>
                </a:lnTo>
                <a:lnTo>
                  <a:pt x="1949450" y="0"/>
                </a:lnTo>
                <a:close/>
              </a:path>
              <a:path w="2025650" h="76200">
                <a:moveTo>
                  <a:pt x="194945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949450" y="48006"/>
                </a:lnTo>
                <a:lnTo>
                  <a:pt x="1949450" y="28194"/>
                </a:lnTo>
                <a:close/>
              </a:path>
              <a:path w="2025650" h="76200">
                <a:moveTo>
                  <a:pt x="2005838" y="28194"/>
                </a:moveTo>
                <a:lnTo>
                  <a:pt x="1962150" y="28194"/>
                </a:lnTo>
                <a:lnTo>
                  <a:pt x="1962150" y="48006"/>
                </a:lnTo>
                <a:lnTo>
                  <a:pt x="2005837" y="48006"/>
                </a:lnTo>
                <a:lnTo>
                  <a:pt x="2025650" y="38100"/>
                </a:lnTo>
                <a:lnTo>
                  <a:pt x="2005838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8370" y="3179826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39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39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58102" y="3360801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8817" y="669035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29"/>
                </a:lnTo>
                <a:lnTo>
                  <a:pt x="1830324" y="111505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2302" y="4123182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5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22200" y="4302709"/>
            <a:ext cx="14281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1718817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6"/>
                </a:lnTo>
                <a:lnTo>
                  <a:pt x="0" y="557530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6"/>
                </a:lnTo>
                <a:lnTo>
                  <a:pt x="1718817" y="669036"/>
                </a:lnTo>
                <a:lnTo>
                  <a:pt x="1762226" y="660274"/>
                </a:lnTo>
                <a:lnTo>
                  <a:pt x="1797669" y="636381"/>
                </a:lnTo>
                <a:lnTo>
                  <a:pt x="1821562" y="600938"/>
                </a:lnTo>
                <a:lnTo>
                  <a:pt x="1830324" y="557530"/>
                </a:lnTo>
                <a:lnTo>
                  <a:pt x="1830324" y="111506"/>
                </a:lnTo>
                <a:lnTo>
                  <a:pt x="1821562" y="68097"/>
                </a:lnTo>
                <a:lnTo>
                  <a:pt x="1797669" y="32654"/>
                </a:lnTo>
                <a:lnTo>
                  <a:pt x="1762226" y="8761"/>
                </a:lnTo>
                <a:lnTo>
                  <a:pt x="1718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2302" y="3175254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5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7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30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7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30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22200" y="335559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1718563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8563" y="670559"/>
                </a:lnTo>
                <a:lnTo>
                  <a:pt x="1762065" y="661777"/>
                </a:lnTo>
                <a:lnTo>
                  <a:pt x="1797589" y="637825"/>
                </a:lnTo>
                <a:lnTo>
                  <a:pt x="1821541" y="602301"/>
                </a:lnTo>
                <a:lnTo>
                  <a:pt x="1830324" y="558800"/>
                </a:lnTo>
                <a:lnTo>
                  <a:pt x="1830324" y="111759"/>
                </a:lnTo>
                <a:lnTo>
                  <a:pt x="1821541" y="68258"/>
                </a:lnTo>
                <a:lnTo>
                  <a:pt x="1797589" y="32734"/>
                </a:lnTo>
                <a:lnTo>
                  <a:pt x="1762065" y="8782"/>
                </a:lnTo>
                <a:lnTo>
                  <a:pt x="1718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22302" y="5069585"/>
            <a:ext cx="1830705" cy="670560"/>
          </a:xfrm>
          <a:custGeom>
            <a:avLst/>
            <a:gdLst/>
            <a:ahLst/>
            <a:cxnLst/>
            <a:rect l="l" t="t" r="r" b="b"/>
            <a:pathLst>
              <a:path w="1830705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8563" y="0"/>
                </a:lnTo>
                <a:lnTo>
                  <a:pt x="1762065" y="8782"/>
                </a:lnTo>
                <a:lnTo>
                  <a:pt x="1797589" y="32734"/>
                </a:lnTo>
                <a:lnTo>
                  <a:pt x="1821541" y="68258"/>
                </a:lnTo>
                <a:lnTo>
                  <a:pt x="1830324" y="111759"/>
                </a:lnTo>
                <a:lnTo>
                  <a:pt x="1830324" y="558800"/>
                </a:lnTo>
                <a:lnTo>
                  <a:pt x="1821541" y="602301"/>
                </a:lnTo>
                <a:lnTo>
                  <a:pt x="1797589" y="637825"/>
                </a:lnTo>
                <a:lnTo>
                  <a:pt x="1762065" y="661777"/>
                </a:lnTo>
                <a:lnTo>
                  <a:pt x="1718563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22200" y="5250560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99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37169" y="3477005"/>
            <a:ext cx="1459865" cy="76200"/>
          </a:xfrm>
          <a:custGeom>
            <a:avLst/>
            <a:gdLst/>
            <a:ahLst/>
            <a:cxnLst/>
            <a:rect l="l" t="t" r="r" b="b"/>
            <a:pathLst>
              <a:path w="1459865" h="76200">
                <a:moveTo>
                  <a:pt x="1383410" y="0"/>
                </a:moveTo>
                <a:lnTo>
                  <a:pt x="1383410" y="76200"/>
                </a:lnTo>
                <a:lnTo>
                  <a:pt x="1439798" y="48006"/>
                </a:lnTo>
                <a:lnTo>
                  <a:pt x="1396110" y="48006"/>
                </a:lnTo>
                <a:lnTo>
                  <a:pt x="1396110" y="28194"/>
                </a:lnTo>
                <a:lnTo>
                  <a:pt x="1439799" y="28194"/>
                </a:lnTo>
                <a:lnTo>
                  <a:pt x="1383410" y="0"/>
                </a:lnTo>
                <a:close/>
              </a:path>
              <a:path w="1459865" h="76200">
                <a:moveTo>
                  <a:pt x="138341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383410" y="48006"/>
                </a:lnTo>
                <a:lnTo>
                  <a:pt x="1383410" y="28194"/>
                </a:lnTo>
                <a:close/>
              </a:path>
              <a:path w="1459865" h="76200">
                <a:moveTo>
                  <a:pt x="1439799" y="28194"/>
                </a:moveTo>
                <a:lnTo>
                  <a:pt x="1396110" y="28194"/>
                </a:lnTo>
                <a:lnTo>
                  <a:pt x="1396110" y="48006"/>
                </a:lnTo>
                <a:lnTo>
                  <a:pt x="1439798" y="48006"/>
                </a:lnTo>
                <a:lnTo>
                  <a:pt x="1459610" y="38100"/>
                </a:lnTo>
                <a:lnTo>
                  <a:pt x="1439799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01914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31602" y="3065780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879" y="3935679"/>
            <a:ext cx="737870" cy="794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Calibri"/>
                <a:cs typeface="Calibri"/>
              </a:rPr>
              <a:t>LB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5" dirty="0">
                <a:latin typeface="Calibri"/>
                <a:cs typeface="Calibri"/>
              </a:rPr>
              <a:t>+</a:t>
            </a:r>
            <a:endParaRPr sz="1650">
              <a:latin typeface="Calibri"/>
              <a:cs typeface="Calibri"/>
            </a:endParaRPr>
          </a:p>
          <a:p>
            <a:pPr marL="12700" marR="5080" indent="1270" algn="ctr">
              <a:lnSpc>
                <a:spcPct val="101800"/>
              </a:lnSpc>
              <a:spcBef>
                <a:spcPts val="5"/>
              </a:spcBef>
            </a:pPr>
            <a:r>
              <a:rPr sz="1650" b="1" spc="10" dirty="0">
                <a:latin typeface="Calibri"/>
                <a:cs typeface="Calibri"/>
              </a:rPr>
              <a:t>Service  </a:t>
            </a:r>
            <a:r>
              <a:rPr sz="1650" b="1" spc="-10" dirty="0">
                <a:latin typeface="Calibri"/>
                <a:cs typeface="Calibri"/>
              </a:rPr>
              <a:t>R</a:t>
            </a:r>
            <a:r>
              <a:rPr sz="1650" b="1" spc="5" dirty="0">
                <a:latin typeface="Calibri"/>
                <a:cs typeface="Calibri"/>
              </a:rPr>
              <a:t>eg</a:t>
            </a:r>
            <a:r>
              <a:rPr sz="1650" b="1" spc="-10" dirty="0">
                <a:latin typeface="Calibri"/>
                <a:cs typeface="Calibri"/>
              </a:rPr>
              <a:t>i</a:t>
            </a:r>
            <a:r>
              <a:rPr sz="1650" b="1" spc="-15" dirty="0">
                <a:latin typeface="Calibri"/>
                <a:cs typeface="Calibri"/>
              </a:rPr>
              <a:t>s</a:t>
            </a:r>
            <a:r>
              <a:rPr sz="1650" b="1" spc="10" dirty="0">
                <a:latin typeface="Calibri"/>
                <a:cs typeface="Calibri"/>
              </a:rPr>
              <a:t>t</a:t>
            </a:r>
            <a:r>
              <a:rPr sz="1650" b="1" spc="25" dirty="0">
                <a:latin typeface="Calibri"/>
                <a:cs typeface="Calibri"/>
              </a:rPr>
              <a:t>r</a:t>
            </a:r>
            <a:r>
              <a:rPr sz="1650" b="1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33126" y="4418838"/>
            <a:ext cx="1790064" cy="76200"/>
          </a:xfrm>
          <a:custGeom>
            <a:avLst/>
            <a:gdLst/>
            <a:ahLst/>
            <a:cxnLst/>
            <a:rect l="l" t="t" r="r" b="b"/>
            <a:pathLst>
              <a:path w="1790065" h="76200">
                <a:moveTo>
                  <a:pt x="1790065" y="28194"/>
                </a:moveTo>
                <a:lnTo>
                  <a:pt x="1710817" y="28194"/>
                </a:lnTo>
                <a:lnTo>
                  <a:pt x="1710817" y="48006"/>
                </a:lnTo>
                <a:lnTo>
                  <a:pt x="1790065" y="48006"/>
                </a:lnTo>
                <a:lnTo>
                  <a:pt x="1790065" y="28194"/>
                </a:lnTo>
                <a:close/>
              </a:path>
              <a:path w="1790065" h="76200">
                <a:moveTo>
                  <a:pt x="1651380" y="28194"/>
                </a:moveTo>
                <a:lnTo>
                  <a:pt x="1572132" y="28194"/>
                </a:lnTo>
                <a:lnTo>
                  <a:pt x="1572132" y="48006"/>
                </a:lnTo>
                <a:lnTo>
                  <a:pt x="1651380" y="48006"/>
                </a:lnTo>
                <a:lnTo>
                  <a:pt x="1651380" y="28194"/>
                </a:lnTo>
                <a:close/>
              </a:path>
              <a:path w="1790065" h="76200">
                <a:moveTo>
                  <a:pt x="1512697" y="28194"/>
                </a:moveTo>
                <a:lnTo>
                  <a:pt x="1433449" y="28194"/>
                </a:lnTo>
                <a:lnTo>
                  <a:pt x="1433449" y="48006"/>
                </a:lnTo>
                <a:lnTo>
                  <a:pt x="1512697" y="48006"/>
                </a:lnTo>
                <a:lnTo>
                  <a:pt x="1512697" y="28194"/>
                </a:lnTo>
                <a:close/>
              </a:path>
              <a:path w="1790065" h="76200">
                <a:moveTo>
                  <a:pt x="1374013" y="28194"/>
                </a:moveTo>
                <a:lnTo>
                  <a:pt x="1294765" y="28194"/>
                </a:lnTo>
                <a:lnTo>
                  <a:pt x="1294765" y="48006"/>
                </a:lnTo>
                <a:lnTo>
                  <a:pt x="1374013" y="48006"/>
                </a:lnTo>
                <a:lnTo>
                  <a:pt x="1374013" y="28194"/>
                </a:lnTo>
                <a:close/>
              </a:path>
              <a:path w="1790065" h="76200">
                <a:moveTo>
                  <a:pt x="1235328" y="28194"/>
                </a:moveTo>
                <a:lnTo>
                  <a:pt x="1156080" y="28194"/>
                </a:lnTo>
                <a:lnTo>
                  <a:pt x="1156080" y="48006"/>
                </a:lnTo>
                <a:lnTo>
                  <a:pt x="1235328" y="48006"/>
                </a:lnTo>
                <a:lnTo>
                  <a:pt x="1235328" y="28194"/>
                </a:lnTo>
                <a:close/>
              </a:path>
              <a:path w="1790065" h="76200">
                <a:moveTo>
                  <a:pt x="1096645" y="28194"/>
                </a:moveTo>
                <a:lnTo>
                  <a:pt x="1017397" y="28194"/>
                </a:lnTo>
                <a:lnTo>
                  <a:pt x="1017397" y="48006"/>
                </a:lnTo>
                <a:lnTo>
                  <a:pt x="1096645" y="48006"/>
                </a:lnTo>
                <a:lnTo>
                  <a:pt x="1096645" y="28194"/>
                </a:lnTo>
                <a:close/>
              </a:path>
              <a:path w="1790065" h="76200">
                <a:moveTo>
                  <a:pt x="957960" y="28194"/>
                </a:moveTo>
                <a:lnTo>
                  <a:pt x="878713" y="28194"/>
                </a:lnTo>
                <a:lnTo>
                  <a:pt x="878713" y="48006"/>
                </a:lnTo>
                <a:lnTo>
                  <a:pt x="957960" y="48006"/>
                </a:lnTo>
                <a:lnTo>
                  <a:pt x="957960" y="28194"/>
                </a:lnTo>
                <a:close/>
              </a:path>
              <a:path w="1790065" h="76200">
                <a:moveTo>
                  <a:pt x="819276" y="28194"/>
                </a:moveTo>
                <a:lnTo>
                  <a:pt x="740028" y="28194"/>
                </a:lnTo>
                <a:lnTo>
                  <a:pt x="740028" y="48006"/>
                </a:lnTo>
                <a:lnTo>
                  <a:pt x="819276" y="48006"/>
                </a:lnTo>
                <a:lnTo>
                  <a:pt x="819276" y="28194"/>
                </a:lnTo>
                <a:close/>
              </a:path>
              <a:path w="1790065" h="76200">
                <a:moveTo>
                  <a:pt x="680593" y="28194"/>
                </a:moveTo>
                <a:lnTo>
                  <a:pt x="601345" y="28194"/>
                </a:lnTo>
                <a:lnTo>
                  <a:pt x="601345" y="48006"/>
                </a:lnTo>
                <a:lnTo>
                  <a:pt x="680593" y="48006"/>
                </a:lnTo>
                <a:lnTo>
                  <a:pt x="680593" y="28194"/>
                </a:lnTo>
                <a:close/>
              </a:path>
              <a:path w="1790065" h="76200">
                <a:moveTo>
                  <a:pt x="541908" y="28194"/>
                </a:moveTo>
                <a:lnTo>
                  <a:pt x="462660" y="28194"/>
                </a:lnTo>
                <a:lnTo>
                  <a:pt x="462660" y="48006"/>
                </a:lnTo>
                <a:lnTo>
                  <a:pt x="541908" y="48006"/>
                </a:lnTo>
                <a:lnTo>
                  <a:pt x="541908" y="28194"/>
                </a:lnTo>
                <a:close/>
              </a:path>
              <a:path w="1790065" h="76200">
                <a:moveTo>
                  <a:pt x="403225" y="28194"/>
                </a:moveTo>
                <a:lnTo>
                  <a:pt x="323976" y="28194"/>
                </a:lnTo>
                <a:lnTo>
                  <a:pt x="323976" y="48006"/>
                </a:lnTo>
                <a:lnTo>
                  <a:pt x="403225" y="48006"/>
                </a:lnTo>
                <a:lnTo>
                  <a:pt x="403225" y="28194"/>
                </a:lnTo>
                <a:close/>
              </a:path>
              <a:path w="1790065" h="76200">
                <a:moveTo>
                  <a:pt x="264541" y="28194"/>
                </a:moveTo>
                <a:lnTo>
                  <a:pt x="185293" y="28194"/>
                </a:lnTo>
                <a:lnTo>
                  <a:pt x="185293" y="48006"/>
                </a:lnTo>
                <a:lnTo>
                  <a:pt x="264541" y="48006"/>
                </a:lnTo>
                <a:lnTo>
                  <a:pt x="264541" y="28194"/>
                </a:lnTo>
                <a:close/>
              </a:path>
              <a:path w="17900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79006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790065" h="76200">
                <a:moveTo>
                  <a:pt x="125856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25856" y="48006"/>
                </a:lnTo>
                <a:lnTo>
                  <a:pt x="125856" y="28194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0373" y="5404865"/>
            <a:ext cx="2472055" cy="0"/>
          </a:xfrm>
          <a:custGeom>
            <a:avLst/>
            <a:gdLst/>
            <a:ahLst/>
            <a:cxnLst/>
            <a:rect l="l" t="t" r="r" b="b"/>
            <a:pathLst>
              <a:path w="2472054">
                <a:moveTo>
                  <a:pt x="2472054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2273" y="4792217"/>
            <a:ext cx="76200" cy="612775"/>
          </a:xfrm>
          <a:custGeom>
            <a:avLst/>
            <a:gdLst/>
            <a:ahLst/>
            <a:cxnLst/>
            <a:rect l="l" t="t" r="r" b="b"/>
            <a:pathLst>
              <a:path w="76200" h="612775">
                <a:moveTo>
                  <a:pt x="48005" y="533273"/>
                </a:moveTo>
                <a:lnTo>
                  <a:pt x="28194" y="533273"/>
                </a:lnTo>
                <a:lnTo>
                  <a:pt x="28194" y="612521"/>
                </a:lnTo>
                <a:lnTo>
                  <a:pt x="48005" y="612521"/>
                </a:lnTo>
                <a:lnTo>
                  <a:pt x="48005" y="533273"/>
                </a:lnTo>
                <a:close/>
              </a:path>
              <a:path w="76200" h="612775">
                <a:moveTo>
                  <a:pt x="48005" y="394589"/>
                </a:moveTo>
                <a:lnTo>
                  <a:pt x="28194" y="394589"/>
                </a:lnTo>
                <a:lnTo>
                  <a:pt x="28194" y="473837"/>
                </a:lnTo>
                <a:lnTo>
                  <a:pt x="48005" y="473837"/>
                </a:lnTo>
                <a:lnTo>
                  <a:pt x="48005" y="394589"/>
                </a:lnTo>
                <a:close/>
              </a:path>
              <a:path w="76200" h="612775">
                <a:moveTo>
                  <a:pt x="48005" y="255905"/>
                </a:moveTo>
                <a:lnTo>
                  <a:pt x="28194" y="255905"/>
                </a:lnTo>
                <a:lnTo>
                  <a:pt x="28194" y="335153"/>
                </a:lnTo>
                <a:lnTo>
                  <a:pt x="48005" y="335153"/>
                </a:lnTo>
                <a:lnTo>
                  <a:pt x="48005" y="255905"/>
                </a:lnTo>
                <a:close/>
              </a:path>
              <a:path w="76200" h="612775">
                <a:moveTo>
                  <a:pt x="48005" y="117221"/>
                </a:moveTo>
                <a:lnTo>
                  <a:pt x="28194" y="117221"/>
                </a:lnTo>
                <a:lnTo>
                  <a:pt x="28194" y="196469"/>
                </a:lnTo>
                <a:lnTo>
                  <a:pt x="48005" y="196469"/>
                </a:lnTo>
                <a:lnTo>
                  <a:pt x="48005" y="117221"/>
                </a:lnTo>
                <a:close/>
              </a:path>
              <a:path w="76200" h="6127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63731" y="4052697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7673" y="4949571"/>
            <a:ext cx="2543175" cy="582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305"/>
              </a:spcBef>
            </a:pPr>
            <a:r>
              <a:rPr sz="1650" spc="5" dirty="0">
                <a:latin typeface="Calibri"/>
                <a:cs typeface="Calibri"/>
              </a:rPr>
              <a:t>Register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529840" algn="l"/>
              </a:tabLst>
            </a:pPr>
            <a:r>
              <a:rPr sz="1650" spc="5" dirty="0">
                <a:solidFill>
                  <a:srgbClr val="FF9900"/>
                </a:solidFill>
                <a:latin typeface="Calibri"/>
                <a:cs typeface="Calibri"/>
              </a:rPr>
              <a:t> 	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2817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70492" y="3015995"/>
            <a:ext cx="92964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E9A3843-E487-EE46-9E85-24DA4FB415C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351888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2219604"/>
            <a:ext cx="4433570" cy="16198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connect directly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Fewer </a:t>
            </a: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Clients must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registry-aware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Client-side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balancing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8538" y="2315717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2481" y="3663569"/>
            <a:ext cx="1294130" cy="1288415"/>
          </a:xfrm>
          <a:custGeom>
            <a:avLst/>
            <a:gdLst/>
            <a:ahLst/>
            <a:cxnLst/>
            <a:rect l="l" t="t" r="r" b="b"/>
            <a:pathLst>
              <a:path w="1294129" h="1288414">
                <a:moveTo>
                  <a:pt x="1191641" y="1241170"/>
                </a:moveTo>
                <a:lnTo>
                  <a:pt x="1186179" y="1244345"/>
                </a:lnTo>
                <a:lnTo>
                  <a:pt x="1184783" y="1249679"/>
                </a:lnTo>
                <a:lnTo>
                  <a:pt x="1183386" y="1254886"/>
                </a:lnTo>
                <a:lnTo>
                  <a:pt x="1186561" y="1260347"/>
                </a:lnTo>
                <a:lnTo>
                  <a:pt x="1293622" y="1288288"/>
                </a:lnTo>
                <a:lnTo>
                  <a:pt x="1291806" y="1281429"/>
                </a:lnTo>
                <a:lnTo>
                  <a:pt x="1272794" y="1281429"/>
                </a:lnTo>
                <a:lnTo>
                  <a:pt x="1246842" y="1255587"/>
                </a:lnTo>
                <a:lnTo>
                  <a:pt x="1191641" y="1241170"/>
                </a:lnTo>
                <a:close/>
              </a:path>
              <a:path w="1294129" h="1288414">
                <a:moveTo>
                  <a:pt x="1246842" y="1255587"/>
                </a:moveTo>
                <a:lnTo>
                  <a:pt x="1272794" y="1281429"/>
                </a:lnTo>
                <a:lnTo>
                  <a:pt x="1277239" y="1276984"/>
                </a:lnTo>
                <a:lnTo>
                  <a:pt x="1270127" y="1276984"/>
                </a:lnTo>
                <a:lnTo>
                  <a:pt x="1265757" y="1260513"/>
                </a:lnTo>
                <a:lnTo>
                  <a:pt x="1246842" y="1255587"/>
                </a:lnTo>
                <a:close/>
              </a:path>
              <a:path w="1294129" h="1288414">
                <a:moveTo>
                  <a:pt x="1259840" y="1178178"/>
                </a:moveTo>
                <a:lnTo>
                  <a:pt x="1249299" y="1180972"/>
                </a:lnTo>
                <a:lnTo>
                  <a:pt x="1246124" y="1186433"/>
                </a:lnTo>
                <a:lnTo>
                  <a:pt x="1247521" y="1191767"/>
                </a:lnTo>
                <a:lnTo>
                  <a:pt x="1260720" y="1241525"/>
                </a:lnTo>
                <a:lnTo>
                  <a:pt x="1286764" y="1267459"/>
                </a:lnTo>
                <a:lnTo>
                  <a:pt x="1272794" y="1281429"/>
                </a:lnTo>
                <a:lnTo>
                  <a:pt x="1291806" y="1281429"/>
                </a:lnTo>
                <a:lnTo>
                  <a:pt x="1266663" y="1186433"/>
                </a:lnTo>
                <a:lnTo>
                  <a:pt x="1265301" y="1181353"/>
                </a:lnTo>
                <a:lnTo>
                  <a:pt x="1259840" y="1178178"/>
                </a:lnTo>
                <a:close/>
              </a:path>
              <a:path w="1294129" h="1288414">
                <a:moveTo>
                  <a:pt x="1265757" y="1260513"/>
                </a:moveTo>
                <a:lnTo>
                  <a:pt x="1270127" y="1276984"/>
                </a:lnTo>
                <a:lnTo>
                  <a:pt x="1282192" y="1264792"/>
                </a:lnTo>
                <a:lnTo>
                  <a:pt x="1265757" y="1260513"/>
                </a:lnTo>
                <a:close/>
              </a:path>
              <a:path w="1294129" h="1288414">
                <a:moveTo>
                  <a:pt x="1260720" y="1241525"/>
                </a:moveTo>
                <a:lnTo>
                  <a:pt x="1265757" y="1260513"/>
                </a:lnTo>
                <a:lnTo>
                  <a:pt x="1282192" y="1264792"/>
                </a:lnTo>
                <a:lnTo>
                  <a:pt x="1270127" y="1276984"/>
                </a:lnTo>
                <a:lnTo>
                  <a:pt x="1277239" y="1276984"/>
                </a:lnTo>
                <a:lnTo>
                  <a:pt x="1286764" y="1267459"/>
                </a:lnTo>
                <a:lnTo>
                  <a:pt x="1260720" y="1241525"/>
                </a:lnTo>
                <a:close/>
              </a:path>
              <a:path w="1294129" h="1288414">
                <a:moveTo>
                  <a:pt x="13970" y="0"/>
                </a:moveTo>
                <a:lnTo>
                  <a:pt x="0" y="13969"/>
                </a:lnTo>
                <a:lnTo>
                  <a:pt x="1246842" y="1255587"/>
                </a:lnTo>
                <a:lnTo>
                  <a:pt x="1265757" y="1260513"/>
                </a:lnTo>
                <a:lnTo>
                  <a:pt x="1260720" y="1241525"/>
                </a:lnTo>
                <a:lnTo>
                  <a:pt x="1397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9466" y="3386201"/>
            <a:ext cx="4403090" cy="111760"/>
          </a:xfrm>
          <a:custGeom>
            <a:avLst/>
            <a:gdLst/>
            <a:ahLst/>
            <a:cxnLst/>
            <a:rect l="l" t="t" r="r" b="b"/>
            <a:pathLst>
              <a:path w="4403090" h="111760">
                <a:moveTo>
                  <a:pt x="4363865" y="55752"/>
                </a:moveTo>
                <a:lnTo>
                  <a:pt x="4302252" y="91694"/>
                </a:lnTo>
                <a:lnTo>
                  <a:pt x="4297553" y="94361"/>
                </a:lnTo>
                <a:lnTo>
                  <a:pt x="4295902" y="100457"/>
                </a:lnTo>
                <a:lnTo>
                  <a:pt x="4298695" y="105156"/>
                </a:lnTo>
                <a:lnTo>
                  <a:pt x="4301489" y="109982"/>
                </a:lnTo>
                <a:lnTo>
                  <a:pt x="4307458" y="111506"/>
                </a:lnTo>
                <a:lnTo>
                  <a:pt x="4386104" y="65659"/>
                </a:lnTo>
                <a:lnTo>
                  <a:pt x="4383532" y="65659"/>
                </a:lnTo>
                <a:lnTo>
                  <a:pt x="4383532" y="64262"/>
                </a:lnTo>
                <a:lnTo>
                  <a:pt x="4378452" y="64262"/>
                </a:lnTo>
                <a:lnTo>
                  <a:pt x="4363865" y="55752"/>
                </a:lnTo>
                <a:close/>
              </a:path>
              <a:path w="4403090" h="111760">
                <a:moveTo>
                  <a:pt x="4346883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4346883" y="65659"/>
                </a:lnTo>
                <a:lnTo>
                  <a:pt x="4363865" y="55752"/>
                </a:lnTo>
                <a:lnTo>
                  <a:pt x="4346883" y="45847"/>
                </a:lnTo>
                <a:close/>
              </a:path>
              <a:path w="4403090" h="111760">
                <a:moveTo>
                  <a:pt x="4386104" y="45847"/>
                </a:moveTo>
                <a:lnTo>
                  <a:pt x="4383532" y="45847"/>
                </a:lnTo>
                <a:lnTo>
                  <a:pt x="4383532" y="65659"/>
                </a:lnTo>
                <a:lnTo>
                  <a:pt x="4386104" y="65659"/>
                </a:lnTo>
                <a:lnTo>
                  <a:pt x="4403089" y="55752"/>
                </a:lnTo>
                <a:lnTo>
                  <a:pt x="4386104" y="45847"/>
                </a:lnTo>
                <a:close/>
              </a:path>
              <a:path w="4403090" h="111760">
                <a:moveTo>
                  <a:pt x="4378452" y="47244"/>
                </a:moveTo>
                <a:lnTo>
                  <a:pt x="4363865" y="55752"/>
                </a:lnTo>
                <a:lnTo>
                  <a:pt x="4378452" y="64262"/>
                </a:lnTo>
                <a:lnTo>
                  <a:pt x="4378452" y="47244"/>
                </a:lnTo>
                <a:close/>
              </a:path>
              <a:path w="4403090" h="111760">
                <a:moveTo>
                  <a:pt x="4383532" y="47244"/>
                </a:moveTo>
                <a:lnTo>
                  <a:pt x="4378452" y="47244"/>
                </a:lnTo>
                <a:lnTo>
                  <a:pt x="4378452" y="64262"/>
                </a:lnTo>
                <a:lnTo>
                  <a:pt x="4383532" y="64262"/>
                </a:lnTo>
                <a:lnTo>
                  <a:pt x="4383532" y="47244"/>
                </a:lnTo>
                <a:close/>
              </a:path>
              <a:path w="4403090" h="111760">
                <a:moveTo>
                  <a:pt x="4307458" y="0"/>
                </a:moveTo>
                <a:lnTo>
                  <a:pt x="4301489" y="1524"/>
                </a:lnTo>
                <a:lnTo>
                  <a:pt x="4298695" y="6350"/>
                </a:lnTo>
                <a:lnTo>
                  <a:pt x="4295902" y="11049"/>
                </a:lnTo>
                <a:lnTo>
                  <a:pt x="4297553" y="17145"/>
                </a:lnTo>
                <a:lnTo>
                  <a:pt x="4302252" y="19812"/>
                </a:lnTo>
                <a:lnTo>
                  <a:pt x="4363865" y="55752"/>
                </a:lnTo>
                <a:lnTo>
                  <a:pt x="4378452" y="47244"/>
                </a:lnTo>
                <a:lnTo>
                  <a:pt x="4383532" y="47244"/>
                </a:lnTo>
                <a:lnTo>
                  <a:pt x="4383532" y="45847"/>
                </a:lnTo>
                <a:lnTo>
                  <a:pt x="4386104" y="45847"/>
                </a:lnTo>
                <a:lnTo>
                  <a:pt x="430745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846" y="3199638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4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8" y="0"/>
                </a:lnTo>
                <a:lnTo>
                  <a:pt x="1762226" y="8761"/>
                </a:lnTo>
                <a:lnTo>
                  <a:pt x="1797669" y="32654"/>
                </a:lnTo>
                <a:lnTo>
                  <a:pt x="1821562" y="68097"/>
                </a:lnTo>
                <a:lnTo>
                  <a:pt x="1830324" y="111506"/>
                </a:lnTo>
                <a:lnTo>
                  <a:pt x="1830324" y="557529"/>
                </a:lnTo>
                <a:lnTo>
                  <a:pt x="1821562" y="600938"/>
                </a:lnTo>
                <a:lnTo>
                  <a:pt x="1797669" y="636381"/>
                </a:lnTo>
                <a:lnTo>
                  <a:pt x="1762226" y="660274"/>
                </a:lnTo>
                <a:lnTo>
                  <a:pt x="1718818" y="669036"/>
                </a:lnTo>
                <a:lnTo>
                  <a:pt x="111505" y="669036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57593" y="3379724"/>
            <a:ext cx="527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Client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1717294" y="0"/>
                </a:moveTo>
                <a:lnTo>
                  <a:pt x="111505" y="0"/>
                </a:lnTo>
                <a:lnTo>
                  <a:pt x="68097" y="8761"/>
                </a:lnTo>
                <a:lnTo>
                  <a:pt x="32654" y="32654"/>
                </a:lnTo>
                <a:lnTo>
                  <a:pt x="8761" y="68097"/>
                </a:lnTo>
                <a:lnTo>
                  <a:pt x="0" y="111505"/>
                </a:lnTo>
                <a:lnTo>
                  <a:pt x="0" y="557529"/>
                </a:lnTo>
                <a:lnTo>
                  <a:pt x="8761" y="600938"/>
                </a:lnTo>
                <a:lnTo>
                  <a:pt x="32654" y="636381"/>
                </a:lnTo>
                <a:lnTo>
                  <a:pt x="68097" y="660274"/>
                </a:lnTo>
                <a:lnTo>
                  <a:pt x="111505" y="669035"/>
                </a:lnTo>
                <a:lnTo>
                  <a:pt x="1717294" y="669035"/>
                </a:lnTo>
                <a:lnTo>
                  <a:pt x="1760702" y="660274"/>
                </a:lnTo>
                <a:lnTo>
                  <a:pt x="1796145" y="636381"/>
                </a:lnTo>
                <a:lnTo>
                  <a:pt x="1820038" y="600938"/>
                </a:lnTo>
                <a:lnTo>
                  <a:pt x="1828800" y="557529"/>
                </a:lnTo>
                <a:lnTo>
                  <a:pt x="1828800" y="111505"/>
                </a:lnTo>
                <a:lnTo>
                  <a:pt x="1820038" y="68097"/>
                </a:lnTo>
                <a:lnTo>
                  <a:pt x="1796145" y="32654"/>
                </a:lnTo>
                <a:lnTo>
                  <a:pt x="1760702" y="8761"/>
                </a:lnTo>
                <a:lnTo>
                  <a:pt x="1717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22302" y="4141470"/>
            <a:ext cx="1828800" cy="669290"/>
          </a:xfrm>
          <a:custGeom>
            <a:avLst/>
            <a:gdLst/>
            <a:ahLst/>
            <a:cxnLst/>
            <a:rect l="l" t="t" r="r" b="b"/>
            <a:pathLst>
              <a:path w="1828800" h="669289">
                <a:moveTo>
                  <a:pt x="0" y="111505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7294" y="0"/>
                </a:lnTo>
                <a:lnTo>
                  <a:pt x="1760702" y="8761"/>
                </a:lnTo>
                <a:lnTo>
                  <a:pt x="1796145" y="32654"/>
                </a:lnTo>
                <a:lnTo>
                  <a:pt x="1820038" y="68097"/>
                </a:lnTo>
                <a:lnTo>
                  <a:pt x="1828800" y="111505"/>
                </a:lnTo>
                <a:lnTo>
                  <a:pt x="1828800" y="557529"/>
                </a:lnTo>
                <a:lnTo>
                  <a:pt x="1820038" y="600938"/>
                </a:lnTo>
                <a:lnTo>
                  <a:pt x="1796145" y="636381"/>
                </a:lnTo>
                <a:lnTo>
                  <a:pt x="1760702" y="660274"/>
                </a:lnTo>
                <a:lnTo>
                  <a:pt x="1717294" y="669035"/>
                </a:lnTo>
                <a:lnTo>
                  <a:pt x="111505" y="669035"/>
                </a:lnTo>
                <a:lnTo>
                  <a:pt x="68097" y="660274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5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7204" y="4321810"/>
            <a:ext cx="40620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6680" algn="l"/>
              </a:tabLst>
            </a:pP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 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60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60"/>
                </a:lnTo>
                <a:lnTo>
                  <a:pt x="1717040" y="670560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60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22302" y="3193542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60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60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60"/>
                </a:lnTo>
                <a:lnTo>
                  <a:pt x="111759" y="670560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82581" y="3374263"/>
            <a:ext cx="44665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84805" algn="l"/>
                <a:tab pos="3051175" algn="l"/>
              </a:tabLst>
            </a:pPr>
            <a:r>
              <a:rPr sz="1650" u="heavy" spc="5" dirty="0">
                <a:solidFill>
                  <a:srgbClr val="FFC000"/>
                </a:solidFill>
                <a:uFill>
                  <a:solidFill>
                    <a:srgbClr val="D231AA"/>
                  </a:solidFill>
                </a:uFill>
                <a:latin typeface="Calibri"/>
                <a:cs typeface="Calibri"/>
              </a:rPr>
              <a:t> 	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	</a:t>
            </a: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1717040" y="0"/>
                </a:moveTo>
                <a:lnTo>
                  <a:pt x="111759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800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59" y="670559"/>
                </a:lnTo>
                <a:lnTo>
                  <a:pt x="1717040" y="670559"/>
                </a:lnTo>
                <a:lnTo>
                  <a:pt x="1760541" y="661777"/>
                </a:lnTo>
                <a:lnTo>
                  <a:pt x="1796065" y="637825"/>
                </a:lnTo>
                <a:lnTo>
                  <a:pt x="1820017" y="602301"/>
                </a:lnTo>
                <a:lnTo>
                  <a:pt x="1828800" y="558800"/>
                </a:lnTo>
                <a:lnTo>
                  <a:pt x="1828800" y="111759"/>
                </a:lnTo>
                <a:lnTo>
                  <a:pt x="1820017" y="68258"/>
                </a:lnTo>
                <a:lnTo>
                  <a:pt x="1796065" y="32734"/>
                </a:lnTo>
                <a:lnTo>
                  <a:pt x="1760541" y="8782"/>
                </a:lnTo>
                <a:lnTo>
                  <a:pt x="1717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22302" y="5087873"/>
            <a:ext cx="1828800" cy="670560"/>
          </a:xfrm>
          <a:custGeom>
            <a:avLst/>
            <a:gdLst/>
            <a:ahLst/>
            <a:cxnLst/>
            <a:rect l="l" t="t" r="r" b="b"/>
            <a:pathLst>
              <a:path w="1828800" h="670560">
                <a:moveTo>
                  <a:pt x="0" y="111759"/>
                </a:moveTo>
                <a:lnTo>
                  <a:pt x="8782" y="68258"/>
                </a:lnTo>
                <a:lnTo>
                  <a:pt x="32734" y="32734"/>
                </a:lnTo>
                <a:lnTo>
                  <a:pt x="68258" y="8782"/>
                </a:lnTo>
                <a:lnTo>
                  <a:pt x="111759" y="0"/>
                </a:lnTo>
                <a:lnTo>
                  <a:pt x="1717040" y="0"/>
                </a:lnTo>
                <a:lnTo>
                  <a:pt x="1760541" y="8782"/>
                </a:lnTo>
                <a:lnTo>
                  <a:pt x="1796065" y="32734"/>
                </a:lnTo>
                <a:lnTo>
                  <a:pt x="1820017" y="68258"/>
                </a:lnTo>
                <a:lnTo>
                  <a:pt x="1828800" y="111759"/>
                </a:lnTo>
                <a:lnTo>
                  <a:pt x="1828800" y="558800"/>
                </a:lnTo>
                <a:lnTo>
                  <a:pt x="1820017" y="602301"/>
                </a:lnTo>
                <a:lnTo>
                  <a:pt x="1796065" y="637825"/>
                </a:lnTo>
                <a:lnTo>
                  <a:pt x="1760541" y="661777"/>
                </a:lnTo>
                <a:lnTo>
                  <a:pt x="1717040" y="670559"/>
                </a:lnTo>
                <a:lnTo>
                  <a:pt x="111759" y="670559"/>
                </a:lnTo>
                <a:lnTo>
                  <a:pt x="68258" y="661777"/>
                </a:lnTo>
                <a:lnTo>
                  <a:pt x="32734" y="637825"/>
                </a:lnTo>
                <a:lnTo>
                  <a:pt x="8782" y="602301"/>
                </a:lnTo>
                <a:lnTo>
                  <a:pt x="0" y="558800"/>
                </a:lnTo>
                <a:lnTo>
                  <a:pt x="0" y="111759"/>
                </a:lnTo>
                <a:close/>
              </a:path>
            </a:pathLst>
          </a:custGeom>
          <a:ln w="10668">
            <a:solidFill>
              <a:srgbClr val="9A2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21565" y="5269484"/>
            <a:ext cx="1427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FFC000"/>
                </a:solidFill>
                <a:latin typeface="Calibri"/>
                <a:cs typeface="Calibri"/>
              </a:rPr>
              <a:t>Service</a:t>
            </a:r>
            <a:r>
              <a:rPr sz="165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FFC000"/>
                </a:solidFill>
                <a:latin typeface="Calibri"/>
                <a:cs typeface="Calibri"/>
              </a:rPr>
              <a:t>Provider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5285" y="5087873"/>
            <a:ext cx="1458595" cy="670560"/>
          </a:xfrm>
          <a:prstGeom prst="rect">
            <a:avLst/>
          </a:prstGeom>
          <a:solidFill>
            <a:srgbClr val="BEBEBE"/>
          </a:solidFill>
          <a:ln w="10667">
            <a:solidFill>
              <a:srgbClr val="9A217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550"/>
              </a:spcBef>
            </a:pPr>
            <a:r>
              <a:rPr sz="1650" spc="10" dirty="0">
                <a:latin typeface="Calibri"/>
                <a:cs typeface="Calibri"/>
              </a:rPr>
              <a:t>Service</a:t>
            </a:r>
            <a:endParaRPr sz="165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5"/>
              </a:spcBef>
            </a:pPr>
            <a:r>
              <a:rPr sz="1650" spc="5" dirty="0">
                <a:latin typeface="Calibri"/>
                <a:cs typeface="Calibri"/>
              </a:rPr>
              <a:t>Registry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1406" y="3084322"/>
            <a:ext cx="7296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Calibri"/>
                <a:cs typeface="Calibri"/>
              </a:rPr>
              <a:t>Request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57181" y="3670553"/>
            <a:ext cx="76200" cy="1131570"/>
          </a:xfrm>
          <a:custGeom>
            <a:avLst/>
            <a:gdLst/>
            <a:ahLst/>
            <a:cxnLst/>
            <a:rect l="l" t="t" r="r" b="b"/>
            <a:pathLst>
              <a:path w="76200" h="1131570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1131570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1131570">
                <a:moveTo>
                  <a:pt x="48006" y="277368"/>
                </a:moveTo>
                <a:lnTo>
                  <a:pt x="28194" y="277368"/>
                </a:lnTo>
                <a:lnTo>
                  <a:pt x="28194" y="356616"/>
                </a:lnTo>
                <a:lnTo>
                  <a:pt x="48006" y="356616"/>
                </a:lnTo>
                <a:lnTo>
                  <a:pt x="48006" y="277368"/>
                </a:lnTo>
                <a:close/>
              </a:path>
              <a:path w="76200" h="1131570">
                <a:moveTo>
                  <a:pt x="48006" y="416051"/>
                </a:moveTo>
                <a:lnTo>
                  <a:pt x="28194" y="416051"/>
                </a:lnTo>
                <a:lnTo>
                  <a:pt x="28194" y="495300"/>
                </a:lnTo>
                <a:lnTo>
                  <a:pt x="48006" y="495300"/>
                </a:lnTo>
                <a:lnTo>
                  <a:pt x="48006" y="416051"/>
                </a:lnTo>
                <a:close/>
              </a:path>
              <a:path w="76200" h="1131570">
                <a:moveTo>
                  <a:pt x="48006" y="554736"/>
                </a:moveTo>
                <a:lnTo>
                  <a:pt x="28194" y="554736"/>
                </a:lnTo>
                <a:lnTo>
                  <a:pt x="28194" y="633984"/>
                </a:lnTo>
                <a:lnTo>
                  <a:pt x="48006" y="633984"/>
                </a:lnTo>
                <a:lnTo>
                  <a:pt x="48006" y="554736"/>
                </a:lnTo>
                <a:close/>
              </a:path>
              <a:path w="76200" h="1131570">
                <a:moveTo>
                  <a:pt x="48006" y="693420"/>
                </a:moveTo>
                <a:lnTo>
                  <a:pt x="28194" y="693420"/>
                </a:lnTo>
                <a:lnTo>
                  <a:pt x="28194" y="772668"/>
                </a:lnTo>
                <a:lnTo>
                  <a:pt x="48006" y="772668"/>
                </a:lnTo>
                <a:lnTo>
                  <a:pt x="48006" y="693420"/>
                </a:lnTo>
                <a:close/>
              </a:path>
              <a:path w="76200" h="1131570">
                <a:moveTo>
                  <a:pt x="48006" y="832104"/>
                </a:moveTo>
                <a:lnTo>
                  <a:pt x="28194" y="832104"/>
                </a:lnTo>
                <a:lnTo>
                  <a:pt x="28194" y="911351"/>
                </a:lnTo>
                <a:lnTo>
                  <a:pt x="48006" y="911351"/>
                </a:lnTo>
                <a:lnTo>
                  <a:pt x="48006" y="832104"/>
                </a:lnTo>
                <a:close/>
              </a:path>
              <a:path w="76200" h="1131570">
                <a:moveTo>
                  <a:pt x="48006" y="970788"/>
                </a:moveTo>
                <a:lnTo>
                  <a:pt x="28194" y="970788"/>
                </a:lnTo>
                <a:lnTo>
                  <a:pt x="28194" y="1050036"/>
                </a:lnTo>
                <a:lnTo>
                  <a:pt x="48006" y="1050036"/>
                </a:lnTo>
                <a:lnTo>
                  <a:pt x="48006" y="970788"/>
                </a:lnTo>
                <a:close/>
              </a:path>
              <a:path w="76200" h="1131570">
                <a:moveTo>
                  <a:pt x="76200" y="1055116"/>
                </a:moveTo>
                <a:lnTo>
                  <a:pt x="0" y="1055116"/>
                </a:lnTo>
                <a:lnTo>
                  <a:pt x="38100" y="1131316"/>
                </a:lnTo>
                <a:lnTo>
                  <a:pt x="76200" y="1055116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9809" y="4470653"/>
            <a:ext cx="2412365" cy="5715"/>
          </a:xfrm>
          <a:custGeom>
            <a:avLst/>
            <a:gdLst/>
            <a:ahLst/>
            <a:cxnLst/>
            <a:rect l="l" t="t" r="r" b="b"/>
            <a:pathLst>
              <a:path w="2412365" h="5714">
                <a:moveTo>
                  <a:pt x="2411984" y="5207"/>
                </a:moveTo>
                <a:lnTo>
                  <a:pt x="0" y="0"/>
                </a:lnTo>
              </a:path>
            </a:pathLst>
          </a:custGeom>
          <a:ln w="19812">
            <a:solidFill>
              <a:srgbClr val="D231A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71709" y="4495038"/>
            <a:ext cx="76200" cy="316230"/>
          </a:xfrm>
          <a:custGeom>
            <a:avLst/>
            <a:gdLst/>
            <a:ahLst/>
            <a:cxnLst/>
            <a:rect l="l" t="t" r="r" b="b"/>
            <a:pathLst>
              <a:path w="76200" h="316229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316229">
                <a:moveTo>
                  <a:pt x="48006" y="138684"/>
                </a:moveTo>
                <a:lnTo>
                  <a:pt x="28194" y="138684"/>
                </a:lnTo>
                <a:lnTo>
                  <a:pt x="28194" y="217932"/>
                </a:lnTo>
                <a:lnTo>
                  <a:pt x="48006" y="217932"/>
                </a:lnTo>
                <a:lnTo>
                  <a:pt x="48006" y="138684"/>
                </a:lnTo>
                <a:close/>
              </a:path>
              <a:path w="76200" h="316229">
                <a:moveTo>
                  <a:pt x="76200" y="239775"/>
                </a:moveTo>
                <a:lnTo>
                  <a:pt x="0" y="239775"/>
                </a:lnTo>
                <a:lnTo>
                  <a:pt x="38100" y="315975"/>
                </a:lnTo>
                <a:lnTo>
                  <a:pt x="76200" y="239775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313669" y="4599559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85881" y="5367401"/>
            <a:ext cx="1837055" cy="111760"/>
          </a:xfrm>
          <a:custGeom>
            <a:avLst/>
            <a:gdLst/>
            <a:ahLst/>
            <a:cxnLst/>
            <a:rect l="l" t="t" r="r" b="b"/>
            <a:pathLst>
              <a:path w="1837054" h="111760">
                <a:moveTo>
                  <a:pt x="1836801" y="45847"/>
                </a:moveTo>
                <a:lnTo>
                  <a:pt x="1757552" y="45847"/>
                </a:lnTo>
                <a:lnTo>
                  <a:pt x="1757552" y="65659"/>
                </a:lnTo>
                <a:lnTo>
                  <a:pt x="1836801" y="65659"/>
                </a:lnTo>
                <a:lnTo>
                  <a:pt x="1836801" y="45847"/>
                </a:lnTo>
                <a:close/>
              </a:path>
              <a:path w="1837054" h="111760">
                <a:moveTo>
                  <a:pt x="1698117" y="45847"/>
                </a:moveTo>
                <a:lnTo>
                  <a:pt x="1618869" y="45847"/>
                </a:lnTo>
                <a:lnTo>
                  <a:pt x="1618869" y="65659"/>
                </a:lnTo>
                <a:lnTo>
                  <a:pt x="1698117" y="65659"/>
                </a:lnTo>
                <a:lnTo>
                  <a:pt x="1698117" y="45847"/>
                </a:lnTo>
                <a:close/>
              </a:path>
              <a:path w="1837054" h="111760">
                <a:moveTo>
                  <a:pt x="1559433" y="45847"/>
                </a:moveTo>
                <a:lnTo>
                  <a:pt x="1480185" y="45847"/>
                </a:lnTo>
                <a:lnTo>
                  <a:pt x="1480185" y="65659"/>
                </a:lnTo>
                <a:lnTo>
                  <a:pt x="1559433" y="65659"/>
                </a:lnTo>
                <a:lnTo>
                  <a:pt x="1559433" y="45847"/>
                </a:lnTo>
                <a:close/>
              </a:path>
              <a:path w="1837054" h="111760">
                <a:moveTo>
                  <a:pt x="1420749" y="45847"/>
                </a:moveTo>
                <a:lnTo>
                  <a:pt x="1341501" y="45847"/>
                </a:lnTo>
                <a:lnTo>
                  <a:pt x="1341501" y="65659"/>
                </a:lnTo>
                <a:lnTo>
                  <a:pt x="1420749" y="65659"/>
                </a:lnTo>
                <a:lnTo>
                  <a:pt x="1420749" y="45847"/>
                </a:lnTo>
                <a:close/>
              </a:path>
              <a:path w="1837054" h="111760">
                <a:moveTo>
                  <a:pt x="1282065" y="45847"/>
                </a:moveTo>
                <a:lnTo>
                  <a:pt x="1202817" y="45847"/>
                </a:lnTo>
                <a:lnTo>
                  <a:pt x="1202817" y="65659"/>
                </a:lnTo>
                <a:lnTo>
                  <a:pt x="1282065" y="65659"/>
                </a:lnTo>
                <a:lnTo>
                  <a:pt x="1282065" y="45847"/>
                </a:lnTo>
                <a:close/>
              </a:path>
              <a:path w="1837054" h="111760">
                <a:moveTo>
                  <a:pt x="1143381" y="45847"/>
                </a:moveTo>
                <a:lnTo>
                  <a:pt x="1064133" y="45847"/>
                </a:lnTo>
                <a:lnTo>
                  <a:pt x="1064133" y="65659"/>
                </a:lnTo>
                <a:lnTo>
                  <a:pt x="1143381" y="65659"/>
                </a:lnTo>
                <a:lnTo>
                  <a:pt x="1143381" y="45847"/>
                </a:lnTo>
                <a:close/>
              </a:path>
              <a:path w="1837054" h="111760">
                <a:moveTo>
                  <a:pt x="1004697" y="45847"/>
                </a:moveTo>
                <a:lnTo>
                  <a:pt x="925449" y="45847"/>
                </a:lnTo>
                <a:lnTo>
                  <a:pt x="925449" y="65659"/>
                </a:lnTo>
                <a:lnTo>
                  <a:pt x="1004697" y="65659"/>
                </a:lnTo>
                <a:lnTo>
                  <a:pt x="1004697" y="45847"/>
                </a:lnTo>
                <a:close/>
              </a:path>
              <a:path w="1837054" h="111760">
                <a:moveTo>
                  <a:pt x="866013" y="45847"/>
                </a:moveTo>
                <a:lnTo>
                  <a:pt x="786765" y="45847"/>
                </a:lnTo>
                <a:lnTo>
                  <a:pt x="786765" y="65659"/>
                </a:lnTo>
                <a:lnTo>
                  <a:pt x="866013" y="65659"/>
                </a:lnTo>
                <a:lnTo>
                  <a:pt x="866013" y="45847"/>
                </a:lnTo>
                <a:close/>
              </a:path>
              <a:path w="1837054" h="111760">
                <a:moveTo>
                  <a:pt x="727328" y="45847"/>
                </a:moveTo>
                <a:lnTo>
                  <a:pt x="648081" y="45847"/>
                </a:lnTo>
                <a:lnTo>
                  <a:pt x="648081" y="65659"/>
                </a:lnTo>
                <a:lnTo>
                  <a:pt x="727328" y="65659"/>
                </a:lnTo>
                <a:lnTo>
                  <a:pt x="727328" y="45847"/>
                </a:lnTo>
                <a:close/>
              </a:path>
              <a:path w="1837054" h="111760">
                <a:moveTo>
                  <a:pt x="588645" y="45847"/>
                </a:moveTo>
                <a:lnTo>
                  <a:pt x="509397" y="45847"/>
                </a:lnTo>
                <a:lnTo>
                  <a:pt x="509397" y="65659"/>
                </a:lnTo>
                <a:lnTo>
                  <a:pt x="588645" y="65659"/>
                </a:lnTo>
                <a:lnTo>
                  <a:pt x="588645" y="45847"/>
                </a:lnTo>
                <a:close/>
              </a:path>
              <a:path w="1837054" h="111760">
                <a:moveTo>
                  <a:pt x="449961" y="45847"/>
                </a:moveTo>
                <a:lnTo>
                  <a:pt x="370713" y="45847"/>
                </a:lnTo>
                <a:lnTo>
                  <a:pt x="370713" y="65659"/>
                </a:lnTo>
                <a:lnTo>
                  <a:pt x="449961" y="65659"/>
                </a:lnTo>
                <a:lnTo>
                  <a:pt x="449961" y="45847"/>
                </a:lnTo>
                <a:close/>
              </a:path>
              <a:path w="1837054" h="111760">
                <a:moveTo>
                  <a:pt x="311276" y="45847"/>
                </a:moveTo>
                <a:lnTo>
                  <a:pt x="232028" y="45847"/>
                </a:lnTo>
                <a:lnTo>
                  <a:pt x="232028" y="65659"/>
                </a:lnTo>
                <a:lnTo>
                  <a:pt x="311276" y="65659"/>
                </a:lnTo>
                <a:lnTo>
                  <a:pt x="311276" y="45847"/>
                </a:lnTo>
                <a:close/>
              </a:path>
              <a:path w="1837054" h="111760">
                <a:moveTo>
                  <a:pt x="95503" y="0"/>
                </a:moveTo>
                <a:lnTo>
                  <a:pt x="90804" y="2793"/>
                </a:lnTo>
                <a:lnTo>
                  <a:pt x="0" y="55753"/>
                </a:lnTo>
                <a:lnTo>
                  <a:pt x="90804" y="108712"/>
                </a:lnTo>
                <a:lnTo>
                  <a:pt x="95503" y="111506"/>
                </a:lnTo>
                <a:lnTo>
                  <a:pt x="101600" y="109981"/>
                </a:lnTo>
                <a:lnTo>
                  <a:pt x="104394" y="105156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3" y="0"/>
                </a:lnTo>
                <a:close/>
              </a:path>
              <a:path w="1837054" h="111760">
                <a:moveTo>
                  <a:pt x="33909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33909" y="65659"/>
                </a:lnTo>
                <a:lnTo>
                  <a:pt x="33909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33909" y="47243"/>
                </a:lnTo>
                <a:lnTo>
                  <a:pt x="33909" y="45847"/>
                </a:lnTo>
                <a:close/>
              </a:path>
              <a:path w="1837054" h="111760">
                <a:moveTo>
                  <a:pt x="39224" y="55753"/>
                </a:moveTo>
                <a:lnTo>
                  <a:pt x="33909" y="58853"/>
                </a:lnTo>
                <a:lnTo>
                  <a:pt x="33909" y="65659"/>
                </a:lnTo>
                <a:lnTo>
                  <a:pt x="56206" y="65659"/>
                </a:lnTo>
                <a:lnTo>
                  <a:pt x="39224" y="55753"/>
                </a:lnTo>
                <a:close/>
              </a:path>
              <a:path w="1837054" h="111760">
                <a:moveTo>
                  <a:pt x="172593" y="45847"/>
                </a:moveTo>
                <a:lnTo>
                  <a:pt x="93345" y="45847"/>
                </a:lnTo>
                <a:lnTo>
                  <a:pt x="93345" y="65659"/>
                </a:lnTo>
                <a:lnTo>
                  <a:pt x="172593" y="65659"/>
                </a:lnTo>
                <a:lnTo>
                  <a:pt x="172593" y="45847"/>
                </a:lnTo>
                <a:close/>
              </a:path>
              <a:path w="1837054" h="111760">
                <a:moveTo>
                  <a:pt x="24638" y="47243"/>
                </a:moveTo>
                <a:lnTo>
                  <a:pt x="24638" y="64262"/>
                </a:lnTo>
                <a:lnTo>
                  <a:pt x="33909" y="58853"/>
                </a:lnTo>
                <a:lnTo>
                  <a:pt x="33909" y="52652"/>
                </a:lnTo>
                <a:lnTo>
                  <a:pt x="24638" y="47243"/>
                </a:lnTo>
                <a:close/>
              </a:path>
              <a:path w="1837054" h="111760">
                <a:moveTo>
                  <a:pt x="33909" y="58853"/>
                </a:moveTo>
                <a:lnTo>
                  <a:pt x="24638" y="64262"/>
                </a:lnTo>
                <a:lnTo>
                  <a:pt x="33909" y="64262"/>
                </a:lnTo>
                <a:lnTo>
                  <a:pt x="33909" y="58853"/>
                </a:lnTo>
                <a:close/>
              </a:path>
              <a:path w="1837054" h="111760">
                <a:moveTo>
                  <a:pt x="33909" y="52652"/>
                </a:moveTo>
                <a:lnTo>
                  <a:pt x="33909" y="58853"/>
                </a:lnTo>
                <a:lnTo>
                  <a:pt x="39224" y="55753"/>
                </a:lnTo>
                <a:lnTo>
                  <a:pt x="33909" y="52652"/>
                </a:lnTo>
                <a:close/>
              </a:path>
              <a:path w="1837054" h="111760">
                <a:moveTo>
                  <a:pt x="56206" y="45847"/>
                </a:moveTo>
                <a:lnTo>
                  <a:pt x="33909" y="45847"/>
                </a:lnTo>
                <a:lnTo>
                  <a:pt x="33909" y="52652"/>
                </a:lnTo>
                <a:lnTo>
                  <a:pt x="39224" y="55753"/>
                </a:lnTo>
                <a:lnTo>
                  <a:pt x="56206" y="45847"/>
                </a:lnTo>
                <a:close/>
              </a:path>
              <a:path w="1837054" h="111760">
                <a:moveTo>
                  <a:pt x="33909" y="47243"/>
                </a:moveTo>
                <a:lnTo>
                  <a:pt x="24638" y="47243"/>
                </a:lnTo>
                <a:lnTo>
                  <a:pt x="33909" y="52652"/>
                </a:lnTo>
                <a:lnTo>
                  <a:pt x="33909" y="47243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751946" y="554710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0778" y="3789045"/>
            <a:ext cx="7264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egi</a:t>
            </a:r>
            <a:r>
              <a:rPr sz="1650" spc="-10" dirty="0">
                <a:latin typeface="Calibri"/>
                <a:cs typeface="Calibri"/>
              </a:rPr>
              <a:t>s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10" dirty="0">
                <a:latin typeface="Calibri"/>
                <a:cs typeface="Calibri"/>
              </a:rPr>
              <a:t>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6118" y="4082542"/>
            <a:ext cx="5607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Calibri"/>
                <a:cs typeface="Calibri"/>
              </a:rPr>
              <a:t>Que</a:t>
            </a:r>
            <a:r>
              <a:rPr sz="1650" spc="20" dirty="0">
                <a:latin typeface="Calibri"/>
                <a:cs typeface="Calibri"/>
              </a:rPr>
              <a:t>r</a:t>
            </a:r>
            <a:r>
              <a:rPr sz="1650" spc="10" dirty="0">
                <a:latin typeface="Calibri"/>
                <a:cs typeface="Calibri"/>
              </a:rPr>
              <a:t>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9066" y="204978"/>
            <a:ext cx="841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Client-side </a:t>
            </a:r>
            <a:r>
              <a:rPr b="0" spc="-1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discovery</a:t>
            </a:r>
            <a:r>
              <a:rPr b="0" spc="-5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8B07A7C-FC1C-C44A-BFFD-C3F6D22083FB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6361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Architecture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F10D86C-DD43-BA45-ACBE-3139F7C871A5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7643500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625" y="2751182"/>
            <a:ext cx="706571" cy="43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066" y="206954"/>
            <a:ext cx="13630389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Existing </a:t>
            </a:r>
            <a:r>
              <a:rPr b="0" spc="-1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solutions </a:t>
            </a:r>
            <a:r>
              <a:rPr b="0" spc="-1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require </a:t>
            </a:r>
            <a:r>
              <a:rPr b="0" spc="-1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setup </a:t>
            </a:r>
            <a:r>
              <a:rPr b="0" spc="-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b="0" spc="-7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4934" y="5213984"/>
            <a:ext cx="1703705" cy="1057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11454">
              <a:lnSpc>
                <a:spcPct val="101200"/>
              </a:lnSpc>
              <a:spcBef>
                <a:spcPts val="85"/>
              </a:spcBef>
            </a:pPr>
            <a:r>
              <a:rPr sz="3350" spc="15" dirty="0">
                <a:latin typeface="Calibri"/>
                <a:cs typeface="Calibri"/>
              </a:rPr>
              <a:t>Service  </a:t>
            </a:r>
            <a:r>
              <a:rPr sz="3350" spc="-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egi</a:t>
            </a:r>
            <a:r>
              <a:rPr sz="3350" spc="-30" dirty="0">
                <a:latin typeface="Calibri"/>
                <a:cs typeface="Calibri"/>
              </a:rPr>
              <a:t>s</a:t>
            </a:r>
            <a:r>
              <a:rPr sz="3350" spc="10" dirty="0">
                <a:latin typeface="Calibri"/>
                <a:cs typeface="Calibri"/>
              </a:rPr>
              <a:t>t</a:t>
            </a:r>
            <a:r>
              <a:rPr sz="3350" dirty="0">
                <a:latin typeface="Calibri"/>
                <a:cs typeface="Calibri"/>
              </a:rPr>
              <a:t>r</a:t>
            </a:r>
            <a:r>
              <a:rPr sz="3350" spc="10" dirty="0">
                <a:latin typeface="Calibri"/>
                <a:cs typeface="Calibri"/>
              </a:rPr>
              <a:t>ies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5" y="2758439"/>
            <a:ext cx="1199388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024" y="3534900"/>
            <a:ext cx="1177031" cy="33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9288" y="4238862"/>
            <a:ext cx="1339595" cy="479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5683" y="3185160"/>
            <a:ext cx="1120140" cy="1120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19075" marR="209550" indent="15240">
              <a:lnSpc>
                <a:spcPct val="100600"/>
              </a:lnSpc>
            </a:pPr>
            <a:r>
              <a:rPr sz="1750" spc="5" dirty="0">
                <a:latin typeface="Calibri"/>
                <a:cs typeface="Calibri"/>
              </a:rPr>
              <a:t>Service  </a:t>
            </a:r>
            <a:r>
              <a:rPr sz="1750" spc="-30" dirty="0">
                <a:latin typeface="Calibri"/>
                <a:cs typeface="Calibri"/>
              </a:rPr>
              <a:t>r</a:t>
            </a:r>
            <a:r>
              <a:rPr sz="1750" spc="5" dirty="0">
                <a:latin typeface="Calibri"/>
                <a:cs typeface="Calibri"/>
              </a:rPr>
              <a:t>e</a:t>
            </a:r>
            <a:r>
              <a:rPr sz="1750" dirty="0">
                <a:latin typeface="Calibri"/>
                <a:cs typeface="Calibri"/>
              </a:rPr>
              <a:t>gi</a:t>
            </a:r>
            <a:r>
              <a:rPr sz="1750" spc="-10" dirty="0">
                <a:latin typeface="Calibri"/>
                <a:cs typeface="Calibri"/>
              </a:rPr>
              <a:t>s</a:t>
            </a:r>
            <a:r>
              <a:rPr sz="1750" spc="5" dirty="0">
                <a:latin typeface="Calibri"/>
                <a:cs typeface="Calibri"/>
              </a:rPr>
              <a:t>try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8835" y="4108703"/>
            <a:ext cx="600444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7847" y="3396996"/>
            <a:ext cx="525779" cy="525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1986" y="3570859"/>
            <a:ext cx="913384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0014" y="4325873"/>
            <a:ext cx="642874" cy="1394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1951" y="2885567"/>
            <a:ext cx="527050" cy="13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B3289F8-1F59-8940-A403-B9E1421840A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160360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978" y="1701328"/>
            <a:ext cx="7527992" cy="47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294" y="1532636"/>
            <a:ext cx="7590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Build the </a:t>
            </a:r>
            <a:r>
              <a:rPr sz="4000" b="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dynamic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map of </a:t>
            </a:r>
            <a:r>
              <a:rPr sz="4000" b="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your </a:t>
            </a:r>
            <a:r>
              <a:rPr sz="4000" b="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cloud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822" y="5753227"/>
            <a:ext cx="2586990" cy="17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794" y="6027546"/>
            <a:ext cx="225628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4090" y="5746496"/>
            <a:ext cx="1904238" cy="167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442" y="6011798"/>
            <a:ext cx="2336673" cy="219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6511" y="5747511"/>
            <a:ext cx="2001991" cy="218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7526" y="6022213"/>
            <a:ext cx="2523490" cy="17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2946" y="5747511"/>
            <a:ext cx="1995297" cy="218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8525" y="6021832"/>
            <a:ext cx="2134996" cy="21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8735" y="4251959"/>
            <a:ext cx="227075" cy="2529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448" y="4239767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5">
                <a:moveTo>
                  <a:pt x="144906" y="0"/>
                </a:moveTo>
                <a:lnTo>
                  <a:pt x="97698" y="7315"/>
                </a:lnTo>
                <a:lnTo>
                  <a:pt x="57744" y="27614"/>
                </a:lnTo>
                <a:lnTo>
                  <a:pt x="26903" y="58430"/>
                </a:lnTo>
                <a:lnTo>
                  <a:pt x="7035" y="97292"/>
                </a:lnTo>
                <a:lnTo>
                  <a:pt x="0" y="141732"/>
                </a:lnTo>
                <a:lnTo>
                  <a:pt x="7035" y="187391"/>
                </a:lnTo>
                <a:lnTo>
                  <a:pt x="26903" y="226405"/>
                </a:lnTo>
                <a:lnTo>
                  <a:pt x="57744" y="256763"/>
                </a:lnTo>
                <a:lnTo>
                  <a:pt x="97698" y="276453"/>
                </a:lnTo>
                <a:lnTo>
                  <a:pt x="144906" y="283464"/>
                </a:lnTo>
                <a:lnTo>
                  <a:pt x="189016" y="276453"/>
                </a:lnTo>
                <a:lnTo>
                  <a:pt x="225313" y="257683"/>
                </a:lnTo>
                <a:lnTo>
                  <a:pt x="144906" y="257683"/>
                </a:lnTo>
                <a:lnTo>
                  <a:pt x="101977" y="248620"/>
                </a:lnTo>
                <a:lnTo>
                  <a:pt x="67214" y="223853"/>
                </a:lnTo>
                <a:lnTo>
                  <a:pt x="43930" y="187013"/>
                </a:lnTo>
                <a:lnTo>
                  <a:pt x="35432" y="141732"/>
                </a:lnTo>
                <a:lnTo>
                  <a:pt x="47573" y="100637"/>
                </a:lnTo>
                <a:lnTo>
                  <a:pt x="72072" y="66817"/>
                </a:lnTo>
                <a:lnTo>
                  <a:pt x="105620" y="43880"/>
                </a:lnTo>
                <a:lnTo>
                  <a:pt x="144906" y="35433"/>
                </a:lnTo>
                <a:lnTo>
                  <a:pt x="234670" y="35433"/>
                </a:lnTo>
                <a:lnTo>
                  <a:pt x="227091" y="27614"/>
                </a:lnTo>
                <a:lnTo>
                  <a:pt x="189016" y="7315"/>
                </a:lnTo>
                <a:lnTo>
                  <a:pt x="144906" y="0"/>
                </a:lnTo>
                <a:close/>
              </a:path>
              <a:path w="283844" h="283845">
                <a:moveTo>
                  <a:pt x="234670" y="35433"/>
                </a:moveTo>
                <a:lnTo>
                  <a:pt x="144906" y="35433"/>
                </a:lnTo>
                <a:lnTo>
                  <a:pt x="184661" y="43880"/>
                </a:lnTo>
                <a:lnTo>
                  <a:pt x="218630" y="66817"/>
                </a:lnTo>
                <a:lnTo>
                  <a:pt x="242312" y="100637"/>
                </a:lnTo>
                <a:lnTo>
                  <a:pt x="251206" y="141732"/>
                </a:lnTo>
                <a:lnTo>
                  <a:pt x="242312" y="187013"/>
                </a:lnTo>
                <a:lnTo>
                  <a:pt x="218630" y="223853"/>
                </a:lnTo>
                <a:lnTo>
                  <a:pt x="184661" y="248620"/>
                </a:lnTo>
                <a:lnTo>
                  <a:pt x="144906" y="257683"/>
                </a:lnTo>
                <a:lnTo>
                  <a:pt x="225313" y="257683"/>
                </a:lnTo>
                <a:lnTo>
                  <a:pt x="227091" y="256763"/>
                </a:lnTo>
                <a:lnTo>
                  <a:pt x="256966" y="226405"/>
                </a:lnTo>
                <a:lnTo>
                  <a:pt x="276478" y="187391"/>
                </a:lnTo>
                <a:lnTo>
                  <a:pt x="283463" y="141732"/>
                </a:lnTo>
                <a:lnTo>
                  <a:pt x="276478" y="97292"/>
                </a:lnTo>
                <a:lnTo>
                  <a:pt x="256966" y="58430"/>
                </a:lnTo>
                <a:lnTo>
                  <a:pt x="234670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404" y="3593591"/>
            <a:ext cx="227075" cy="2529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2116" y="3579876"/>
            <a:ext cx="288290" cy="285115"/>
          </a:xfrm>
          <a:custGeom>
            <a:avLst/>
            <a:gdLst/>
            <a:ahLst/>
            <a:cxnLst/>
            <a:rect l="l" t="t" r="r" b="b"/>
            <a:pathLst>
              <a:path w="288289" h="285114">
                <a:moveTo>
                  <a:pt x="148844" y="0"/>
                </a:moveTo>
                <a:lnTo>
                  <a:pt x="101079" y="7357"/>
                </a:lnTo>
                <a:lnTo>
                  <a:pt x="60130" y="27773"/>
                </a:lnTo>
                <a:lnTo>
                  <a:pt x="28179" y="58759"/>
                </a:lnTo>
                <a:lnTo>
                  <a:pt x="7408" y="97828"/>
                </a:lnTo>
                <a:lnTo>
                  <a:pt x="0" y="142494"/>
                </a:lnTo>
                <a:lnTo>
                  <a:pt x="7408" y="187159"/>
                </a:lnTo>
                <a:lnTo>
                  <a:pt x="28179" y="226228"/>
                </a:lnTo>
                <a:lnTo>
                  <a:pt x="60130" y="257214"/>
                </a:lnTo>
                <a:lnTo>
                  <a:pt x="101079" y="277630"/>
                </a:lnTo>
                <a:lnTo>
                  <a:pt x="148844" y="284988"/>
                </a:lnTo>
                <a:lnTo>
                  <a:pt x="191898" y="277630"/>
                </a:lnTo>
                <a:lnTo>
                  <a:pt x="229989" y="257214"/>
                </a:lnTo>
                <a:lnTo>
                  <a:pt x="231403" y="255777"/>
                </a:lnTo>
                <a:lnTo>
                  <a:pt x="148844" y="255777"/>
                </a:lnTo>
                <a:lnTo>
                  <a:pt x="103872" y="247185"/>
                </a:lnTo>
                <a:lnTo>
                  <a:pt x="67960" y="223424"/>
                </a:lnTo>
                <a:lnTo>
                  <a:pt x="44170" y="187519"/>
                </a:lnTo>
                <a:lnTo>
                  <a:pt x="35559" y="142494"/>
                </a:lnTo>
                <a:lnTo>
                  <a:pt x="47813" y="101193"/>
                </a:lnTo>
                <a:lnTo>
                  <a:pt x="72818" y="67167"/>
                </a:lnTo>
                <a:lnTo>
                  <a:pt x="107515" y="44070"/>
                </a:lnTo>
                <a:lnTo>
                  <a:pt x="148844" y="35560"/>
                </a:lnTo>
                <a:lnTo>
                  <a:pt x="237650" y="35560"/>
                </a:lnTo>
                <a:lnTo>
                  <a:pt x="229989" y="27773"/>
                </a:lnTo>
                <a:lnTo>
                  <a:pt x="191898" y="7357"/>
                </a:lnTo>
                <a:lnTo>
                  <a:pt x="148844" y="0"/>
                </a:lnTo>
                <a:close/>
              </a:path>
              <a:path w="288289" h="285114">
                <a:moveTo>
                  <a:pt x="237650" y="35560"/>
                </a:moveTo>
                <a:lnTo>
                  <a:pt x="148844" y="35560"/>
                </a:lnTo>
                <a:lnTo>
                  <a:pt x="188235" y="44070"/>
                </a:lnTo>
                <a:lnTo>
                  <a:pt x="221281" y="67167"/>
                </a:lnTo>
                <a:lnTo>
                  <a:pt x="244016" y="101193"/>
                </a:lnTo>
                <a:lnTo>
                  <a:pt x="252475" y="142494"/>
                </a:lnTo>
                <a:lnTo>
                  <a:pt x="244016" y="187519"/>
                </a:lnTo>
                <a:lnTo>
                  <a:pt x="221281" y="223424"/>
                </a:lnTo>
                <a:lnTo>
                  <a:pt x="188235" y="247185"/>
                </a:lnTo>
                <a:lnTo>
                  <a:pt x="148844" y="255777"/>
                </a:lnTo>
                <a:lnTo>
                  <a:pt x="231403" y="255777"/>
                </a:lnTo>
                <a:lnTo>
                  <a:pt x="260473" y="226228"/>
                </a:lnTo>
                <a:lnTo>
                  <a:pt x="280704" y="187159"/>
                </a:lnTo>
                <a:lnTo>
                  <a:pt x="288035" y="142494"/>
                </a:lnTo>
                <a:lnTo>
                  <a:pt x="280704" y="97828"/>
                </a:lnTo>
                <a:lnTo>
                  <a:pt x="260473" y="58759"/>
                </a:lnTo>
                <a:lnTo>
                  <a:pt x="237650" y="3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5120" y="4251959"/>
            <a:ext cx="225552" cy="252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5307" y="4239767"/>
            <a:ext cx="287020" cy="283845"/>
          </a:xfrm>
          <a:custGeom>
            <a:avLst/>
            <a:gdLst/>
            <a:ahLst/>
            <a:cxnLst/>
            <a:rect l="l" t="t" r="r" b="b"/>
            <a:pathLst>
              <a:path w="287019" h="283845">
                <a:moveTo>
                  <a:pt x="146558" y="0"/>
                </a:moveTo>
                <a:lnTo>
                  <a:pt x="98787" y="7315"/>
                </a:lnTo>
                <a:lnTo>
                  <a:pt x="58375" y="27614"/>
                </a:lnTo>
                <a:lnTo>
                  <a:pt x="27192" y="58430"/>
                </a:lnTo>
                <a:lnTo>
                  <a:pt x="7109" y="97292"/>
                </a:lnTo>
                <a:lnTo>
                  <a:pt x="0" y="141732"/>
                </a:lnTo>
                <a:lnTo>
                  <a:pt x="7109" y="187391"/>
                </a:lnTo>
                <a:lnTo>
                  <a:pt x="27192" y="226405"/>
                </a:lnTo>
                <a:lnTo>
                  <a:pt x="58375" y="256763"/>
                </a:lnTo>
                <a:lnTo>
                  <a:pt x="98787" y="276453"/>
                </a:lnTo>
                <a:lnTo>
                  <a:pt x="146558" y="283464"/>
                </a:lnTo>
                <a:lnTo>
                  <a:pt x="191105" y="276453"/>
                </a:lnTo>
                <a:lnTo>
                  <a:pt x="227767" y="257683"/>
                </a:lnTo>
                <a:lnTo>
                  <a:pt x="146558" y="257683"/>
                </a:lnTo>
                <a:lnTo>
                  <a:pt x="101252" y="248620"/>
                </a:lnTo>
                <a:lnTo>
                  <a:pt x="65103" y="223853"/>
                </a:lnTo>
                <a:lnTo>
                  <a:pt x="41169" y="187013"/>
                </a:lnTo>
                <a:lnTo>
                  <a:pt x="32512" y="141732"/>
                </a:lnTo>
                <a:lnTo>
                  <a:pt x="45331" y="100637"/>
                </a:lnTo>
                <a:lnTo>
                  <a:pt x="71247" y="66817"/>
                </a:lnTo>
                <a:lnTo>
                  <a:pt x="106306" y="43880"/>
                </a:lnTo>
                <a:lnTo>
                  <a:pt x="146558" y="35433"/>
                </a:lnTo>
                <a:lnTo>
                  <a:pt x="237219" y="35433"/>
                </a:lnTo>
                <a:lnTo>
                  <a:pt x="229563" y="27614"/>
                </a:lnTo>
                <a:lnTo>
                  <a:pt x="191105" y="7315"/>
                </a:lnTo>
                <a:lnTo>
                  <a:pt x="146558" y="0"/>
                </a:lnTo>
                <a:close/>
              </a:path>
              <a:path w="287019" h="283845">
                <a:moveTo>
                  <a:pt x="237219" y="35433"/>
                </a:moveTo>
                <a:lnTo>
                  <a:pt x="146558" y="35433"/>
                </a:lnTo>
                <a:lnTo>
                  <a:pt x="186136" y="43880"/>
                </a:lnTo>
                <a:lnTo>
                  <a:pt x="219344" y="66817"/>
                </a:lnTo>
                <a:lnTo>
                  <a:pt x="242194" y="100637"/>
                </a:lnTo>
                <a:lnTo>
                  <a:pt x="250698" y="141732"/>
                </a:lnTo>
                <a:lnTo>
                  <a:pt x="242194" y="187013"/>
                </a:lnTo>
                <a:lnTo>
                  <a:pt x="219344" y="223853"/>
                </a:lnTo>
                <a:lnTo>
                  <a:pt x="186136" y="248620"/>
                </a:lnTo>
                <a:lnTo>
                  <a:pt x="146558" y="257683"/>
                </a:lnTo>
                <a:lnTo>
                  <a:pt x="227767" y="257683"/>
                </a:lnTo>
                <a:lnTo>
                  <a:pt x="229563" y="256763"/>
                </a:lnTo>
                <a:lnTo>
                  <a:pt x="259742" y="226405"/>
                </a:lnTo>
                <a:lnTo>
                  <a:pt x="279454" y="187391"/>
                </a:lnTo>
                <a:lnTo>
                  <a:pt x="286512" y="141732"/>
                </a:lnTo>
                <a:lnTo>
                  <a:pt x="279454" y="97292"/>
                </a:lnTo>
                <a:lnTo>
                  <a:pt x="259742" y="58430"/>
                </a:lnTo>
                <a:lnTo>
                  <a:pt x="237219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1522" y="4496561"/>
            <a:ext cx="521334" cy="135890"/>
          </a:xfrm>
          <a:custGeom>
            <a:avLst/>
            <a:gdLst/>
            <a:ahLst/>
            <a:cxnLst/>
            <a:rect l="l" t="t" r="r" b="b"/>
            <a:pathLst>
              <a:path w="521335" h="135889">
                <a:moveTo>
                  <a:pt x="521207" y="93599"/>
                </a:moveTo>
                <a:lnTo>
                  <a:pt x="476275" y="111097"/>
                </a:lnTo>
                <a:lnTo>
                  <a:pt x="428926" y="124333"/>
                </a:lnTo>
                <a:lnTo>
                  <a:pt x="379172" y="132711"/>
                </a:lnTo>
                <a:lnTo>
                  <a:pt x="327025" y="135636"/>
                </a:lnTo>
                <a:lnTo>
                  <a:pt x="273540" y="132528"/>
                </a:lnTo>
                <a:lnTo>
                  <a:pt x="221659" y="123430"/>
                </a:lnTo>
                <a:lnTo>
                  <a:pt x="171773" y="108683"/>
                </a:lnTo>
                <a:lnTo>
                  <a:pt x="124273" y="88627"/>
                </a:lnTo>
                <a:lnTo>
                  <a:pt x="79550" y="63601"/>
                </a:lnTo>
                <a:lnTo>
                  <a:pt x="37995" y="33945"/>
                </a:lnTo>
                <a:lnTo>
                  <a:pt x="0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0161" y="3761994"/>
            <a:ext cx="241300" cy="508000"/>
          </a:xfrm>
          <a:custGeom>
            <a:avLst/>
            <a:gdLst/>
            <a:ahLst/>
            <a:cxnLst/>
            <a:rect l="l" t="t" r="r" b="b"/>
            <a:pathLst>
              <a:path w="241300" h="508000">
                <a:moveTo>
                  <a:pt x="0" y="0"/>
                </a:moveTo>
                <a:lnTo>
                  <a:pt x="41522" y="25548"/>
                </a:lnTo>
                <a:lnTo>
                  <a:pt x="80003" y="55403"/>
                </a:lnTo>
                <a:lnTo>
                  <a:pt x="115130" y="89214"/>
                </a:lnTo>
                <a:lnTo>
                  <a:pt x="146590" y="126632"/>
                </a:lnTo>
                <a:lnTo>
                  <a:pt x="174069" y="167306"/>
                </a:lnTo>
                <a:lnTo>
                  <a:pt x="197254" y="210888"/>
                </a:lnTo>
                <a:lnTo>
                  <a:pt x="215832" y="257026"/>
                </a:lnTo>
                <a:lnTo>
                  <a:pt x="229490" y="305373"/>
                </a:lnTo>
                <a:lnTo>
                  <a:pt x="237914" y="355577"/>
                </a:lnTo>
                <a:lnTo>
                  <a:pt x="240792" y="407288"/>
                </a:lnTo>
                <a:lnTo>
                  <a:pt x="240174" y="433393"/>
                </a:lnTo>
                <a:lnTo>
                  <a:pt x="238331" y="458581"/>
                </a:lnTo>
                <a:lnTo>
                  <a:pt x="235273" y="483173"/>
                </a:lnTo>
                <a:lnTo>
                  <a:pt x="231012" y="507491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8933" y="3723894"/>
            <a:ext cx="332740" cy="429895"/>
          </a:xfrm>
          <a:custGeom>
            <a:avLst/>
            <a:gdLst/>
            <a:ahLst/>
            <a:cxnLst/>
            <a:rect l="l" t="t" r="r" b="b"/>
            <a:pathLst>
              <a:path w="332739" h="429895">
                <a:moveTo>
                  <a:pt x="0" y="429767"/>
                </a:moveTo>
                <a:lnTo>
                  <a:pt x="4325" y="379595"/>
                </a:lnTo>
                <a:lnTo>
                  <a:pt x="13867" y="331064"/>
                </a:lnTo>
                <a:lnTo>
                  <a:pt x="28336" y="284464"/>
                </a:lnTo>
                <a:lnTo>
                  <a:pt x="47441" y="240086"/>
                </a:lnTo>
                <a:lnTo>
                  <a:pt x="70890" y="198222"/>
                </a:lnTo>
                <a:lnTo>
                  <a:pt x="98393" y="159162"/>
                </a:lnTo>
                <a:lnTo>
                  <a:pt x="129658" y="123198"/>
                </a:lnTo>
                <a:lnTo>
                  <a:pt x="164394" y="90621"/>
                </a:lnTo>
                <a:lnTo>
                  <a:pt x="202311" y="61721"/>
                </a:lnTo>
                <a:lnTo>
                  <a:pt x="243116" y="36791"/>
                </a:lnTo>
                <a:lnTo>
                  <a:pt x="286520" y="16120"/>
                </a:lnTo>
                <a:lnTo>
                  <a:pt x="332232" y="0"/>
                </a:lnTo>
              </a:path>
            </a:pathLst>
          </a:custGeom>
          <a:ln w="2286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0877" y="3199638"/>
            <a:ext cx="1812289" cy="1813560"/>
          </a:xfrm>
          <a:custGeom>
            <a:avLst/>
            <a:gdLst/>
            <a:ahLst/>
            <a:cxnLst/>
            <a:rect l="l" t="t" r="r" b="b"/>
            <a:pathLst>
              <a:path w="1812289" h="1813560">
                <a:moveTo>
                  <a:pt x="0" y="906779"/>
                </a:moveTo>
                <a:lnTo>
                  <a:pt x="1255" y="858625"/>
                </a:lnTo>
                <a:lnTo>
                  <a:pt x="4981" y="811125"/>
                </a:lnTo>
                <a:lnTo>
                  <a:pt x="11114" y="764341"/>
                </a:lnTo>
                <a:lnTo>
                  <a:pt x="19592" y="718337"/>
                </a:lnTo>
                <a:lnTo>
                  <a:pt x="30353" y="673176"/>
                </a:lnTo>
                <a:lnTo>
                  <a:pt x="43332" y="628919"/>
                </a:lnTo>
                <a:lnTo>
                  <a:pt x="58469" y="585630"/>
                </a:lnTo>
                <a:lnTo>
                  <a:pt x="75699" y="543372"/>
                </a:lnTo>
                <a:lnTo>
                  <a:pt x="94962" y="502207"/>
                </a:lnTo>
                <a:lnTo>
                  <a:pt x="116194" y="462197"/>
                </a:lnTo>
                <a:lnTo>
                  <a:pt x="139332" y="423406"/>
                </a:lnTo>
                <a:lnTo>
                  <a:pt x="164313" y="385895"/>
                </a:lnTo>
                <a:lnTo>
                  <a:pt x="191076" y="349729"/>
                </a:lnTo>
                <a:lnTo>
                  <a:pt x="219558" y="314969"/>
                </a:lnTo>
                <a:lnTo>
                  <a:pt x="249696" y="281679"/>
                </a:lnTo>
                <a:lnTo>
                  <a:pt x="281427" y="249920"/>
                </a:lnTo>
                <a:lnTo>
                  <a:pt x="314689" y="219756"/>
                </a:lnTo>
                <a:lnTo>
                  <a:pt x="349418" y="191249"/>
                </a:lnTo>
                <a:lnTo>
                  <a:pt x="385554" y="164463"/>
                </a:lnTo>
                <a:lnTo>
                  <a:pt x="423032" y="139458"/>
                </a:lnTo>
                <a:lnTo>
                  <a:pt x="461791" y="116300"/>
                </a:lnTo>
                <a:lnTo>
                  <a:pt x="501767" y="95049"/>
                </a:lnTo>
                <a:lnTo>
                  <a:pt x="542898" y="75769"/>
                </a:lnTo>
                <a:lnTo>
                  <a:pt x="585122" y="58523"/>
                </a:lnTo>
                <a:lnTo>
                  <a:pt x="628376" y="43372"/>
                </a:lnTo>
                <a:lnTo>
                  <a:pt x="672597" y="30381"/>
                </a:lnTo>
                <a:lnTo>
                  <a:pt x="717722" y="19611"/>
                </a:lnTo>
                <a:lnTo>
                  <a:pt x="763690" y="11125"/>
                </a:lnTo>
                <a:lnTo>
                  <a:pt x="810436" y="4986"/>
                </a:lnTo>
                <a:lnTo>
                  <a:pt x="857900" y="1257"/>
                </a:lnTo>
                <a:lnTo>
                  <a:pt x="906018" y="0"/>
                </a:lnTo>
                <a:lnTo>
                  <a:pt x="954135" y="1257"/>
                </a:lnTo>
                <a:lnTo>
                  <a:pt x="1001599" y="4986"/>
                </a:lnTo>
                <a:lnTo>
                  <a:pt x="1048345" y="11125"/>
                </a:lnTo>
                <a:lnTo>
                  <a:pt x="1094313" y="19611"/>
                </a:lnTo>
                <a:lnTo>
                  <a:pt x="1139438" y="30381"/>
                </a:lnTo>
                <a:lnTo>
                  <a:pt x="1183659" y="43372"/>
                </a:lnTo>
                <a:lnTo>
                  <a:pt x="1226913" y="58523"/>
                </a:lnTo>
                <a:lnTo>
                  <a:pt x="1269137" y="75769"/>
                </a:lnTo>
                <a:lnTo>
                  <a:pt x="1310268" y="95049"/>
                </a:lnTo>
                <a:lnTo>
                  <a:pt x="1350244" y="116300"/>
                </a:lnTo>
                <a:lnTo>
                  <a:pt x="1389003" y="139458"/>
                </a:lnTo>
                <a:lnTo>
                  <a:pt x="1426481" y="164463"/>
                </a:lnTo>
                <a:lnTo>
                  <a:pt x="1462617" y="191249"/>
                </a:lnTo>
                <a:lnTo>
                  <a:pt x="1497346" y="219756"/>
                </a:lnTo>
                <a:lnTo>
                  <a:pt x="1530608" y="249920"/>
                </a:lnTo>
                <a:lnTo>
                  <a:pt x="1562339" y="281679"/>
                </a:lnTo>
                <a:lnTo>
                  <a:pt x="1592477" y="314969"/>
                </a:lnTo>
                <a:lnTo>
                  <a:pt x="1620959" y="349729"/>
                </a:lnTo>
                <a:lnTo>
                  <a:pt x="1647722" y="385895"/>
                </a:lnTo>
                <a:lnTo>
                  <a:pt x="1672703" y="423406"/>
                </a:lnTo>
                <a:lnTo>
                  <a:pt x="1695841" y="462197"/>
                </a:lnTo>
                <a:lnTo>
                  <a:pt x="1717073" y="502207"/>
                </a:lnTo>
                <a:lnTo>
                  <a:pt x="1736336" y="543372"/>
                </a:lnTo>
                <a:lnTo>
                  <a:pt x="1753566" y="585630"/>
                </a:lnTo>
                <a:lnTo>
                  <a:pt x="1768703" y="628919"/>
                </a:lnTo>
                <a:lnTo>
                  <a:pt x="1781682" y="673176"/>
                </a:lnTo>
                <a:lnTo>
                  <a:pt x="1792443" y="718337"/>
                </a:lnTo>
                <a:lnTo>
                  <a:pt x="1800921" y="764341"/>
                </a:lnTo>
                <a:lnTo>
                  <a:pt x="1807054" y="811125"/>
                </a:lnTo>
                <a:lnTo>
                  <a:pt x="1810780" y="858625"/>
                </a:lnTo>
                <a:lnTo>
                  <a:pt x="1812036" y="906779"/>
                </a:lnTo>
                <a:lnTo>
                  <a:pt x="1810780" y="954934"/>
                </a:lnTo>
                <a:lnTo>
                  <a:pt x="1807054" y="1002434"/>
                </a:lnTo>
                <a:lnTo>
                  <a:pt x="1800921" y="1049218"/>
                </a:lnTo>
                <a:lnTo>
                  <a:pt x="1792443" y="1095222"/>
                </a:lnTo>
                <a:lnTo>
                  <a:pt x="1781682" y="1140383"/>
                </a:lnTo>
                <a:lnTo>
                  <a:pt x="1768703" y="1184640"/>
                </a:lnTo>
                <a:lnTo>
                  <a:pt x="1753566" y="1227929"/>
                </a:lnTo>
                <a:lnTo>
                  <a:pt x="1736336" y="1270187"/>
                </a:lnTo>
                <a:lnTo>
                  <a:pt x="1717073" y="1311352"/>
                </a:lnTo>
                <a:lnTo>
                  <a:pt x="1695841" y="1351362"/>
                </a:lnTo>
                <a:lnTo>
                  <a:pt x="1672703" y="1390153"/>
                </a:lnTo>
                <a:lnTo>
                  <a:pt x="1647722" y="1427664"/>
                </a:lnTo>
                <a:lnTo>
                  <a:pt x="1620959" y="1463830"/>
                </a:lnTo>
                <a:lnTo>
                  <a:pt x="1592477" y="1498590"/>
                </a:lnTo>
                <a:lnTo>
                  <a:pt x="1562339" y="1531880"/>
                </a:lnTo>
                <a:lnTo>
                  <a:pt x="1530608" y="1563639"/>
                </a:lnTo>
                <a:lnTo>
                  <a:pt x="1497346" y="1593803"/>
                </a:lnTo>
                <a:lnTo>
                  <a:pt x="1462617" y="1622310"/>
                </a:lnTo>
                <a:lnTo>
                  <a:pt x="1426481" y="1649096"/>
                </a:lnTo>
                <a:lnTo>
                  <a:pt x="1389003" y="1674101"/>
                </a:lnTo>
                <a:lnTo>
                  <a:pt x="1350244" y="1697259"/>
                </a:lnTo>
                <a:lnTo>
                  <a:pt x="1310268" y="1718510"/>
                </a:lnTo>
                <a:lnTo>
                  <a:pt x="1269137" y="1737790"/>
                </a:lnTo>
                <a:lnTo>
                  <a:pt x="1226913" y="1755036"/>
                </a:lnTo>
                <a:lnTo>
                  <a:pt x="1183659" y="1770187"/>
                </a:lnTo>
                <a:lnTo>
                  <a:pt x="1139438" y="1783178"/>
                </a:lnTo>
                <a:lnTo>
                  <a:pt x="1094313" y="1793948"/>
                </a:lnTo>
                <a:lnTo>
                  <a:pt x="1048345" y="1802434"/>
                </a:lnTo>
                <a:lnTo>
                  <a:pt x="1001599" y="1808573"/>
                </a:lnTo>
                <a:lnTo>
                  <a:pt x="954135" y="1812302"/>
                </a:lnTo>
                <a:lnTo>
                  <a:pt x="906018" y="1813560"/>
                </a:lnTo>
                <a:lnTo>
                  <a:pt x="857900" y="1812302"/>
                </a:lnTo>
                <a:lnTo>
                  <a:pt x="810436" y="1808573"/>
                </a:lnTo>
                <a:lnTo>
                  <a:pt x="763690" y="1802434"/>
                </a:lnTo>
                <a:lnTo>
                  <a:pt x="717722" y="1793948"/>
                </a:lnTo>
                <a:lnTo>
                  <a:pt x="672597" y="1783178"/>
                </a:lnTo>
                <a:lnTo>
                  <a:pt x="628376" y="1770187"/>
                </a:lnTo>
                <a:lnTo>
                  <a:pt x="585122" y="1755036"/>
                </a:lnTo>
                <a:lnTo>
                  <a:pt x="542898" y="1737790"/>
                </a:lnTo>
                <a:lnTo>
                  <a:pt x="501767" y="1718510"/>
                </a:lnTo>
                <a:lnTo>
                  <a:pt x="461791" y="1697259"/>
                </a:lnTo>
                <a:lnTo>
                  <a:pt x="423032" y="1674101"/>
                </a:lnTo>
                <a:lnTo>
                  <a:pt x="385554" y="1649096"/>
                </a:lnTo>
                <a:lnTo>
                  <a:pt x="349418" y="1622310"/>
                </a:lnTo>
                <a:lnTo>
                  <a:pt x="314689" y="1593803"/>
                </a:lnTo>
                <a:lnTo>
                  <a:pt x="281427" y="1563639"/>
                </a:lnTo>
                <a:lnTo>
                  <a:pt x="249696" y="1531880"/>
                </a:lnTo>
                <a:lnTo>
                  <a:pt x="219558" y="1498590"/>
                </a:lnTo>
                <a:lnTo>
                  <a:pt x="191076" y="1463830"/>
                </a:lnTo>
                <a:lnTo>
                  <a:pt x="164313" y="1427664"/>
                </a:lnTo>
                <a:lnTo>
                  <a:pt x="139332" y="1390153"/>
                </a:lnTo>
                <a:lnTo>
                  <a:pt x="116194" y="1351362"/>
                </a:lnTo>
                <a:lnTo>
                  <a:pt x="94962" y="1311352"/>
                </a:lnTo>
                <a:lnTo>
                  <a:pt x="75699" y="1270187"/>
                </a:lnTo>
                <a:lnTo>
                  <a:pt x="58469" y="1227929"/>
                </a:lnTo>
                <a:lnTo>
                  <a:pt x="43332" y="1184640"/>
                </a:lnTo>
                <a:lnTo>
                  <a:pt x="30353" y="1140383"/>
                </a:lnTo>
                <a:lnTo>
                  <a:pt x="19592" y="1095222"/>
                </a:lnTo>
                <a:lnTo>
                  <a:pt x="11114" y="1049218"/>
                </a:lnTo>
                <a:lnTo>
                  <a:pt x="4981" y="1002434"/>
                </a:lnTo>
                <a:lnTo>
                  <a:pt x="1255" y="954934"/>
                </a:lnTo>
                <a:lnTo>
                  <a:pt x="0" y="906779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4131" y="3119627"/>
            <a:ext cx="1972055" cy="1973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9408" y="3502152"/>
            <a:ext cx="607060" cy="919480"/>
          </a:xfrm>
          <a:custGeom>
            <a:avLst/>
            <a:gdLst/>
            <a:ahLst/>
            <a:cxnLst/>
            <a:rect l="l" t="t" r="r" b="b"/>
            <a:pathLst>
              <a:path w="607060" h="919479">
                <a:moveTo>
                  <a:pt x="473328" y="0"/>
                </a:moveTo>
                <a:lnTo>
                  <a:pt x="0" y="0"/>
                </a:lnTo>
                <a:lnTo>
                  <a:pt x="0" y="918972"/>
                </a:lnTo>
                <a:lnTo>
                  <a:pt x="7746" y="918972"/>
                </a:lnTo>
                <a:lnTo>
                  <a:pt x="606551" y="134238"/>
                </a:lnTo>
                <a:lnTo>
                  <a:pt x="47332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  <a:lnTo>
                  <a:pt x="0" y="0"/>
                </a:lnTo>
                <a:close/>
              </a:path>
            </a:pathLst>
          </a:custGeom>
          <a:solidFill>
            <a:srgbClr val="EC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703" y="3514344"/>
            <a:ext cx="242570" cy="227329"/>
          </a:xfrm>
          <a:custGeom>
            <a:avLst/>
            <a:gdLst/>
            <a:ahLst/>
            <a:cxnLst/>
            <a:rect l="l" t="t" r="r" b="b"/>
            <a:pathLst>
              <a:path w="242570" h="227329">
                <a:moveTo>
                  <a:pt x="0" y="0"/>
                </a:moveTo>
                <a:lnTo>
                  <a:pt x="0" y="227075"/>
                </a:lnTo>
                <a:lnTo>
                  <a:pt x="242316" y="227075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8655" y="362559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9408" y="3502152"/>
            <a:ext cx="706120" cy="919480"/>
          </a:xfrm>
          <a:custGeom>
            <a:avLst/>
            <a:gdLst/>
            <a:ahLst/>
            <a:cxnLst/>
            <a:rect l="l" t="t" r="r" b="b"/>
            <a:pathLst>
              <a:path w="706120" h="919479">
                <a:moveTo>
                  <a:pt x="705612" y="234061"/>
                </a:moveTo>
                <a:lnTo>
                  <a:pt x="473455" y="0"/>
                </a:lnTo>
                <a:lnTo>
                  <a:pt x="0" y="0"/>
                </a:lnTo>
                <a:lnTo>
                  <a:pt x="0" y="918972"/>
                </a:lnTo>
                <a:lnTo>
                  <a:pt x="705612" y="918972"/>
                </a:lnTo>
                <a:lnTo>
                  <a:pt x="705612" y="23406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8655" y="38237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8655" y="39761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8655" y="42809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8655" y="4128515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361188" y="0"/>
                </a:moveTo>
                <a:lnTo>
                  <a:pt x="312168" y="3291"/>
                </a:lnTo>
                <a:lnTo>
                  <a:pt x="265156" y="12878"/>
                </a:lnTo>
                <a:lnTo>
                  <a:pt x="220581" y="28330"/>
                </a:lnTo>
                <a:lnTo>
                  <a:pt x="178872" y="49219"/>
                </a:lnTo>
                <a:lnTo>
                  <a:pt x="140460" y="75114"/>
                </a:lnTo>
                <a:lnTo>
                  <a:pt x="105775" y="105584"/>
                </a:lnTo>
                <a:lnTo>
                  <a:pt x="75246" y="140201"/>
                </a:lnTo>
                <a:lnTo>
                  <a:pt x="49304" y="178533"/>
                </a:lnTo>
                <a:lnTo>
                  <a:pt x="28378" y="220152"/>
                </a:lnTo>
                <a:lnTo>
                  <a:pt x="12899" y="264627"/>
                </a:lnTo>
                <a:lnTo>
                  <a:pt x="3296" y="311528"/>
                </a:lnTo>
                <a:lnTo>
                  <a:pt x="0" y="360425"/>
                </a:lnTo>
                <a:lnTo>
                  <a:pt x="3296" y="409323"/>
                </a:lnTo>
                <a:lnTo>
                  <a:pt x="12899" y="456224"/>
                </a:lnTo>
                <a:lnTo>
                  <a:pt x="28378" y="500699"/>
                </a:lnTo>
                <a:lnTo>
                  <a:pt x="49304" y="542318"/>
                </a:lnTo>
                <a:lnTo>
                  <a:pt x="75246" y="580650"/>
                </a:lnTo>
                <a:lnTo>
                  <a:pt x="105775" y="615267"/>
                </a:lnTo>
                <a:lnTo>
                  <a:pt x="140460" y="645737"/>
                </a:lnTo>
                <a:lnTo>
                  <a:pt x="178872" y="671632"/>
                </a:lnTo>
                <a:lnTo>
                  <a:pt x="220581" y="692521"/>
                </a:lnTo>
                <a:lnTo>
                  <a:pt x="265156" y="707973"/>
                </a:lnTo>
                <a:lnTo>
                  <a:pt x="312168" y="717560"/>
                </a:lnTo>
                <a:lnTo>
                  <a:pt x="361188" y="720851"/>
                </a:lnTo>
                <a:lnTo>
                  <a:pt x="410207" y="717560"/>
                </a:lnTo>
                <a:lnTo>
                  <a:pt x="457219" y="707973"/>
                </a:lnTo>
                <a:lnTo>
                  <a:pt x="501794" y="692521"/>
                </a:lnTo>
                <a:lnTo>
                  <a:pt x="543503" y="671632"/>
                </a:lnTo>
                <a:lnTo>
                  <a:pt x="581915" y="645737"/>
                </a:lnTo>
                <a:lnTo>
                  <a:pt x="616600" y="615267"/>
                </a:lnTo>
                <a:lnTo>
                  <a:pt x="647129" y="580650"/>
                </a:lnTo>
                <a:lnTo>
                  <a:pt x="673071" y="542318"/>
                </a:lnTo>
                <a:lnTo>
                  <a:pt x="693997" y="500699"/>
                </a:lnTo>
                <a:lnTo>
                  <a:pt x="709476" y="456224"/>
                </a:lnTo>
                <a:lnTo>
                  <a:pt x="719079" y="409323"/>
                </a:lnTo>
                <a:lnTo>
                  <a:pt x="722376" y="360425"/>
                </a:lnTo>
                <a:lnTo>
                  <a:pt x="719079" y="311528"/>
                </a:lnTo>
                <a:lnTo>
                  <a:pt x="709476" y="264627"/>
                </a:lnTo>
                <a:lnTo>
                  <a:pt x="693997" y="220152"/>
                </a:lnTo>
                <a:lnTo>
                  <a:pt x="673071" y="178533"/>
                </a:lnTo>
                <a:lnTo>
                  <a:pt x="647129" y="140201"/>
                </a:lnTo>
                <a:lnTo>
                  <a:pt x="616600" y="105584"/>
                </a:lnTo>
                <a:lnTo>
                  <a:pt x="581915" y="75114"/>
                </a:lnTo>
                <a:lnTo>
                  <a:pt x="543503" y="49219"/>
                </a:lnTo>
                <a:lnTo>
                  <a:pt x="501794" y="28330"/>
                </a:lnTo>
                <a:lnTo>
                  <a:pt x="457219" y="12878"/>
                </a:lnTo>
                <a:lnTo>
                  <a:pt x="410207" y="3291"/>
                </a:lnTo>
                <a:lnTo>
                  <a:pt x="361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3623" y="3796284"/>
            <a:ext cx="722630" cy="721360"/>
          </a:xfrm>
          <a:custGeom>
            <a:avLst/>
            <a:gdLst/>
            <a:ahLst/>
            <a:cxnLst/>
            <a:rect l="l" t="t" r="r" b="b"/>
            <a:pathLst>
              <a:path w="722629" h="721360">
                <a:moveTo>
                  <a:pt x="0" y="360425"/>
                </a:moveTo>
                <a:lnTo>
                  <a:pt x="3296" y="311528"/>
                </a:lnTo>
                <a:lnTo>
                  <a:pt x="12899" y="264627"/>
                </a:lnTo>
                <a:lnTo>
                  <a:pt x="28378" y="220152"/>
                </a:lnTo>
                <a:lnTo>
                  <a:pt x="49304" y="178533"/>
                </a:lnTo>
                <a:lnTo>
                  <a:pt x="75246" y="140201"/>
                </a:lnTo>
                <a:lnTo>
                  <a:pt x="105775" y="105584"/>
                </a:lnTo>
                <a:lnTo>
                  <a:pt x="140460" y="75114"/>
                </a:lnTo>
                <a:lnTo>
                  <a:pt x="178872" y="49219"/>
                </a:lnTo>
                <a:lnTo>
                  <a:pt x="220581" y="28330"/>
                </a:lnTo>
                <a:lnTo>
                  <a:pt x="265156" y="12878"/>
                </a:lnTo>
                <a:lnTo>
                  <a:pt x="312168" y="3291"/>
                </a:lnTo>
                <a:lnTo>
                  <a:pt x="361188" y="0"/>
                </a:lnTo>
                <a:lnTo>
                  <a:pt x="410207" y="3291"/>
                </a:lnTo>
                <a:lnTo>
                  <a:pt x="457219" y="12878"/>
                </a:lnTo>
                <a:lnTo>
                  <a:pt x="501794" y="28330"/>
                </a:lnTo>
                <a:lnTo>
                  <a:pt x="543503" y="49219"/>
                </a:lnTo>
                <a:lnTo>
                  <a:pt x="581915" y="75114"/>
                </a:lnTo>
                <a:lnTo>
                  <a:pt x="616600" y="105584"/>
                </a:lnTo>
                <a:lnTo>
                  <a:pt x="647129" y="140201"/>
                </a:lnTo>
                <a:lnTo>
                  <a:pt x="673071" y="178533"/>
                </a:lnTo>
                <a:lnTo>
                  <a:pt x="693997" y="220152"/>
                </a:lnTo>
                <a:lnTo>
                  <a:pt x="709476" y="264627"/>
                </a:lnTo>
                <a:lnTo>
                  <a:pt x="719079" y="311528"/>
                </a:lnTo>
                <a:lnTo>
                  <a:pt x="722376" y="360425"/>
                </a:lnTo>
                <a:lnTo>
                  <a:pt x="719079" y="409323"/>
                </a:lnTo>
                <a:lnTo>
                  <a:pt x="709476" y="456224"/>
                </a:lnTo>
                <a:lnTo>
                  <a:pt x="693997" y="500699"/>
                </a:lnTo>
                <a:lnTo>
                  <a:pt x="673071" y="542318"/>
                </a:lnTo>
                <a:lnTo>
                  <a:pt x="647129" y="580650"/>
                </a:lnTo>
                <a:lnTo>
                  <a:pt x="616600" y="615267"/>
                </a:lnTo>
                <a:lnTo>
                  <a:pt x="581915" y="645737"/>
                </a:lnTo>
                <a:lnTo>
                  <a:pt x="543503" y="671632"/>
                </a:lnTo>
                <a:lnTo>
                  <a:pt x="501794" y="692521"/>
                </a:lnTo>
                <a:lnTo>
                  <a:pt x="457219" y="707973"/>
                </a:lnTo>
                <a:lnTo>
                  <a:pt x="410207" y="717560"/>
                </a:lnTo>
                <a:lnTo>
                  <a:pt x="361188" y="720851"/>
                </a:lnTo>
                <a:lnTo>
                  <a:pt x="312168" y="717560"/>
                </a:lnTo>
                <a:lnTo>
                  <a:pt x="265156" y="707973"/>
                </a:lnTo>
                <a:lnTo>
                  <a:pt x="220581" y="692521"/>
                </a:lnTo>
                <a:lnTo>
                  <a:pt x="178872" y="671632"/>
                </a:lnTo>
                <a:lnTo>
                  <a:pt x="140460" y="645737"/>
                </a:lnTo>
                <a:lnTo>
                  <a:pt x="105775" y="615267"/>
                </a:lnTo>
                <a:lnTo>
                  <a:pt x="75246" y="580650"/>
                </a:lnTo>
                <a:lnTo>
                  <a:pt x="49304" y="542318"/>
                </a:lnTo>
                <a:lnTo>
                  <a:pt x="28378" y="500699"/>
                </a:lnTo>
                <a:lnTo>
                  <a:pt x="12899" y="456224"/>
                </a:lnTo>
                <a:lnTo>
                  <a:pt x="3296" y="409323"/>
                </a:lnTo>
                <a:lnTo>
                  <a:pt x="0" y="36042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4364735"/>
            <a:ext cx="322580" cy="324485"/>
          </a:xfrm>
          <a:custGeom>
            <a:avLst/>
            <a:gdLst/>
            <a:ahLst/>
            <a:cxnLst/>
            <a:rect l="l" t="t" r="r" b="b"/>
            <a:pathLst>
              <a:path w="322579" h="324485">
                <a:moveTo>
                  <a:pt x="0" y="84074"/>
                </a:moveTo>
                <a:lnTo>
                  <a:pt x="129002" y="213663"/>
                </a:lnTo>
                <a:lnTo>
                  <a:pt x="195246" y="280209"/>
                </a:lnTo>
                <a:lnTo>
                  <a:pt x="219652" y="304726"/>
                </a:lnTo>
                <a:lnTo>
                  <a:pt x="223138" y="308228"/>
                </a:lnTo>
                <a:lnTo>
                  <a:pt x="241071" y="320016"/>
                </a:lnTo>
                <a:lnTo>
                  <a:pt x="262302" y="323945"/>
                </a:lnTo>
                <a:lnTo>
                  <a:pt x="284843" y="320016"/>
                </a:lnTo>
                <a:lnTo>
                  <a:pt x="306704" y="308228"/>
                </a:lnTo>
                <a:lnTo>
                  <a:pt x="318492" y="286198"/>
                </a:lnTo>
                <a:lnTo>
                  <a:pt x="322421" y="263525"/>
                </a:lnTo>
                <a:lnTo>
                  <a:pt x="318492" y="242185"/>
                </a:lnTo>
                <a:lnTo>
                  <a:pt x="306704" y="224154"/>
                </a:lnTo>
                <a:lnTo>
                  <a:pt x="177776" y="94565"/>
                </a:lnTo>
                <a:lnTo>
                  <a:pt x="111569" y="28019"/>
                </a:lnTo>
                <a:lnTo>
                  <a:pt x="87177" y="3502"/>
                </a:lnTo>
                <a:lnTo>
                  <a:pt x="836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1738" y="3144773"/>
            <a:ext cx="1906905" cy="1906905"/>
          </a:xfrm>
          <a:custGeom>
            <a:avLst/>
            <a:gdLst/>
            <a:ahLst/>
            <a:cxnLst/>
            <a:rect l="l" t="t" r="r" b="b"/>
            <a:pathLst>
              <a:path w="1906904" h="1906904">
                <a:moveTo>
                  <a:pt x="0" y="953262"/>
                </a:moveTo>
                <a:lnTo>
                  <a:pt x="1166" y="905689"/>
                </a:lnTo>
                <a:lnTo>
                  <a:pt x="4630" y="858720"/>
                </a:lnTo>
                <a:lnTo>
                  <a:pt x="10337" y="812408"/>
                </a:lnTo>
                <a:lnTo>
                  <a:pt x="18231" y="766809"/>
                </a:lnTo>
                <a:lnTo>
                  <a:pt x="28258" y="721978"/>
                </a:lnTo>
                <a:lnTo>
                  <a:pt x="40364" y="677968"/>
                </a:lnTo>
                <a:lnTo>
                  <a:pt x="54494" y="634834"/>
                </a:lnTo>
                <a:lnTo>
                  <a:pt x="70593" y="592632"/>
                </a:lnTo>
                <a:lnTo>
                  <a:pt x="88607" y="551415"/>
                </a:lnTo>
                <a:lnTo>
                  <a:pt x="108481" y="511239"/>
                </a:lnTo>
                <a:lnTo>
                  <a:pt x="130160" y="472157"/>
                </a:lnTo>
                <a:lnTo>
                  <a:pt x="153590" y="434226"/>
                </a:lnTo>
                <a:lnTo>
                  <a:pt x="178716" y="397498"/>
                </a:lnTo>
                <a:lnTo>
                  <a:pt x="205484" y="362030"/>
                </a:lnTo>
                <a:lnTo>
                  <a:pt x="233838" y="327875"/>
                </a:lnTo>
                <a:lnTo>
                  <a:pt x="263724" y="295088"/>
                </a:lnTo>
                <a:lnTo>
                  <a:pt x="295088" y="263724"/>
                </a:lnTo>
                <a:lnTo>
                  <a:pt x="327875" y="233838"/>
                </a:lnTo>
                <a:lnTo>
                  <a:pt x="362030" y="205484"/>
                </a:lnTo>
                <a:lnTo>
                  <a:pt x="397498" y="178716"/>
                </a:lnTo>
                <a:lnTo>
                  <a:pt x="434226" y="153590"/>
                </a:lnTo>
                <a:lnTo>
                  <a:pt x="472157" y="130160"/>
                </a:lnTo>
                <a:lnTo>
                  <a:pt x="511239" y="108481"/>
                </a:lnTo>
                <a:lnTo>
                  <a:pt x="551415" y="88607"/>
                </a:lnTo>
                <a:lnTo>
                  <a:pt x="592632" y="70593"/>
                </a:lnTo>
                <a:lnTo>
                  <a:pt x="634834" y="54494"/>
                </a:lnTo>
                <a:lnTo>
                  <a:pt x="677968" y="40364"/>
                </a:lnTo>
                <a:lnTo>
                  <a:pt x="721978" y="28258"/>
                </a:lnTo>
                <a:lnTo>
                  <a:pt x="766809" y="18231"/>
                </a:lnTo>
                <a:lnTo>
                  <a:pt x="812408" y="10337"/>
                </a:lnTo>
                <a:lnTo>
                  <a:pt x="858720" y="4630"/>
                </a:lnTo>
                <a:lnTo>
                  <a:pt x="905689" y="1166"/>
                </a:lnTo>
                <a:lnTo>
                  <a:pt x="953262" y="0"/>
                </a:lnTo>
                <a:lnTo>
                  <a:pt x="1000834" y="1166"/>
                </a:lnTo>
                <a:lnTo>
                  <a:pt x="1047803" y="4630"/>
                </a:lnTo>
                <a:lnTo>
                  <a:pt x="1094115" y="10337"/>
                </a:lnTo>
                <a:lnTo>
                  <a:pt x="1139714" y="18231"/>
                </a:lnTo>
                <a:lnTo>
                  <a:pt x="1184545" y="28258"/>
                </a:lnTo>
                <a:lnTo>
                  <a:pt x="1228555" y="40364"/>
                </a:lnTo>
                <a:lnTo>
                  <a:pt x="1271689" y="54494"/>
                </a:lnTo>
                <a:lnTo>
                  <a:pt x="1313891" y="70593"/>
                </a:lnTo>
                <a:lnTo>
                  <a:pt x="1355108" y="88607"/>
                </a:lnTo>
                <a:lnTo>
                  <a:pt x="1395284" y="108481"/>
                </a:lnTo>
                <a:lnTo>
                  <a:pt x="1434366" y="130160"/>
                </a:lnTo>
                <a:lnTo>
                  <a:pt x="1472297" y="153590"/>
                </a:lnTo>
                <a:lnTo>
                  <a:pt x="1509025" y="178716"/>
                </a:lnTo>
                <a:lnTo>
                  <a:pt x="1544493" y="205484"/>
                </a:lnTo>
                <a:lnTo>
                  <a:pt x="1578648" y="233838"/>
                </a:lnTo>
                <a:lnTo>
                  <a:pt x="1611435" y="263724"/>
                </a:lnTo>
                <a:lnTo>
                  <a:pt x="1642799" y="295088"/>
                </a:lnTo>
                <a:lnTo>
                  <a:pt x="1672685" y="327875"/>
                </a:lnTo>
                <a:lnTo>
                  <a:pt x="1701039" y="362030"/>
                </a:lnTo>
                <a:lnTo>
                  <a:pt x="1727807" y="397498"/>
                </a:lnTo>
                <a:lnTo>
                  <a:pt x="1752933" y="434226"/>
                </a:lnTo>
                <a:lnTo>
                  <a:pt x="1776363" y="472157"/>
                </a:lnTo>
                <a:lnTo>
                  <a:pt x="1798042" y="511239"/>
                </a:lnTo>
                <a:lnTo>
                  <a:pt x="1817916" y="551415"/>
                </a:lnTo>
                <a:lnTo>
                  <a:pt x="1835930" y="592632"/>
                </a:lnTo>
                <a:lnTo>
                  <a:pt x="1852029" y="634834"/>
                </a:lnTo>
                <a:lnTo>
                  <a:pt x="1866159" y="677968"/>
                </a:lnTo>
                <a:lnTo>
                  <a:pt x="1878265" y="721978"/>
                </a:lnTo>
                <a:lnTo>
                  <a:pt x="1888292" y="766809"/>
                </a:lnTo>
                <a:lnTo>
                  <a:pt x="1896186" y="812408"/>
                </a:lnTo>
                <a:lnTo>
                  <a:pt x="1901893" y="858720"/>
                </a:lnTo>
                <a:lnTo>
                  <a:pt x="1905357" y="905689"/>
                </a:lnTo>
                <a:lnTo>
                  <a:pt x="1906523" y="953262"/>
                </a:lnTo>
                <a:lnTo>
                  <a:pt x="1905357" y="1000834"/>
                </a:lnTo>
                <a:lnTo>
                  <a:pt x="1901893" y="1047803"/>
                </a:lnTo>
                <a:lnTo>
                  <a:pt x="1896186" y="1094115"/>
                </a:lnTo>
                <a:lnTo>
                  <a:pt x="1888292" y="1139714"/>
                </a:lnTo>
                <a:lnTo>
                  <a:pt x="1878265" y="1184545"/>
                </a:lnTo>
                <a:lnTo>
                  <a:pt x="1866159" y="1228555"/>
                </a:lnTo>
                <a:lnTo>
                  <a:pt x="1852029" y="1271689"/>
                </a:lnTo>
                <a:lnTo>
                  <a:pt x="1835930" y="1313891"/>
                </a:lnTo>
                <a:lnTo>
                  <a:pt x="1817916" y="1355108"/>
                </a:lnTo>
                <a:lnTo>
                  <a:pt x="1798042" y="1395284"/>
                </a:lnTo>
                <a:lnTo>
                  <a:pt x="1776363" y="1434366"/>
                </a:lnTo>
                <a:lnTo>
                  <a:pt x="1752933" y="1472297"/>
                </a:lnTo>
                <a:lnTo>
                  <a:pt x="1727807" y="1509025"/>
                </a:lnTo>
                <a:lnTo>
                  <a:pt x="1701039" y="1544493"/>
                </a:lnTo>
                <a:lnTo>
                  <a:pt x="1672685" y="1578648"/>
                </a:lnTo>
                <a:lnTo>
                  <a:pt x="1642799" y="1611435"/>
                </a:lnTo>
                <a:lnTo>
                  <a:pt x="1611435" y="1642799"/>
                </a:lnTo>
                <a:lnTo>
                  <a:pt x="1578648" y="1672685"/>
                </a:lnTo>
                <a:lnTo>
                  <a:pt x="1544493" y="1701039"/>
                </a:lnTo>
                <a:lnTo>
                  <a:pt x="1509025" y="1727807"/>
                </a:lnTo>
                <a:lnTo>
                  <a:pt x="1472297" y="1752933"/>
                </a:lnTo>
                <a:lnTo>
                  <a:pt x="1434366" y="1776363"/>
                </a:lnTo>
                <a:lnTo>
                  <a:pt x="1395284" y="1798042"/>
                </a:lnTo>
                <a:lnTo>
                  <a:pt x="1355108" y="1817916"/>
                </a:lnTo>
                <a:lnTo>
                  <a:pt x="1313891" y="1835930"/>
                </a:lnTo>
                <a:lnTo>
                  <a:pt x="1271689" y="1852029"/>
                </a:lnTo>
                <a:lnTo>
                  <a:pt x="1228555" y="1866159"/>
                </a:lnTo>
                <a:lnTo>
                  <a:pt x="1184545" y="1878265"/>
                </a:lnTo>
                <a:lnTo>
                  <a:pt x="1139714" y="1888292"/>
                </a:lnTo>
                <a:lnTo>
                  <a:pt x="1094115" y="1896186"/>
                </a:lnTo>
                <a:lnTo>
                  <a:pt x="1047803" y="1901893"/>
                </a:lnTo>
                <a:lnTo>
                  <a:pt x="1000834" y="1905357"/>
                </a:lnTo>
                <a:lnTo>
                  <a:pt x="953262" y="1906524"/>
                </a:lnTo>
                <a:lnTo>
                  <a:pt x="905689" y="1905357"/>
                </a:lnTo>
                <a:lnTo>
                  <a:pt x="858720" y="1901893"/>
                </a:lnTo>
                <a:lnTo>
                  <a:pt x="812408" y="1896186"/>
                </a:lnTo>
                <a:lnTo>
                  <a:pt x="766809" y="1888292"/>
                </a:lnTo>
                <a:lnTo>
                  <a:pt x="721978" y="1878265"/>
                </a:lnTo>
                <a:lnTo>
                  <a:pt x="677968" y="1866159"/>
                </a:lnTo>
                <a:lnTo>
                  <a:pt x="634834" y="1852029"/>
                </a:lnTo>
                <a:lnTo>
                  <a:pt x="592632" y="1835930"/>
                </a:lnTo>
                <a:lnTo>
                  <a:pt x="551415" y="1817916"/>
                </a:lnTo>
                <a:lnTo>
                  <a:pt x="511239" y="1798042"/>
                </a:lnTo>
                <a:lnTo>
                  <a:pt x="472157" y="1776363"/>
                </a:lnTo>
                <a:lnTo>
                  <a:pt x="434226" y="1752933"/>
                </a:lnTo>
                <a:lnTo>
                  <a:pt x="397498" y="1727807"/>
                </a:lnTo>
                <a:lnTo>
                  <a:pt x="362030" y="1701039"/>
                </a:lnTo>
                <a:lnTo>
                  <a:pt x="327875" y="1672685"/>
                </a:lnTo>
                <a:lnTo>
                  <a:pt x="295088" y="1642799"/>
                </a:lnTo>
                <a:lnTo>
                  <a:pt x="263724" y="1611435"/>
                </a:lnTo>
                <a:lnTo>
                  <a:pt x="233838" y="1578648"/>
                </a:lnTo>
                <a:lnTo>
                  <a:pt x="205484" y="1544493"/>
                </a:lnTo>
                <a:lnTo>
                  <a:pt x="178716" y="1509025"/>
                </a:lnTo>
                <a:lnTo>
                  <a:pt x="153590" y="1472297"/>
                </a:lnTo>
                <a:lnTo>
                  <a:pt x="130160" y="1434366"/>
                </a:lnTo>
                <a:lnTo>
                  <a:pt x="108481" y="1395284"/>
                </a:lnTo>
                <a:lnTo>
                  <a:pt x="88607" y="1355108"/>
                </a:lnTo>
                <a:lnTo>
                  <a:pt x="70593" y="1313891"/>
                </a:lnTo>
                <a:lnTo>
                  <a:pt x="54494" y="1271689"/>
                </a:lnTo>
                <a:lnTo>
                  <a:pt x="40364" y="1228555"/>
                </a:lnTo>
                <a:lnTo>
                  <a:pt x="28258" y="1184545"/>
                </a:lnTo>
                <a:lnTo>
                  <a:pt x="18231" y="1139714"/>
                </a:lnTo>
                <a:lnTo>
                  <a:pt x="10337" y="1094115"/>
                </a:lnTo>
                <a:lnTo>
                  <a:pt x="4630" y="1047803"/>
                </a:lnTo>
                <a:lnTo>
                  <a:pt x="1166" y="1000834"/>
                </a:lnTo>
                <a:lnTo>
                  <a:pt x="0" y="95326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52859" y="3381755"/>
            <a:ext cx="1333500" cy="1355090"/>
          </a:xfrm>
          <a:custGeom>
            <a:avLst/>
            <a:gdLst/>
            <a:ahLst/>
            <a:cxnLst/>
            <a:rect l="l" t="t" r="r" b="b"/>
            <a:pathLst>
              <a:path w="1333500" h="1355089">
                <a:moveTo>
                  <a:pt x="0" y="677418"/>
                </a:moveTo>
                <a:lnTo>
                  <a:pt x="1673" y="629037"/>
                </a:lnTo>
                <a:lnTo>
                  <a:pt x="6619" y="581576"/>
                </a:lnTo>
                <a:lnTo>
                  <a:pt x="14725" y="535147"/>
                </a:lnTo>
                <a:lnTo>
                  <a:pt x="25878" y="489866"/>
                </a:lnTo>
                <a:lnTo>
                  <a:pt x="39964" y="445847"/>
                </a:lnTo>
                <a:lnTo>
                  <a:pt x="56872" y="403205"/>
                </a:lnTo>
                <a:lnTo>
                  <a:pt x="76489" y="362054"/>
                </a:lnTo>
                <a:lnTo>
                  <a:pt x="98702" y="322509"/>
                </a:lnTo>
                <a:lnTo>
                  <a:pt x="123398" y="284685"/>
                </a:lnTo>
                <a:lnTo>
                  <a:pt x="150464" y="248697"/>
                </a:lnTo>
                <a:lnTo>
                  <a:pt x="179788" y="214658"/>
                </a:lnTo>
                <a:lnTo>
                  <a:pt x="211258" y="182683"/>
                </a:lnTo>
                <a:lnTo>
                  <a:pt x="244759" y="152888"/>
                </a:lnTo>
                <a:lnTo>
                  <a:pt x="280180" y="125386"/>
                </a:lnTo>
                <a:lnTo>
                  <a:pt x="317408" y="100293"/>
                </a:lnTo>
                <a:lnTo>
                  <a:pt x="356330" y="77723"/>
                </a:lnTo>
                <a:lnTo>
                  <a:pt x="396834" y="57790"/>
                </a:lnTo>
                <a:lnTo>
                  <a:pt x="438806" y="40609"/>
                </a:lnTo>
                <a:lnTo>
                  <a:pt x="482133" y="26295"/>
                </a:lnTo>
                <a:lnTo>
                  <a:pt x="526705" y="14963"/>
                </a:lnTo>
                <a:lnTo>
                  <a:pt x="572406" y="6726"/>
                </a:lnTo>
                <a:lnTo>
                  <a:pt x="619125" y="1700"/>
                </a:lnTo>
                <a:lnTo>
                  <a:pt x="666750" y="0"/>
                </a:lnTo>
                <a:lnTo>
                  <a:pt x="714359" y="1700"/>
                </a:lnTo>
                <a:lnTo>
                  <a:pt x="761065" y="6726"/>
                </a:lnTo>
                <a:lnTo>
                  <a:pt x="806757" y="14963"/>
                </a:lnTo>
                <a:lnTo>
                  <a:pt x="851320" y="26295"/>
                </a:lnTo>
                <a:lnTo>
                  <a:pt x="894643" y="40609"/>
                </a:lnTo>
                <a:lnTo>
                  <a:pt x="936611" y="57790"/>
                </a:lnTo>
                <a:lnTo>
                  <a:pt x="977113" y="77723"/>
                </a:lnTo>
                <a:lnTo>
                  <a:pt x="1016034" y="100293"/>
                </a:lnTo>
                <a:lnTo>
                  <a:pt x="1053263" y="125386"/>
                </a:lnTo>
                <a:lnTo>
                  <a:pt x="1088687" y="152888"/>
                </a:lnTo>
                <a:lnTo>
                  <a:pt x="1122192" y="182683"/>
                </a:lnTo>
                <a:lnTo>
                  <a:pt x="1153665" y="214658"/>
                </a:lnTo>
                <a:lnTo>
                  <a:pt x="1182994" y="248697"/>
                </a:lnTo>
                <a:lnTo>
                  <a:pt x="1210066" y="284685"/>
                </a:lnTo>
                <a:lnTo>
                  <a:pt x="1234767" y="322509"/>
                </a:lnTo>
                <a:lnTo>
                  <a:pt x="1256985" y="362054"/>
                </a:lnTo>
                <a:lnTo>
                  <a:pt x="1276607" y="403205"/>
                </a:lnTo>
                <a:lnTo>
                  <a:pt x="1293521" y="445847"/>
                </a:lnTo>
                <a:lnTo>
                  <a:pt x="1307612" y="489866"/>
                </a:lnTo>
                <a:lnTo>
                  <a:pt x="1318768" y="535147"/>
                </a:lnTo>
                <a:lnTo>
                  <a:pt x="1326877" y="581576"/>
                </a:lnTo>
                <a:lnTo>
                  <a:pt x="1331825" y="629037"/>
                </a:lnTo>
                <a:lnTo>
                  <a:pt x="1333500" y="677418"/>
                </a:lnTo>
                <a:lnTo>
                  <a:pt x="1331825" y="725798"/>
                </a:lnTo>
                <a:lnTo>
                  <a:pt x="1326877" y="773259"/>
                </a:lnTo>
                <a:lnTo>
                  <a:pt x="1318768" y="819688"/>
                </a:lnTo>
                <a:lnTo>
                  <a:pt x="1307612" y="864969"/>
                </a:lnTo>
                <a:lnTo>
                  <a:pt x="1293521" y="908988"/>
                </a:lnTo>
                <a:lnTo>
                  <a:pt x="1276607" y="951630"/>
                </a:lnTo>
                <a:lnTo>
                  <a:pt x="1256985" y="992781"/>
                </a:lnTo>
                <a:lnTo>
                  <a:pt x="1234767" y="1032326"/>
                </a:lnTo>
                <a:lnTo>
                  <a:pt x="1210066" y="1070150"/>
                </a:lnTo>
                <a:lnTo>
                  <a:pt x="1182994" y="1106138"/>
                </a:lnTo>
                <a:lnTo>
                  <a:pt x="1153665" y="1140177"/>
                </a:lnTo>
                <a:lnTo>
                  <a:pt x="1122192" y="1172152"/>
                </a:lnTo>
                <a:lnTo>
                  <a:pt x="1088687" y="1201947"/>
                </a:lnTo>
                <a:lnTo>
                  <a:pt x="1053263" y="1229449"/>
                </a:lnTo>
                <a:lnTo>
                  <a:pt x="1016034" y="1254542"/>
                </a:lnTo>
                <a:lnTo>
                  <a:pt x="977113" y="1277112"/>
                </a:lnTo>
                <a:lnTo>
                  <a:pt x="936611" y="1297045"/>
                </a:lnTo>
                <a:lnTo>
                  <a:pt x="894643" y="1314226"/>
                </a:lnTo>
                <a:lnTo>
                  <a:pt x="851320" y="1328540"/>
                </a:lnTo>
                <a:lnTo>
                  <a:pt x="806757" y="1339872"/>
                </a:lnTo>
                <a:lnTo>
                  <a:pt x="761065" y="1348109"/>
                </a:lnTo>
                <a:lnTo>
                  <a:pt x="714359" y="1353135"/>
                </a:lnTo>
                <a:lnTo>
                  <a:pt x="666750" y="1354836"/>
                </a:lnTo>
                <a:lnTo>
                  <a:pt x="619125" y="1353135"/>
                </a:lnTo>
                <a:lnTo>
                  <a:pt x="572406" y="1348109"/>
                </a:lnTo>
                <a:lnTo>
                  <a:pt x="526705" y="1339872"/>
                </a:lnTo>
                <a:lnTo>
                  <a:pt x="482133" y="1328540"/>
                </a:lnTo>
                <a:lnTo>
                  <a:pt x="438806" y="1314226"/>
                </a:lnTo>
                <a:lnTo>
                  <a:pt x="396834" y="1297045"/>
                </a:lnTo>
                <a:lnTo>
                  <a:pt x="356330" y="1277112"/>
                </a:lnTo>
                <a:lnTo>
                  <a:pt x="317408" y="1254542"/>
                </a:lnTo>
                <a:lnTo>
                  <a:pt x="280180" y="1229449"/>
                </a:lnTo>
                <a:lnTo>
                  <a:pt x="244759" y="1201947"/>
                </a:lnTo>
                <a:lnTo>
                  <a:pt x="211258" y="1172152"/>
                </a:lnTo>
                <a:lnTo>
                  <a:pt x="179788" y="1140177"/>
                </a:lnTo>
                <a:lnTo>
                  <a:pt x="150464" y="1106138"/>
                </a:lnTo>
                <a:lnTo>
                  <a:pt x="123398" y="1070150"/>
                </a:lnTo>
                <a:lnTo>
                  <a:pt x="98702" y="1032326"/>
                </a:lnTo>
                <a:lnTo>
                  <a:pt x="76489" y="992781"/>
                </a:lnTo>
                <a:lnTo>
                  <a:pt x="56872" y="951630"/>
                </a:lnTo>
                <a:lnTo>
                  <a:pt x="39964" y="908988"/>
                </a:lnTo>
                <a:lnTo>
                  <a:pt x="25878" y="864969"/>
                </a:lnTo>
                <a:lnTo>
                  <a:pt x="14725" y="819688"/>
                </a:lnTo>
                <a:lnTo>
                  <a:pt x="6619" y="773259"/>
                </a:lnTo>
                <a:lnTo>
                  <a:pt x="1673" y="725798"/>
                </a:lnTo>
                <a:lnTo>
                  <a:pt x="0" y="67741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18847" y="3387852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7680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202692" y="0"/>
                </a:moveTo>
                <a:lnTo>
                  <a:pt x="171021" y="47136"/>
                </a:lnTo>
                <a:lnTo>
                  <a:pt x="101346" y="181641"/>
                </a:lnTo>
                <a:lnTo>
                  <a:pt x="31670" y="393156"/>
                </a:lnTo>
                <a:lnTo>
                  <a:pt x="0" y="671322"/>
                </a:lnTo>
                <a:lnTo>
                  <a:pt x="31670" y="950505"/>
                </a:lnTo>
                <a:lnTo>
                  <a:pt x="101346" y="1161907"/>
                </a:lnTo>
                <a:lnTo>
                  <a:pt x="171021" y="1295846"/>
                </a:lnTo>
                <a:lnTo>
                  <a:pt x="202692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57076" y="3387852"/>
            <a:ext cx="463550" cy="1343025"/>
          </a:xfrm>
          <a:custGeom>
            <a:avLst/>
            <a:gdLst/>
            <a:ahLst/>
            <a:cxnLst/>
            <a:rect l="l" t="t" r="r" b="b"/>
            <a:pathLst>
              <a:path w="463550" h="1343025">
                <a:moveTo>
                  <a:pt x="463296" y="0"/>
                </a:moveTo>
                <a:lnTo>
                  <a:pt x="390905" y="33188"/>
                </a:lnTo>
                <a:lnTo>
                  <a:pt x="231648" y="144446"/>
                </a:lnTo>
                <a:lnTo>
                  <a:pt x="72390" y="351311"/>
                </a:lnTo>
                <a:lnTo>
                  <a:pt x="0" y="671322"/>
                </a:lnTo>
                <a:lnTo>
                  <a:pt x="72390" y="993743"/>
                </a:lnTo>
                <a:lnTo>
                  <a:pt x="231648" y="1200340"/>
                </a:lnTo>
                <a:lnTo>
                  <a:pt x="390905" y="1310258"/>
                </a:lnTo>
                <a:lnTo>
                  <a:pt x="463296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18847" y="3387852"/>
            <a:ext cx="203200" cy="1343025"/>
          </a:xfrm>
          <a:custGeom>
            <a:avLst/>
            <a:gdLst/>
            <a:ahLst/>
            <a:cxnLst/>
            <a:rect l="l" t="t" r="r" b="b"/>
            <a:pathLst>
              <a:path w="203200" h="1343025">
                <a:moveTo>
                  <a:pt x="0" y="0"/>
                </a:moveTo>
                <a:lnTo>
                  <a:pt x="31670" y="47136"/>
                </a:lnTo>
                <a:lnTo>
                  <a:pt x="101346" y="181641"/>
                </a:lnTo>
                <a:lnTo>
                  <a:pt x="171021" y="393156"/>
                </a:lnTo>
                <a:lnTo>
                  <a:pt x="202692" y="671322"/>
                </a:lnTo>
                <a:lnTo>
                  <a:pt x="171021" y="950505"/>
                </a:lnTo>
                <a:lnTo>
                  <a:pt x="101346" y="1161907"/>
                </a:lnTo>
                <a:lnTo>
                  <a:pt x="31670" y="1295846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18847" y="3387852"/>
            <a:ext cx="464820" cy="1343025"/>
          </a:xfrm>
          <a:custGeom>
            <a:avLst/>
            <a:gdLst/>
            <a:ahLst/>
            <a:cxnLst/>
            <a:rect l="l" t="t" r="r" b="b"/>
            <a:pathLst>
              <a:path w="464820" h="1343025">
                <a:moveTo>
                  <a:pt x="0" y="0"/>
                </a:moveTo>
                <a:lnTo>
                  <a:pt x="72628" y="33188"/>
                </a:lnTo>
                <a:lnTo>
                  <a:pt x="232410" y="144446"/>
                </a:lnTo>
                <a:lnTo>
                  <a:pt x="392191" y="351311"/>
                </a:lnTo>
                <a:lnTo>
                  <a:pt x="464820" y="671322"/>
                </a:lnTo>
                <a:lnTo>
                  <a:pt x="392191" y="993743"/>
                </a:lnTo>
                <a:lnTo>
                  <a:pt x="232410" y="1200340"/>
                </a:lnTo>
                <a:lnTo>
                  <a:pt x="72628" y="1310258"/>
                </a:lnTo>
                <a:lnTo>
                  <a:pt x="0" y="134264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96700" y="4465320"/>
            <a:ext cx="824865" cy="125095"/>
          </a:xfrm>
          <a:custGeom>
            <a:avLst/>
            <a:gdLst/>
            <a:ahLst/>
            <a:cxnLst/>
            <a:rect l="l" t="t" r="r" b="b"/>
            <a:pathLst>
              <a:path w="824865" h="125095">
                <a:moveTo>
                  <a:pt x="0" y="124967"/>
                </a:moveTo>
                <a:lnTo>
                  <a:pt x="35921" y="99375"/>
                </a:lnTo>
                <a:lnTo>
                  <a:pt x="76515" y="76571"/>
                </a:lnTo>
                <a:lnTo>
                  <a:pt x="120847" y="56613"/>
                </a:lnTo>
                <a:lnTo>
                  <a:pt x="167982" y="39563"/>
                </a:lnTo>
                <a:lnTo>
                  <a:pt x="216987" y="25479"/>
                </a:lnTo>
                <a:lnTo>
                  <a:pt x="266925" y="14421"/>
                </a:lnTo>
                <a:lnTo>
                  <a:pt x="316864" y="6449"/>
                </a:lnTo>
                <a:lnTo>
                  <a:pt x="365868" y="1622"/>
                </a:lnTo>
                <a:lnTo>
                  <a:pt x="413003" y="0"/>
                </a:lnTo>
                <a:lnTo>
                  <a:pt x="460212" y="1839"/>
                </a:lnTo>
                <a:lnTo>
                  <a:pt x="508929" y="7210"/>
                </a:lnTo>
                <a:lnTo>
                  <a:pt x="558348" y="15889"/>
                </a:lnTo>
                <a:lnTo>
                  <a:pt x="607664" y="27653"/>
                </a:lnTo>
                <a:lnTo>
                  <a:pt x="656070" y="42281"/>
                </a:lnTo>
                <a:lnTo>
                  <a:pt x="702761" y="59548"/>
                </a:lnTo>
                <a:lnTo>
                  <a:pt x="746931" y="79234"/>
                </a:lnTo>
                <a:lnTo>
                  <a:pt x="787774" y="101114"/>
                </a:lnTo>
                <a:lnTo>
                  <a:pt x="824483" y="12496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41252" y="4239767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0" y="146304"/>
                </a:moveTo>
                <a:lnTo>
                  <a:pt x="51237" y="115446"/>
                </a:lnTo>
                <a:lnTo>
                  <a:pt x="119408" y="82747"/>
                </a:lnTo>
                <a:lnTo>
                  <a:pt x="160108" y="66745"/>
                </a:lnTo>
                <a:lnTo>
                  <a:pt x="205359" y="51530"/>
                </a:lnTo>
                <a:lnTo>
                  <a:pt x="255266" y="37515"/>
                </a:lnTo>
                <a:lnTo>
                  <a:pt x="309936" y="25117"/>
                </a:lnTo>
                <a:lnTo>
                  <a:pt x="369474" y="14751"/>
                </a:lnTo>
                <a:lnTo>
                  <a:pt x="433987" y="6833"/>
                </a:lnTo>
                <a:lnTo>
                  <a:pt x="503579" y="1777"/>
                </a:lnTo>
                <a:lnTo>
                  <a:pt x="578357" y="0"/>
                </a:lnTo>
                <a:lnTo>
                  <a:pt x="652786" y="1760"/>
                </a:lnTo>
                <a:lnTo>
                  <a:pt x="722086" y="6768"/>
                </a:lnTo>
                <a:lnTo>
                  <a:pt x="786360" y="14614"/>
                </a:lnTo>
                <a:lnTo>
                  <a:pt x="845707" y="24892"/>
                </a:lnTo>
                <a:lnTo>
                  <a:pt x="900228" y="37190"/>
                </a:lnTo>
                <a:lnTo>
                  <a:pt x="950023" y="51101"/>
                </a:lnTo>
                <a:lnTo>
                  <a:pt x="995194" y="66216"/>
                </a:lnTo>
                <a:lnTo>
                  <a:pt x="1035840" y="82126"/>
                </a:lnTo>
                <a:lnTo>
                  <a:pt x="1072062" y="98423"/>
                </a:lnTo>
                <a:lnTo>
                  <a:pt x="1131637" y="130539"/>
                </a:lnTo>
                <a:lnTo>
                  <a:pt x="1155192" y="14554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60480" y="4058411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1318260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16511" y="3520440"/>
            <a:ext cx="805180" cy="125095"/>
          </a:xfrm>
          <a:custGeom>
            <a:avLst/>
            <a:gdLst/>
            <a:ahLst/>
            <a:cxnLst/>
            <a:rect l="l" t="t" r="r" b="b"/>
            <a:pathLst>
              <a:path w="805179" h="125095">
                <a:moveTo>
                  <a:pt x="804672" y="0"/>
                </a:moveTo>
                <a:lnTo>
                  <a:pt x="769833" y="25358"/>
                </a:lnTo>
                <a:lnTo>
                  <a:pt x="730359" y="48038"/>
                </a:lnTo>
                <a:lnTo>
                  <a:pt x="687164" y="67959"/>
                </a:lnTo>
                <a:lnTo>
                  <a:pt x="641162" y="85038"/>
                </a:lnTo>
                <a:lnTo>
                  <a:pt x="593268" y="99195"/>
                </a:lnTo>
                <a:lnTo>
                  <a:pt x="544397" y="110348"/>
                </a:lnTo>
                <a:lnTo>
                  <a:pt x="495463" y="118416"/>
                </a:lnTo>
                <a:lnTo>
                  <a:pt x="447381" y="123316"/>
                </a:lnTo>
                <a:lnTo>
                  <a:pt x="401066" y="124968"/>
                </a:lnTo>
                <a:lnTo>
                  <a:pt x="355176" y="123103"/>
                </a:lnTo>
                <a:lnTo>
                  <a:pt x="307713" y="117669"/>
                </a:lnTo>
                <a:lnTo>
                  <a:pt x="259493" y="108909"/>
                </a:lnTo>
                <a:lnTo>
                  <a:pt x="211333" y="97063"/>
                </a:lnTo>
                <a:lnTo>
                  <a:pt x="164049" y="82373"/>
                </a:lnTo>
                <a:lnTo>
                  <a:pt x="118458" y="65080"/>
                </a:lnTo>
                <a:lnTo>
                  <a:pt x="75374" y="45426"/>
                </a:lnTo>
                <a:lnTo>
                  <a:pt x="35616" y="23652"/>
                </a:lnTo>
                <a:lnTo>
                  <a:pt x="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41252" y="3724655"/>
            <a:ext cx="1155700" cy="146685"/>
          </a:xfrm>
          <a:custGeom>
            <a:avLst/>
            <a:gdLst/>
            <a:ahLst/>
            <a:cxnLst/>
            <a:rect l="l" t="t" r="r" b="b"/>
            <a:pathLst>
              <a:path w="1155700" h="146685">
                <a:moveTo>
                  <a:pt x="1155192" y="0"/>
                </a:moveTo>
                <a:lnTo>
                  <a:pt x="1104263" y="30681"/>
                </a:lnTo>
                <a:lnTo>
                  <a:pt x="1036178" y="63330"/>
                </a:lnTo>
                <a:lnTo>
                  <a:pt x="995461" y="79341"/>
                </a:lnTo>
                <a:lnTo>
                  <a:pt x="950166" y="94583"/>
                </a:lnTo>
                <a:lnTo>
                  <a:pt x="900195" y="108633"/>
                </a:lnTo>
                <a:lnTo>
                  <a:pt x="845453" y="121073"/>
                </a:lnTo>
                <a:lnTo>
                  <a:pt x="785842" y="131480"/>
                </a:lnTo>
                <a:lnTo>
                  <a:pt x="721266" y="139435"/>
                </a:lnTo>
                <a:lnTo>
                  <a:pt x="651629" y="144516"/>
                </a:lnTo>
                <a:lnTo>
                  <a:pt x="576833" y="146304"/>
                </a:lnTo>
                <a:lnTo>
                  <a:pt x="502405" y="144534"/>
                </a:lnTo>
                <a:lnTo>
                  <a:pt x="433105" y="139500"/>
                </a:lnTo>
                <a:lnTo>
                  <a:pt x="368831" y="131617"/>
                </a:lnTo>
                <a:lnTo>
                  <a:pt x="309484" y="121299"/>
                </a:lnTo>
                <a:lnTo>
                  <a:pt x="254963" y="108959"/>
                </a:lnTo>
                <a:lnTo>
                  <a:pt x="205168" y="95011"/>
                </a:lnTo>
                <a:lnTo>
                  <a:pt x="159997" y="79871"/>
                </a:lnTo>
                <a:lnTo>
                  <a:pt x="119351" y="63951"/>
                </a:lnTo>
                <a:lnTo>
                  <a:pt x="83129" y="47666"/>
                </a:lnTo>
                <a:lnTo>
                  <a:pt x="23554" y="15657"/>
                </a:lnTo>
                <a:lnTo>
                  <a:pt x="0" y="76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605569" y="0"/>
                </a:move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47878" y="174263"/>
                </a:lnTo>
                <a:lnTo>
                  <a:pt x="0" y="213379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47161" y="342538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16188" y="1766"/>
                </a:lnTo>
                <a:lnTo>
                  <a:pt x="605569" y="0"/>
                </a:lnTo>
                <a:close/>
              </a:path>
              <a:path w="638175" h="694054">
                <a:moveTo>
                  <a:pt x="547161" y="342538"/>
                </a:moveTo>
                <a:lnTo>
                  <a:pt x="435482" y="342538"/>
                </a:lnTo>
                <a:lnTo>
                  <a:pt x="573404" y="663848"/>
                </a:lnTo>
                <a:lnTo>
                  <a:pt x="600201" y="608095"/>
                </a:lnTo>
                <a:lnTo>
                  <a:pt x="547161" y="342538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051792" y="3410311"/>
            <a:ext cx="638175" cy="694055"/>
          </a:xfrm>
          <a:custGeom>
            <a:avLst/>
            <a:gdLst/>
            <a:ahLst/>
            <a:cxnLst/>
            <a:rect l="l" t="t" r="r" b="b"/>
            <a:pathLst>
              <a:path w="638175" h="694054">
                <a:moveTo>
                  <a:pt x="242569" y="547643"/>
                </a:moveTo>
                <a:lnTo>
                  <a:pt x="313110" y="477287"/>
                </a:lnTo>
                <a:lnTo>
                  <a:pt x="374935" y="411039"/>
                </a:lnTo>
                <a:lnTo>
                  <a:pt x="418806" y="361817"/>
                </a:lnTo>
                <a:lnTo>
                  <a:pt x="435482" y="342538"/>
                </a:lnTo>
                <a:lnTo>
                  <a:pt x="515219" y="528296"/>
                </a:lnTo>
                <a:lnTo>
                  <a:pt x="556164" y="623685"/>
                </a:lnTo>
                <a:lnTo>
                  <a:pt x="571249" y="658828"/>
                </a:lnTo>
                <a:lnTo>
                  <a:pt x="573404" y="663848"/>
                </a:lnTo>
                <a:lnTo>
                  <a:pt x="588897" y="631616"/>
                </a:lnTo>
                <a:lnTo>
                  <a:pt x="596852" y="615064"/>
                </a:lnTo>
                <a:lnTo>
                  <a:pt x="599783" y="608966"/>
                </a:lnTo>
                <a:lnTo>
                  <a:pt x="600201" y="608095"/>
                </a:lnTo>
                <a:lnTo>
                  <a:pt x="556442" y="389004"/>
                </a:lnTo>
                <a:lnTo>
                  <a:pt x="533971" y="276498"/>
                </a:lnTo>
                <a:lnTo>
                  <a:pt x="525692" y="235049"/>
                </a:lnTo>
                <a:lnTo>
                  <a:pt x="524509" y="229127"/>
                </a:lnTo>
                <a:lnTo>
                  <a:pt x="583840" y="141063"/>
                </a:lnTo>
                <a:lnTo>
                  <a:pt x="618156" y="81918"/>
                </a:lnTo>
                <a:lnTo>
                  <a:pt x="633970" y="48658"/>
                </a:lnTo>
                <a:lnTo>
                  <a:pt x="637793" y="38246"/>
                </a:lnTo>
                <a:lnTo>
                  <a:pt x="637341" y="25020"/>
                </a:lnTo>
                <a:lnTo>
                  <a:pt x="633126" y="15116"/>
                </a:lnTo>
                <a:lnTo>
                  <a:pt x="628292" y="8903"/>
                </a:lnTo>
                <a:lnTo>
                  <a:pt x="625982" y="6750"/>
                </a:lnTo>
                <a:lnTo>
                  <a:pt x="623353" y="5008"/>
                </a:lnTo>
                <a:lnTo>
                  <a:pt x="616188" y="1766"/>
                </a:lnTo>
                <a:lnTo>
                  <a:pt x="554799" y="32150"/>
                </a:lnTo>
                <a:lnTo>
                  <a:pt x="505463" y="79517"/>
                </a:lnTo>
                <a:lnTo>
                  <a:pt x="433958" y="158007"/>
                </a:lnTo>
                <a:lnTo>
                  <a:pt x="210756" y="167405"/>
                </a:lnTo>
                <a:lnTo>
                  <a:pt x="96139" y="172231"/>
                </a:lnTo>
                <a:lnTo>
                  <a:pt x="53911" y="174009"/>
                </a:lnTo>
                <a:lnTo>
                  <a:pt x="47878" y="174263"/>
                </a:lnTo>
                <a:lnTo>
                  <a:pt x="20198" y="196877"/>
                </a:lnTo>
                <a:lnTo>
                  <a:pt x="5984" y="208490"/>
                </a:lnTo>
                <a:lnTo>
                  <a:pt x="748" y="212768"/>
                </a:lnTo>
                <a:lnTo>
                  <a:pt x="0" y="213379"/>
                </a:lnTo>
                <a:lnTo>
                  <a:pt x="199413" y="246933"/>
                </a:lnTo>
                <a:lnTo>
                  <a:pt x="301815" y="264163"/>
                </a:lnTo>
                <a:lnTo>
                  <a:pt x="339542" y="270511"/>
                </a:lnTo>
                <a:lnTo>
                  <a:pt x="344931" y="271418"/>
                </a:lnTo>
                <a:lnTo>
                  <a:pt x="330136" y="292179"/>
                </a:lnTo>
                <a:lnTo>
                  <a:pt x="292671" y="346444"/>
                </a:lnTo>
                <a:lnTo>
                  <a:pt x="242919" y="422187"/>
                </a:lnTo>
                <a:lnTo>
                  <a:pt x="191261" y="507384"/>
                </a:lnTo>
                <a:lnTo>
                  <a:pt x="171803" y="508888"/>
                </a:lnTo>
                <a:lnTo>
                  <a:pt x="128746" y="512750"/>
                </a:lnTo>
                <a:lnTo>
                  <a:pt x="85070" y="517993"/>
                </a:lnTo>
                <a:lnTo>
                  <a:pt x="63753" y="523640"/>
                </a:lnTo>
                <a:lnTo>
                  <a:pt x="49402" y="541928"/>
                </a:lnTo>
                <a:lnTo>
                  <a:pt x="51434" y="548659"/>
                </a:lnTo>
                <a:lnTo>
                  <a:pt x="63246" y="555390"/>
                </a:lnTo>
                <a:lnTo>
                  <a:pt x="110309" y="570882"/>
                </a:lnTo>
                <a:lnTo>
                  <a:pt x="134477" y="578838"/>
                </a:lnTo>
                <a:lnTo>
                  <a:pt x="143381" y="581769"/>
                </a:lnTo>
                <a:lnTo>
                  <a:pt x="144652" y="582187"/>
                </a:lnTo>
                <a:lnTo>
                  <a:pt x="159130" y="588664"/>
                </a:lnTo>
                <a:lnTo>
                  <a:pt x="163956" y="594887"/>
                </a:lnTo>
                <a:lnTo>
                  <a:pt x="171196" y="598062"/>
                </a:lnTo>
                <a:lnTo>
                  <a:pt x="180848" y="610635"/>
                </a:lnTo>
                <a:lnTo>
                  <a:pt x="207059" y="652706"/>
                </a:lnTo>
                <a:lnTo>
                  <a:pt x="220519" y="674310"/>
                </a:lnTo>
                <a:lnTo>
                  <a:pt x="225478" y="682269"/>
                </a:lnTo>
                <a:lnTo>
                  <a:pt x="226186" y="683406"/>
                </a:lnTo>
                <a:lnTo>
                  <a:pt x="235584" y="693185"/>
                </a:lnTo>
                <a:lnTo>
                  <a:pt x="242569" y="693693"/>
                </a:lnTo>
                <a:lnTo>
                  <a:pt x="256921" y="675405"/>
                </a:lnTo>
                <a:lnTo>
                  <a:pt x="257357" y="653353"/>
                </a:lnTo>
                <a:lnTo>
                  <a:pt x="252126" y="609667"/>
                </a:lnTo>
                <a:lnTo>
                  <a:pt x="245705" y="566910"/>
                </a:lnTo>
                <a:lnTo>
                  <a:pt x="242569" y="5476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32057" y="3024377"/>
            <a:ext cx="1991995" cy="2022475"/>
          </a:xfrm>
          <a:custGeom>
            <a:avLst/>
            <a:gdLst/>
            <a:ahLst/>
            <a:cxnLst/>
            <a:rect l="l" t="t" r="r" b="b"/>
            <a:pathLst>
              <a:path w="1991994" h="2022475">
                <a:moveTo>
                  <a:pt x="0" y="1011174"/>
                </a:moveTo>
                <a:lnTo>
                  <a:pt x="1148" y="962184"/>
                </a:lnTo>
                <a:lnTo>
                  <a:pt x="4559" y="913796"/>
                </a:lnTo>
                <a:lnTo>
                  <a:pt x="10179" y="866063"/>
                </a:lnTo>
                <a:lnTo>
                  <a:pt x="17958" y="819037"/>
                </a:lnTo>
                <a:lnTo>
                  <a:pt x="27842" y="772771"/>
                </a:lnTo>
                <a:lnTo>
                  <a:pt x="39780" y="727319"/>
                </a:lnTo>
                <a:lnTo>
                  <a:pt x="53718" y="682733"/>
                </a:lnTo>
                <a:lnTo>
                  <a:pt x="69607" y="639067"/>
                </a:lnTo>
                <a:lnTo>
                  <a:pt x="87392" y="596372"/>
                </a:lnTo>
                <a:lnTo>
                  <a:pt x="107021" y="554703"/>
                </a:lnTo>
                <a:lnTo>
                  <a:pt x="128444" y="514113"/>
                </a:lnTo>
                <a:lnTo>
                  <a:pt x="151607" y="474653"/>
                </a:lnTo>
                <a:lnTo>
                  <a:pt x="176458" y="436378"/>
                </a:lnTo>
                <a:lnTo>
                  <a:pt x="202946" y="399340"/>
                </a:lnTo>
                <a:lnTo>
                  <a:pt x="231017" y="363592"/>
                </a:lnTo>
                <a:lnTo>
                  <a:pt x="260620" y="329188"/>
                </a:lnTo>
                <a:lnTo>
                  <a:pt x="291703" y="296179"/>
                </a:lnTo>
                <a:lnTo>
                  <a:pt x="324213" y="264620"/>
                </a:lnTo>
                <a:lnTo>
                  <a:pt x="358098" y="234563"/>
                </a:lnTo>
                <a:lnTo>
                  <a:pt x="393307" y="206061"/>
                </a:lnTo>
                <a:lnTo>
                  <a:pt x="429786" y="179168"/>
                </a:lnTo>
                <a:lnTo>
                  <a:pt x="467484" y="153935"/>
                </a:lnTo>
                <a:lnTo>
                  <a:pt x="506349" y="130417"/>
                </a:lnTo>
                <a:lnTo>
                  <a:pt x="546328" y="108666"/>
                </a:lnTo>
                <a:lnTo>
                  <a:pt x="587369" y="88734"/>
                </a:lnTo>
                <a:lnTo>
                  <a:pt x="629421" y="70676"/>
                </a:lnTo>
                <a:lnTo>
                  <a:pt x="672430" y="54544"/>
                </a:lnTo>
                <a:lnTo>
                  <a:pt x="716345" y="40391"/>
                </a:lnTo>
                <a:lnTo>
                  <a:pt x="761114" y="28270"/>
                </a:lnTo>
                <a:lnTo>
                  <a:pt x="806683" y="18234"/>
                </a:lnTo>
                <a:lnTo>
                  <a:pt x="853003" y="10336"/>
                </a:lnTo>
                <a:lnTo>
                  <a:pt x="900019" y="4629"/>
                </a:lnTo>
                <a:lnTo>
                  <a:pt x="947680" y="1166"/>
                </a:lnTo>
                <a:lnTo>
                  <a:pt x="995934" y="0"/>
                </a:lnTo>
                <a:lnTo>
                  <a:pt x="1044187" y="1166"/>
                </a:lnTo>
                <a:lnTo>
                  <a:pt x="1091848" y="4629"/>
                </a:lnTo>
                <a:lnTo>
                  <a:pt x="1138864" y="10336"/>
                </a:lnTo>
                <a:lnTo>
                  <a:pt x="1185184" y="18234"/>
                </a:lnTo>
                <a:lnTo>
                  <a:pt x="1230753" y="28270"/>
                </a:lnTo>
                <a:lnTo>
                  <a:pt x="1275522" y="40391"/>
                </a:lnTo>
                <a:lnTo>
                  <a:pt x="1319437" y="54544"/>
                </a:lnTo>
                <a:lnTo>
                  <a:pt x="1362446" y="70676"/>
                </a:lnTo>
                <a:lnTo>
                  <a:pt x="1404498" y="88734"/>
                </a:lnTo>
                <a:lnTo>
                  <a:pt x="1445539" y="108666"/>
                </a:lnTo>
                <a:lnTo>
                  <a:pt x="1485518" y="130417"/>
                </a:lnTo>
                <a:lnTo>
                  <a:pt x="1524383" y="153935"/>
                </a:lnTo>
                <a:lnTo>
                  <a:pt x="1562081" y="179168"/>
                </a:lnTo>
                <a:lnTo>
                  <a:pt x="1598560" y="206061"/>
                </a:lnTo>
                <a:lnTo>
                  <a:pt x="1633769" y="234563"/>
                </a:lnTo>
                <a:lnTo>
                  <a:pt x="1667654" y="264620"/>
                </a:lnTo>
                <a:lnTo>
                  <a:pt x="1700164" y="296179"/>
                </a:lnTo>
                <a:lnTo>
                  <a:pt x="1731247" y="329188"/>
                </a:lnTo>
                <a:lnTo>
                  <a:pt x="1760850" y="363592"/>
                </a:lnTo>
                <a:lnTo>
                  <a:pt x="1788921" y="399340"/>
                </a:lnTo>
                <a:lnTo>
                  <a:pt x="1815409" y="436378"/>
                </a:lnTo>
                <a:lnTo>
                  <a:pt x="1840260" y="474653"/>
                </a:lnTo>
                <a:lnTo>
                  <a:pt x="1863423" y="514113"/>
                </a:lnTo>
                <a:lnTo>
                  <a:pt x="1884846" y="554703"/>
                </a:lnTo>
                <a:lnTo>
                  <a:pt x="1904475" y="596372"/>
                </a:lnTo>
                <a:lnTo>
                  <a:pt x="1922260" y="639067"/>
                </a:lnTo>
                <a:lnTo>
                  <a:pt x="1938149" y="682733"/>
                </a:lnTo>
                <a:lnTo>
                  <a:pt x="1952087" y="727319"/>
                </a:lnTo>
                <a:lnTo>
                  <a:pt x="1964025" y="772771"/>
                </a:lnTo>
                <a:lnTo>
                  <a:pt x="1973909" y="819037"/>
                </a:lnTo>
                <a:lnTo>
                  <a:pt x="1981688" y="866063"/>
                </a:lnTo>
                <a:lnTo>
                  <a:pt x="1987308" y="913796"/>
                </a:lnTo>
                <a:lnTo>
                  <a:pt x="1990719" y="962184"/>
                </a:lnTo>
                <a:lnTo>
                  <a:pt x="1991868" y="1011174"/>
                </a:lnTo>
                <a:lnTo>
                  <a:pt x="1990719" y="1060163"/>
                </a:lnTo>
                <a:lnTo>
                  <a:pt x="1987308" y="1108551"/>
                </a:lnTo>
                <a:lnTo>
                  <a:pt x="1981688" y="1156284"/>
                </a:lnTo>
                <a:lnTo>
                  <a:pt x="1973909" y="1203310"/>
                </a:lnTo>
                <a:lnTo>
                  <a:pt x="1964025" y="1249576"/>
                </a:lnTo>
                <a:lnTo>
                  <a:pt x="1952087" y="1295028"/>
                </a:lnTo>
                <a:lnTo>
                  <a:pt x="1938149" y="1339614"/>
                </a:lnTo>
                <a:lnTo>
                  <a:pt x="1922260" y="1383280"/>
                </a:lnTo>
                <a:lnTo>
                  <a:pt x="1904475" y="1425975"/>
                </a:lnTo>
                <a:lnTo>
                  <a:pt x="1884846" y="1467644"/>
                </a:lnTo>
                <a:lnTo>
                  <a:pt x="1863423" y="1508234"/>
                </a:lnTo>
                <a:lnTo>
                  <a:pt x="1840260" y="1547694"/>
                </a:lnTo>
                <a:lnTo>
                  <a:pt x="1815409" y="1585969"/>
                </a:lnTo>
                <a:lnTo>
                  <a:pt x="1788921" y="1623007"/>
                </a:lnTo>
                <a:lnTo>
                  <a:pt x="1760850" y="1658755"/>
                </a:lnTo>
                <a:lnTo>
                  <a:pt x="1731247" y="1693159"/>
                </a:lnTo>
                <a:lnTo>
                  <a:pt x="1700164" y="1726168"/>
                </a:lnTo>
                <a:lnTo>
                  <a:pt x="1667654" y="1757727"/>
                </a:lnTo>
                <a:lnTo>
                  <a:pt x="1633769" y="1787784"/>
                </a:lnTo>
                <a:lnTo>
                  <a:pt x="1598560" y="1816286"/>
                </a:lnTo>
                <a:lnTo>
                  <a:pt x="1562081" y="1843179"/>
                </a:lnTo>
                <a:lnTo>
                  <a:pt x="1524383" y="1868412"/>
                </a:lnTo>
                <a:lnTo>
                  <a:pt x="1485518" y="1891930"/>
                </a:lnTo>
                <a:lnTo>
                  <a:pt x="1445539" y="1913681"/>
                </a:lnTo>
                <a:lnTo>
                  <a:pt x="1404498" y="1933613"/>
                </a:lnTo>
                <a:lnTo>
                  <a:pt x="1362446" y="1951671"/>
                </a:lnTo>
                <a:lnTo>
                  <a:pt x="1319437" y="1967803"/>
                </a:lnTo>
                <a:lnTo>
                  <a:pt x="1275522" y="1981956"/>
                </a:lnTo>
                <a:lnTo>
                  <a:pt x="1230753" y="1994077"/>
                </a:lnTo>
                <a:lnTo>
                  <a:pt x="1185184" y="2004113"/>
                </a:lnTo>
                <a:lnTo>
                  <a:pt x="1138864" y="2012011"/>
                </a:lnTo>
                <a:lnTo>
                  <a:pt x="1091848" y="2017718"/>
                </a:lnTo>
                <a:lnTo>
                  <a:pt x="1044187" y="2021181"/>
                </a:lnTo>
                <a:lnTo>
                  <a:pt x="995934" y="2022348"/>
                </a:lnTo>
                <a:lnTo>
                  <a:pt x="947680" y="2021181"/>
                </a:lnTo>
                <a:lnTo>
                  <a:pt x="900019" y="2017718"/>
                </a:lnTo>
                <a:lnTo>
                  <a:pt x="853003" y="2012011"/>
                </a:lnTo>
                <a:lnTo>
                  <a:pt x="806683" y="2004113"/>
                </a:lnTo>
                <a:lnTo>
                  <a:pt x="761114" y="1994077"/>
                </a:lnTo>
                <a:lnTo>
                  <a:pt x="716345" y="1981956"/>
                </a:lnTo>
                <a:lnTo>
                  <a:pt x="672430" y="1967803"/>
                </a:lnTo>
                <a:lnTo>
                  <a:pt x="629421" y="1951671"/>
                </a:lnTo>
                <a:lnTo>
                  <a:pt x="587369" y="1933613"/>
                </a:lnTo>
                <a:lnTo>
                  <a:pt x="546328" y="1913681"/>
                </a:lnTo>
                <a:lnTo>
                  <a:pt x="506349" y="1891930"/>
                </a:lnTo>
                <a:lnTo>
                  <a:pt x="467484" y="1868412"/>
                </a:lnTo>
                <a:lnTo>
                  <a:pt x="429786" y="1843179"/>
                </a:lnTo>
                <a:lnTo>
                  <a:pt x="393307" y="1816286"/>
                </a:lnTo>
                <a:lnTo>
                  <a:pt x="358098" y="1787784"/>
                </a:lnTo>
                <a:lnTo>
                  <a:pt x="324213" y="1757727"/>
                </a:lnTo>
                <a:lnTo>
                  <a:pt x="291703" y="1726168"/>
                </a:lnTo>
                <a:lnTo>
                  <a:pt x="260620" y="1693159"/>
                </a:lnTo>
                <a:lnTo>
                  <a:pt x="231017" y="1658755"/>
                </a:lnTo>
                <a:lnTo>
                  <a:pt x="202946" y="1623007"/>
                </a:lnTo>
                <a:lnTo>
                  <a:pt x="176458" y="1585969"/>
                </a:lnTo>
                <a:lnTo>
                  <a:pt x="151607" y="1547694"/>
                </a:lnTo>
                <a:lnTo>
                  <a:pt x="128444" y="1508234"/>
                </a:lnTo>
                <a:lnTo>
                  <a:pt x="107021" y="1467644"/>
                </a:lnTo>
                <a:lnTo>
                  <a:pt x="87392" y="1425975"/>
                </a:lnTo>
                <a:lnTo>
                  <a:pt x="69607" y="1383280"/>
                </a:lnTo>
                <a:lnTo>
                  <a:pt x="53718" y="1339614"/>
                </a:lnTo>
                <a:lnTo>
                  <a:pt x="39780" y="1295028"/>
                </a:lnTo>
                <a:lnTo>
                  <a:pt x="27842" y="1249576"/>
                </a:lnTo>
                <a:lnTo>
                  <a:pt x="17958" y="1203310"/>
                </a:lnTo>
                <a:lnTo>
                  <a:pt x="10179" y="1156284"/>
                </a:lnTo>
                <a:lnTo>
                  <a:pt x="4559" y="1108551"/>
                </a:lnTo>
                <a:lnTo>
                  <a:pt x="1148" y="1060163"/>
                </a:lnTo>
                <a:lnTo>
                  <a:pt x="0" y="101117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620" y="2500883"/>
            <a:ext cx="13548360" cy="0"/>
          </a:xfrm>
          <a:custGeom>
            <a:avLst/>
            <a:gdLst/>
            <a:ahLst/>
            <a:cxnLst/>
            <a:rect l="l" t="t" r="r" b="b"/>
            <a:pathLst>
              <a:path w="13548360">
                <a:moveTo>
                  <a:pt x="0" y="0"/>
                </a:moveTo>
                <a:lnTo>
                  <a:pt x="1354823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5811" y="371955"/>
            <a:ext cx="3887310" cy="977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DCDADDC-28BC-FC44-BDF8-7B21F39F836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928471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7267-44C0-4848-AB26-6A5DD5B9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AWS Cloud Map is a </a:t>
            </a:r>
            <a:r>
              <a:rPr lang="en-IN" dirty="0">
                <a:solidFill>
                  <a:srgbClr val="0070C0"/>
                </a:solidFill>
              </a:rPr>
              <a:t>cloud resource discovery service</a:t>
            </a:r>
            <a:r>
              <a:rPr lang="en-IN" dirty="0"/>
              <a:t>. </a:t>
            </a:r>
          </a:p>
          <a:p>
            <a:r>
              <a:rPr lang="en-IN" dirty="0"/>
              <a:t>With Cloud Map, you can define </a:t>
            </a:r>
            <a:r>
              <a:rPr lang="en-IN" dirty="0">
                <a:solidFill>
                  <a:srgbClr val="0070C0"/>
                </a:solidFill>
              </a:rPr>
              <a:t>custom names for your application resources</a:t>
            </a:r>
            <a:r>
              <a:rPr lang="en-IN" dirty="0"/>
              <a:t>, and it maintains the updated location of these </a:t>
            </a:r>
            <a:r>
              <a:rPr lang="en-IN" dirty="0">
                <a:solidFill>
                  <a:srgbClr val="0070C0"/>
                </a:solidFill>
              </a:rPr>
              <a:t>dynamically changing resources.</a:t>
            </a:r>
          </a:p>
          <a:p>
            <a:r>
              <a:rPr lang="en-IN" dirty="0"/>
              <a:t>This increases your </a:t>
            </a:r>
            <a:r>
              <a:rPr lang="en-IN" dirty="0">
                <a:solidFill>
                  <a:srgbClr val="0070C0"/>
                </a:solidFill>
              </a:rPr>
              <a:t>application availability </a:t>
            </a:r>
            <a:r>
              <a:rPr lang="en-IN" dirty="0"/>
              <a:t>because your web service always discovers the most up-to-date locations of its resources.</a:t>
            </a:r>
          </a:p>
          <a:p>
            <a:r>
              <a:rPr lang="en-IN" dirty="0"/>
              <a:t>Cloud Map allows you to register </a:t>
            </a:r>
            <a:r>
              <a:rPr lang="en-IN" dirty="0">
                <a:solidFill>
                  <a:srgbClr val="0070C0"/>
                </a:solidFill>
              </a:rPr>
              <a:t>any </a:t>
            </a:r>
            <a:r>
              <a:rPr lang="en-IN" dirty="0"/>
              <a:t>application resources, such as databases, queues, microservices, and other cloud resources, with custom names. </a:t>
            </a:r>
          </a:p>
          <a:p>
            <a:r>
              <a:rPr lang="en-IN" dirty="0"/>
              <a:t>Cloud Map then constantly checks the </a:t>
            </a:r>
            <a:r>
              <a:rPr lang="en-IN" dirty="0">
                <a:solidFill>
                  <a:srgbClr val="0070C0"/>
                </a:solidFill>
              </a:rPr>
              <a:t>health</a:t>
            </a:r>
            <a:r>
              <a:rPr lang="en-IN" dirty="0"/>
              <a:t> of resources to make sure the location is up-to-date. </a:t>
            </a:r>
          </a:p>
          <a:p>
            <a:r>
              <a:rPr lang="en-IN" dirty="0"/>
              <a:t>The application can then query the registry for the location of the resources needed based on the application version and deployment environment.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6DEE1-97E3-4049-8C47-640BD80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Map - 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837FA4-5A3F-E344-A3A1-04B02B23ED1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339650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5" y="169222"/>
            <a:ext cx="1288224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AWS </a:t>
            </a:r>
            <a:r>
              <a:rPr b="0" spc="-100" dirty="0">
                <a:solidFill>
                  <a:srgbClr val="000000"/>
                </a:solidFill>
                <a:latin typeface="Calibri"/>
                <a:cs typeface="Calibri"/>
              </a:rPr>
              <a:t>Cloud </a:t>
            </a:r>
            <a:r>
              <a:rPr b="0" spc="-80" dirty="0">
                <a:solidFill>
                  <a:srgbClr val="000000"/>
                </a:solidFill>
                <a:latin typeface="Calibri"/>
                <a:cs typeface="Calibri"/>
              </a:rPr>
              <a:t>Map</a:t>
            </a:r>
            <a:r>
              <a:rPr b="0" spc="-5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</a:p>
        </p:txBody>
      </p:sp>
      <p:sp>
        <p:nvSpPr>
          <p:cNvPr id="3" name="object 3"/>
          <p:cNvSpPr/>
          <p:nvPr/>
        </p:nvSpPr>
        <p:spPr>
          <a:xfrm>
            <a:off x="6518909" y="1504950"/>
            <a:ext cx="6741159" cy="5104130"/>
          </a:xfrm>
          <a:custGeom>
            <a:avLst/>
            <a:gdLst/>
            <a:ahLst/>
            <a:cxnLst/>
            <a:rect l="l" t="t" r="r" b="b"/>
            <a:pathLst>
              <a:path w="6741159" h="5104130">
                <a:moveTo>
                  <a:pt x="0" y="850646"/>
                </a:moveTo>
                <a:lnTo>
                  <a:pt x="1346" y="802377"/>
                </a:lnTo>
                <a:lnTo>
                  <a:pt x="5338" y="754815"/>
                </a:lnTo>
                <a:lnTo>
                  <a:pt x="11904" y="708031"/>
                </a:lnTo>
                <a:lnTo>
                  <a:pt x="20972" y="662097"/>
                </a:lnTo>
                <a:lnTo>
                  <a:pt x="32469" y="617084"/>
                </a:lnTo>
                <a:lnTo>
                  <a:pt x="46325" y="573065"/>
                </a:lnTo>
                <a:lnTo>
                  <a:pt x="62467" y="530110"/>
                </a:lnTo>
                <a:lnTo>
                  <a:pt x="80823" y="488293"/>
                </a:lnTo>
                <a:lnTo>
                  <a:pt x="101322" y="447685"/>
                </a:lnTo>
                <a:lnTo>
                  <a:pt x="123892" y="408357"/>
                </a:lnTo>
                <a:lnTo>
                  <a:pt x="148461" y="370382"/>
                </a:lnTo>
                <a:lnTo>
                  <a:pt x="174957" y="333831"/>
                </a:lnTo>
                <a:lnTo>
                  <a:pt x="203309" y="298777"/>
                </a:lnTo>
                <a:lnTo>
                  <a:pt x="233444" y="265290"/>
                </a:lnTo>
                <a:lnTo>
                  <a:pt x="265290" y="233444"/>
                </a:lnTo>
                <a:lnTo>
                  <a:pt x="298777" y="203309"/>
                </a:lnTo>
                <a:lnTo>
                  <a:pt x="333831" y="174957"/>
                </a:lnTo>
                <a:lnTo>
                  <a:pt x="370382" y="148461"/>
                </a:lnTo>
                <a:lnTo>
                  <a:pt x="408357" y="123892"/>
                </a:lnTo>
                <a:lnTo>
                  <a:pt x="447685" y="101322"/>
                </a:lnTo>
                <a:lnTo>
                  <a:pt x="488293" y="80823"/>
                </a:lnTo>
                <a:lnTo>
                  <a:pt x="530110" y="62467"/>
                </a:lnTo>
                <a:lnTo>
                  <a:pt x="573065" y="46325"/>
                </a:lnTo>
                <a:lnTo>
                  <a:pt x="617084" y="32469"/>
                </a:lnTo>
                <a:lnTo>
                  <a:pt x="662097" y="20972"/>
                </a:lnTo>
                <a:lnTo>
                  <a:pt x="708031" y="11904"/>
                </a:lnTo>
                <a:lnTo>
                  <a:pt x="754815" y="5338"/>
                </a:lnTo>
                <a:lnTo>
                  <a:pt x="802377" y="1346"/>
                </a:lnTo>
                <a:lnTo>
                  <a:pt x="850646" y="0"/>
                </a:lnTo>
                <a:lnTo>
                  <a:pt x="5890006" y="0"/>
                </a:lnTo>
                <a:lnTo>
                  <a:pt x="5938274" y="1346"/>
                </a:lnTo>
                <a:lnTo>
                  <a:pt x="5985836" y="5338"/>
                </a:lnTo>
                <a:lnTo>
                  <a:pt x="6032620" y="11904"/>
                </a:lnTo>
                <a:lnTo>
                  <a:pt x="6078554" y="20972"/>
                </a:lnTo>
                <a:lnTo>
                  <a:pt x="6123567" y="32469"/>
                </a:lnTo>
                <a:lnTo>
                  <a:pt x="6167586" y="46325"/>
                </a:lnTo>
                <a:lnTo>
                  <a:pt x="6210541" y="62467"/>
                </a:lnTo>
                <a:lnTo>
                  <a:pt x="6252358" y="80823"/>
                </a:lnTo>
                <a:lnTo>
                  <a:pt x="6292966" y="101322"/>
                </a:lnTo>
                <a:lnTo>
                  <a:pt x="6332294" y="123892"/>
                </a:lnTo>
                <a:lnTo>
                  <a:pt x="6370269" y="148461"/>
                </a:lnTo>
                <a:lnTo>
                  <a:pt x="6406820" y="174957"/>
                </a:lnTo>
                <a:lnTo>
                  <a:pt x="6441874" y="203309"/>
                </a:lnTo>
                <a:lnTo>
                  <a:pt x="6475361" y="233444"/>
                </a:lnTo>
                <a:lnTo>
                  <a:pt x="6507207" y="265290"/>
                </a:lnTo>
                <a:lnTo>
                  <a:pt x="6537342" y="298777"/>
                </a:lnTo>
                <a:lnTo>
                  <a:pt x="6565694" y="333831"/>
                </a:lnTo>
                <a:lnTo>
                  <a:pt x="6592190" y="370382"/>
                </a:lnTo>
                <a:lnTo>
                  <a:pt x="6616759" y="408357"/>
                </a:lnTo>
                <a:lnTo>
                  <a:pt x="6639329" y="447685"/>
                </a:lnTo>
                <a:lnTo>
                  <a:pt x="6659828" y="488293"/>
                </a:lnTo>
                <a:lnTo>
                  <a:pt x="6678184" y="530110"/>
                </a:lnTo>
                <a:lnTo>
                  <a:pt x="6694326" y="573065"/>
                </a:lnTo>
                <a:lnTo>
                  <a:pt x="6708182" y="617084"/>
                </a:lnTo>
                <a:lnTo>
                  <a:pt x="6719679" y="662097"/>
                </a:lnTo>
                <a:lnTo>
                  <a:pt x="6728747" y="708031"/>
                </a:lnTo>
                <a:lnTo>
                  <a:pt x="6735313" y="754815"/>
                </a:lnTo>
                <a:lnTo>
                  <a:pt x="6739305" y="802377"/>
                </a:lnTo>
                <a:lnTo>
                  <a:pt x="6740652" y="850646"/>
                </a:lnTo>
                <a:lnTo>
                  <a:pt x="6740652" y="4253230"/>
                </a:lnTo>
                <a:lnTo>
                  <a:pt x="6739305" y="4301498"/>
                </a:lnTo>
                <a:lnTo>
                  <a:pt x="6735313" y="4349060"/>
                </a:lnTo>
                <a:lnTo>
                  <a:pt x="6728747" y="4395844"/>
                </a:lnTo>
                <a:lnTo>
                  <a:pt x="6719679" y="4441778"/>
                </a:lnTo>
                <a:lnTo>
                  <a:pt x="6708182" y="4486791"/>
                </a:lnTo>
                <a:lnTo>
                  <a:pt x="6694326" y="4530810"/>
                </a:lnTo>
                <a:lnTo>
                  <a:pt x="6678184" y="4573765"/>
                </a:lnTo>
                <a:lnTo>
                  <a:pt x="6659828" y="4615582"/>
                </a:lnTo>
                <a:lnTo>
                  <a:pt x="6639329" y="4656190"/>
                </a:lnTo>
                <a:lnTo>
                  <a:pt x="6616759" y="4695518"/>
                </a:lnTo>
                <a:lnTo>
                  <a:pt x="6592190" y="4733493"/>
                </a:lnTo>
                <a:lnTo>
                  <a:pt x="6565694" y="4770044"/>
                </a:lnTo>
                <a:lnTo>
                  <a:pt x="6537342" y="4805098"/>
                </a:lnTo>
                <a:lnTo>
                  <a:pt x="6507207" y="4838585"/>
                </a:lnTo>
                <a:lnTo>
                  <a:pt x="6475361" y="4870431"/>
                </a:lnTo>
                <a:lnTo>
                  <a:pt x="6441874" y="4900566"/>
                </a:lnTo>
                <a:lnTo>
                  <a:pt x="6406820" y="4928918"/>
                </a:lnTo>
                <a:lnTo>
                  <a:pt x="6370269" y="4955414"/>
                </a:lnTo>
                <a:lnTo>
                  <a:pt x="6332294" y="4979983"/>
                </a:lnTo>
                <a:lnTo>
                  <a:pt x="6292966" y="5002553"/>
                </a:lnTo>
                <a:lnTo>
                  <a:pt x="6252358" y="5023052"/>
                </a:lnTo>
                <a:lnTo>
                  <a:pt x="6210541" y="5041408"/>
                </a:lnTo>
                <a:lnTo>
                  <a:pt x="6167586" y="5057550"/>
                </a:lnTo>
                <a:lnTo>
                  <a:pt x="6123567" y="5071406"/>
                </a:lnTo>
                <a:lnTo>
                  <a:pt x="6078554" y="5082903"/>
                </a:lnTo>
                <a:lnTo>
                  <a:pt x="6032620" y="5091971"/>
                </a:lnTo>
                <a:lnTo>
                  <a:pt x="5985836" y="5098537"/>
                </a:lnTo>
                <a:lnTo>
                  <a:pt x="5938274" y="5102529"/>
                </a:lnTo>
                <a:lnTo>
                  <a:pt x="5890006" y="5103876"/>
                </a:lnTo>
                <a:lnTo>
                  <a:pt x="850646" y="5103876"/>
                </a:lnTo>
                <a:lnTo>
                  <a:pt x="802377" y="5102529"/>
                </a:lnTo>
                <a:lnTo>
                  <a:pt x="754815" y="5098537"/>
                </a:lnTo>
                <a:lnTo>
                  <a:pt x="708031" y="5091971"/>
                </a:lnTo>
                <a:lnTo>
                  <a:pt x="662097" y="5082903"/>
                </a:lnTo>
                <a:lnTo>
                  <a:pt x="617084" y="5071406"/>
                </a:lnTo>
                <a:lnTo>
                  <a:pt x="573065" y="5057550"/>
                </a:lnTo>
                <a:lnTo>
                  <a:pt x="530110" y="5041408"/>
                </a:lnTo>
                <a:lnTo>
                  <a:pt x="488293" y="5023052"/>
                </a:lnTo>
                <a:lnTo>
                  <a:pt x="447685" y="5002553"/>
                </a:lnTo>
                <a:lnTo>
                  <a:pt x="408357" y="4979983"/>
                </a:lnTo>
                <a:lnTo>
                  <a:pt x="370382" y="4955414"/>
                </a:lnTo>
                <a:lnTo>
                  <a:pt x="333831" y="4928918"/>
                </a:lnTo>
                <a:lnTo>
                  <a:pt x="298777" y="4900566"/>
                </a:lnTo>
                <a:lnTo>
                  <a:pt x="265290" y="4870431"/>
                </a:lnTo>
                <a:lnTo>
                  <a:pt x="233444" y="4838585"/>
                </a:lnTo>
                <a:lnTo>
                  <a:pt x="203309" y="4805098"/>
                </a:lnTo>
                <a:lnTo>
                  <a:pt x="174957" y="4770044"/>
                </a:lnTo>
                <a:lnTo>
                  <a:pt x="148461" y="4733493"/>
                </a:lnTo>
                <a:lnTo>
                  <a:pt x="123892" y="4695518"/>
                </a:lnTo>
                <a:lnTo>
                  <a:pt x="101322" y="4656190"/>
                </a:lnTo>
                <a:lnTo>
                  <a:pt x="80823" y="4615582"/>
                </a:lnTo>
                <a:lnTo>
                  <a:pt x="62467" y="4573765"/>
                </a:lnTo>
                <a:lnTo>
                  <a:pt x="46325" y="4530810"/>
                </a:lnTo>
                <a:lnTo>
                  <a:pt x="32469" y="4486791"/>
                </a:lnTo>
                <a:lnTo>
                  <a:pt x="20972" y="4441778"/>
                </a:lnTo>
                <a:lnTo>
                  <a:pt x="11904" y="4395844"/>
                </a:lnTo>
                <a:lnTo>
                  <a:pt x="5338" y="4349060"/>
                </a:lnTo>
                <a:lnTo>
                  <a:pt x="1346" y="4301498"/>
                </a:lnTo>
                <a:lnTo>
                  <a:pt x="0" y="4253230"/>
                </a:lnTo>
                <a:lnTo>
                  <a:pt x="0" y="850646"/>
                </a:lnTo>
                <a:close/>
              </a:path>
            </a:pathLst>
          </a:custGeom>
          <a:ln w="10668">
            <a:solidFill>
              <a:srgbClr val="000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1266" y="2577845"/>
            <a:ext cx="5992495" cy="2467610"/>
          </a:xfrm>
          <a:custGeom>
            <a:avLst/>
            <a:gdLst/>
            <a:ahLst/>
            <a:cxnLst/>
            <a:rect l="l" t="t" r="r" b="b"/>
            <a:pathLst>
              <a:path w="5992494" h="2467610">
                <a:moveTo>
                  <a:pt x="0" y="2467355"/>
                </a:moveTo>
                <a:lnTo>
                  <a:pt x="5992368" y="2467355"/>
                </a:lnTo>
                <a:lnTo>
                  <a:pt x="5992368" y="0"/>
                </a:lnTo>
                <a:lnTo>
                  <a:pt x="0" y="0"/>
                </a:lnTo>
                <a:lnTo>
                  <a:pt x="0" y="2467355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7437" y="1498853"/>
            <a:ext cx="3055689" cy="420628"/>
          </a:xfrm>
          <a:prstGeom prst="rect">
            <a:avLst/>
          </a:prstGeom>
          <a:solidFill>
            <a:srgbClr val="0009FF"/>
          </a:solidFill>
          <a:ln w="10667">
            <a:solidFill>
              <a:srgbClr val="0004B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9554" algn="ctr">
              <a:lnSpc>
                <a:spcPct val="100000"/>
              </a:lnSpc>
              <a:spcBef>
                <a:spcPts val="1000"/>
              </a:spcBef>
            </a:pPr>
            <a:r>
              <a:rPr lang="en-US" sz="1900" spc="10" dirty="0" err="1">
                <a:solidFill>
                  <a:srgbClr val="FFFFFF"/>
                </a:solidFill>
                <a:latin typeface="Lucida Console"/>
                <a:cs typeface="Lucida Console"/>
              </a:rPr>
              <a:t>microservices.local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3814" y="2356866"/>
            <a:ext cx="5994400" cy="2466340"/>
          </a:xfrm>
          <a:custGeom>
            <a:avLst/>
            <a:gdLst/>
            <a:ahLst/>
            <a:cxnLst/>
            <a:rect l="l" t="t" r="r" b="b"/>
            <a:pathLst>
              <a:path w="5994400" h="2466340">
                <a:moveTo>
                  <a:pt x="0" y="2465831"/>
                </a:moveTo>
                <a:lnTo>
                  <a:pt x="5993891" y="2465831"/>
                </a:lnTo>
                <a:lnTo>
                  <a:pt x="5993891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3814" y="2356866"/>
            <a:ext cx="3989958" cy="635510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000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3814" y="2356866"/>
            <a:ext cx="2763520" cy="567055"/>
          </a:xfrm>
          <a:custGeom>
            <a:avLst/>
            <a:gdLst/>
            <a:ahLst/>
            <a:cxnLst/>
            <a:rect l="l" t="t" r="r" b="b"/>
            <a:pathLst>
              <a:path w="2763520" h="567055">
                <a:moveTo>
                  <a:pt x="0" y="566927"/>
                </a:moveTo>
                <a:lnTo>
                  <a:pt x="2763012" y="566927"/>
                </a:lnTo>
                <a:lnTo>
                  <a:pt x="27630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10668">
            <a:solidFill>
              <a:srgbClr val="000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6599" y="2583179"/>
            <a:ext cx="3695448" cy="205954"/>
          </a:xfrm>
          <a:prstGeom prst="rect">
            <a:avLst/>
          </a:prstGeom>
          <a:solidFill>
            <a:srgbClr val="0009FF"/>
          </a:solidFill>
        </p:spPr>
        <p:txBody>
          <a:bodyPr vert="horz" wrap="square" lIns="0" tIns="0" rIns="0" bIns="0" rtlCol="0">
            <a:spAutoFit/>
          </a:bodyPr>
          <a:lstStyle/>
          <a:p>
            <a:pPr marL="671830">
              <a:lnSpc>
                <a:spcPts val="1500"/>
              </a:lnSpc>
            </a:pPr>
            <a:r>
              <a:rPr lang="en-US" sz="1900" spc="10" dirty="0">
                <a:solidFill>
                  <a:srgbClr val="FFFFFF"/>
                </a:solidFill>
                <a:latin typeface="Lucida Console"/>
                <a:cs typeface="Lucida Console"/>
              </a:rPr>
              <a:t>notification-service</a:t>
            </a:r>
            <a:endParaRPr sz="19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599" y="3043808"/>
            <a:ext cx="7917874" cy="1171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869690" algn="just">
              <a:lnSpc>
                <a:spcPct val="152700"/>
              </a:lnSpc>
              <a:spcBef>
                <a:spcPts val="9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Name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lang="en-IN"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notification-service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DNS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record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A 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TTL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 </a:t>
            </a:r>
            <a:r>
              <a:rPr sz="1650" spc="35" dirty="0">
                <a:solidFill>
                  <a:srgbClr val="414042"/>
                </a:solidFill>
                <a:latin typeface="Lucida Console"/>
                <a:cs typeface="Lucida Console"/>
              </a:rPr>
              <a:t>60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sec</a:t>
            </a:r>
            <a:endParaRPr sz="1650" dirty="0">
              <a:latin typeface="Lucida Console"/>
              <a:cs typeface="Lucida Console"/>
            </a:endParaRPr>
          </a:p>
          <a:p>
            <a:pPr marL="37465">
              <a:lnSpc>
                <a:spcPct val="100000"/>
              </a:lnSpc>
              <a:spcBef>
                <a:spcPts val="1045"/>
              </a:spcBef>
            </a:pPr>
            <a:r>
              <a:rPr sz="1650" spc="50" dirty="0">
                <a:solidFill>
                  <a:srgbClr val="414042"/>
                </a:solidFill>
                <a:latin typeface="Lucida Console"/>
                <a:cs typeface="Lucida Console"/>
              </a:rPr>
              <a:t>Health </a:t>
            </a:r>
            <a:r>
              <a:rPr sz="1650" spc="55" dirty="0">
                <a:solidFill>
                  <a:srgbClr val="414042"/>
                </a:solidFill>
                <a:latin typeface="Lucida Console"/>
                <a:cs typeface="Lucida Console"/>
              </a:rPr>
              <a:t>Check </a:t>
            </a:r>
            <a:r>
              <a:rPr sz="1650" spc="15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650" spc="229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650" spc="45" dirty="0">
                <a:solidFill>
                  <a:srgbClr val="414042"/>
                </a:solidFill>
                <a:latin typeface="Lucida Console"/>
                <a:cs typeface="Lucida Console"/>
              </a:rPr>
              <a:t>Yes</a:t>
            </a:r>
            <a:endParaRPr sz="1650" dirty="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2377" y="5543803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Task-1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172.10.0.1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6140" y="4815713"/>
            <a:ext cx="2675255" cy="678815"/>
          </a:xfrm>
          <a:custGeom>
            <a:avLst/>
            <a:gdLst/>
            <a:ahLst/>
            <a:cxnLst/>
            <a:rect l="l" t="t" r="r" b="b"/>
            <a:pathLst>
              <a:path w="2675254" h="678814">
                <a:moveTo>
                  <a:pt x="65024" y="604647"/>
                </a:moveTo>
                <a:lnTo>
                  <a:pt x="0" y="659764"/>
                </a:lnTo>
                <a:lnTo>
                  <a:pt x="83057" y="678688"/>
                </a:lnTo>
                <a:lnTo>
                  <a:pt x="76283" y="650875"/>
                </a:lnTo>
                <a:lnTo>
                  <a:pt x="63245" y="650875"/>
                </a:lnTo>
                <a:lnTo>
                  <a:pt x="60198" y="638556"/>
                </a:lnTo>
                <a:lnTo>
                  <a:pt x="72547" y="635536"/>
                </a:lnTo>
                <a:lnTo>
                  <a:pt x="65024" y="604647"/>
                </a:lnTo>
                <a:close/>
              </a:path>
              <a:path w="2675254" h="678814">
                <a:moveTo>
                  <a:pt x="72547" y="635536"/>
                </a:moveTo>
                <a:lnTo>
                  <a:pt x="60198" y="638556"/>
                </a:lnTo>
                <a:lnTo>
                  <a:pt x="63245" y="650875"/>
                </a:lnTo>
                <a:lnTo>
                  <a:pt x="75551" y="647867"/>
                </a:lnTo>
                <a:lnTo>
                  <a:pt x="72547" y="635536"/>
                </a:lnTo>
                <a:close/>
              </a:path>
              <a:path w="2675254" h="678814">
                <a:moveTo>
                  <a:pt x="75551" y="647867"/>
                </a:moveTo>
                <a:lnTo>
                  <a:pt x="63245" y="650875"/>
                </a:lnTo>
                <a:lnTo>
                  <a:pt x="76283" y="650875"/>
                </a:lnTo>
                <a:lnTo>
                  <a:pt x="75551" y="647867"/>
                </a:lnTo>
                <a:close/>
              </a:path>
              <a:path w="2675254" h="678814">
                <a:moveTo>
                  <a:pt x="2672079" y="0"/>
                </a:moveTo>
                <a:lnTo>
                  <a:pt x="72547" y="635536"/>
                </a:lnTo>
                <a:lnTo>
                  <a:pt x="75551" y="647867"/>
                </a:lnTo>
                <a:lnTo>
                  <a:pt x="2675128" y="12446"/>
                </a:lnTo>
                <a:lnTo>
                  <a:pt x="2672079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59" y="4817236"/>
            <a:ext cx="689610" cy="643890"/>
          </a:xfrm>
          <a:custGeom>
            <a:avLst/>
            <a:gdLst/>
            <a:ahLst/>
            <a:cxnLst/>
            <a:rect l="l" t="t" r="r" b="b"/>
            <a:pathLst>
              <a:path w="689609" h="643889">
                <a:moveTo>
                  <a:pt x="29718" y="564007"/>
                </a:moveTo>
                <a:lnTo>
                  <a:pt x="0" y="643763"/>
                </a:lnTo>
                <a:lnTo>
                  <a:pt x="81661" y="619760"/>
                </a:lnTo>
                <a:lnTo>
                  <a:pt x="68054" y="605155"/>
                </a:lnTo>
                <a:lnTo>
                  <a:pt x="50800" y="605155"/>
                </a:lnTo>
                <a:lnTo>
                  <a:pt x="42164" y="595883"/>
                </a:lnTo>
                <a:lnTo>
                  <a:pt x="51393" y="587272"/>
                </a:lnTo>
                <a:lnTo>
                  <a:pt x="29718" y="564007"/>
                </a:lnTo>
                <a:close/>
              </a:path>
              <a:path w="689609" h="643889">
                <a:moveTo>
                  <a:pt x="51393" y="587272"/>
                </a:moveTo>
                <a:lnTo>
                  <a:pt x="42164" y="595883"/>
                </a:lnTo>
                <a:lnTo>
                  <a:pt x="50800" y="605155"/>
                </a:lnTo>
                <a:lnTo>
                  <a:pt x="60032" y="596544"/>
                </a:lnTo>
                <a:lnTo>
                  <a:pt x="51393" y="587272"/>
                </a:lnTo>
                <a:close/>
              </a:path>
              <a:path w="689609" h="643889">
                <a:moveTo>
                  <a:pt x="60032" y="596544"/>
                </a:moveTo>
                <a:lnTo>
                  <a:pt x="50800" y="605155"/>
                </a:lnTo>
                <a:lnTo>
                  <a:pt x="68054" y="605155"/>
                </a:lnTo>
                <a:lnTo>
                  <a:pt x="60032" y="596544"/>
                </a:lnTo>
                <a:close/>
              </a:path>
              <a:path w="689609" h="643889">
                <a:moveTo>
                  <a:pt x="680847" y="0"/>
                </a:moveTo>
                <a:lnTo>
                  <a:pt x="51393" y="587272"/>
                </a:lnTo>
                <a:lnTo>
                  <a:pt x="60032" y="596544"/>
                </a:lnTo>
                <a:lnTo>
                  <a:pt x="689610" y="9398"/>
                </a:lnTo>
                <a:lnTo>
                  <a:pt x="680847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86568" y="4816094"/>
            <a:ext cx="1445895" cy="662940"/>
          </a:xfrm>
          <a:custGeom>
            <a:avLst/>
            <a:gdLst/>
            <a:ahLst/>
            <a:cxnLst/>
            <a:rect l="l" t="t" r="r" b="b"/>
            <a:pathLst>
              <a:path w="1445895" h="662939">
                <a:moveTo>
                  <a:pt x="1373829" y="633678"/>
                </a:moveTo>
                <a:lnTo>
                  <a:pt x="1360677" y="662685"/>
                </a:lnTo>
                <a:lnTo>
                  <a:pt x="1445895" y="659383"/>
                </a:lnTo>
                <a:lnTo>
                  <a:pt x="1429294" y="638936"/>
                </a:lnTo>
                <a:lnTo>
                  <a:pt x="1385442" y="638936"/>
                </a:lnTo>
                <a:lnTo>
                  <a:pt x="1373829" y="633678"/>
                </a:lnTo>
                <a:close/>
              </a:path>
              <a:path w="1445895" h="662939">
                <a:moveTo>
                  <a:pt x="1379064" y="622132"/>
                </a:moveTo>
                <a:lnTo>
                  <a:pt x="1373829" y="633678"/>
                </a:lnTo>
                <a:lnTo>
                  <a:pt x="1385442" y="638936"/>
                </a:lnTo>
                <a:lnTo>
                  <a:pt x="1390650" y="627379"/>
                </a:lnTo>
                <a:lnTo>
                  <a:pt x="1379064" y="622132"/>
                </a:lnTo>
                <a:close/>
              </a:path>
              <a:path w="1445895" h="662939">
                <a:moveTo>
                  <a:pt x="1392174" y="593216"/>
                </a:moveTo>
                <a:lnTo>
                  <a:pt x="1379064" y="622132"/>
                </a:lnTo>
                <a:lnTo>
                  <a:pt x="1390650" y="627379"/>
                </a:lnTo>
                <a:lnTo>
                  <a:pt x="1385442" y="638936"/>
                </a:lnTo>
                <a:lnTo>
                  <a:pt x="1429294" y="638936"/>
                </a:lnTo>
                <a:lnTo>
                  <a:pt x="1392174" y="593216"/>
                </a:lnTo>
                <a:close/>
              </a:path>
              <a:path w="1445895" h="662939">
                <a:moveTo>
                  <a:pt x="5333" y="0"/>
                </a:moveTo>
                <a:lnTo>
                  <a:pt x="0" y="11683"/>
                </a:lnTo>
                <a:lnTo>
                  <a:pt x="1373829" y="633678"/>
                </a:lnTo>
                <a:lnTo>
                  <a:pt x="1379064" y="622132"/>
                </a:lnTo>
                <a:lnTo>
                  <a:pt x="5333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10337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Task-2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172.10.0.2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675503" y="7538643"/>
            <a:ext cx="3277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955"/>
              </a:lnSpc>
            </a:pPr>
            <a:r>
              <a:rPr lang="en-IN"/>
              <a:t>© 2018, </a:t>
            </a:r>
            <a:r>
              <a:rPr lang="en-IN" spc="-5"/>
              <a:t>Amazon Web Services, Inc. </a:t>
            </a:r>
            <a:r>
              <a:rPr lang="en-IN"/>
              <a:t>or </a:t>
            </a:r>
            <a:r>
              <a:rPr lang="en-IN" spc="-5"/>
              <a:t>its affiliates. All rights</a:t>
            </a:r>
            <a:r>
              <a:rPr lang="en-IN" spc="20"/>
              <a:t> </a:t>
            </a:r>
            <a:r>
              <a:rPr lang="en-IN" spc="-5"/>
              <a:t>reserved.</a:t>
            </a: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2040982" y="5523102"/>
            <a:ext cx="118427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155"/>
              </a:spcBef>
            </a:pPr>
            <a:r>
              <a:rPr lang="en-US"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ECS Task-3</a:t>
            </a:r>
            <a:r>
              <a:rPr sz="1450" spc="-10" dirty="0">
                <a:solidFill>
                  <a:srgbClr val="414042"/>
                </a:solidFill>
                <a:latin typeface="Lucida Console"/>
                <a:cs typeface="Lucida Console"/>
              </a:rPr>
              <a:t>  </a:t>
            </a:r>
            <a:r>
              <a:rPr sz="1450" spc="30" dirty="0">
                <a:solidFill>
                  <a:srgbClr val="414042"/>
                </a:solidFill>
                <a:latin typeface="Lucida Console"/>
                <a:cs typeface="Lucida Console"/>
              </a:rPr>
              <a:t>172.10.0.3</a:t>
            </a:r>
            <a:endParaRPr sz="1450" dirty="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180" y="2537358"/>
            <a:ext cx="3498215" cy="244030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Namespace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Instance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7DAABF8-DAC0-C544-90BE-D6722619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235" y="5329236"/>
            <a:ext cx="996062" cy="99606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44D8281-FAA6-674C-BB46-EAD7BD62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855" y="5289169"/>
            <a:ext cx="996062" cy="99606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35643D8-C276-294B-9020-D67F01F4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5095" y="5322823"/>
            <a:ext cx="996062" cy="996062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72386FB7-4E08-1841-A898-358E73956E87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797464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7866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Microservices &amp;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02C75F-7EA8-E348-A042-5137EE1FA2DC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587860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A9FD0-69C5-BF4A-AB30-9923684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6071-3DA8-5544-BDF4-92E4AC7E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0" y="1694002"/>
            <a:ext cx="12791090" cy="544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363C1-D887-6140-B833-A7B91C4E0379}"/>
              </a:ext>
            </a:extLst>
          </p:cNvPr>
          <p:cNvSpPr txBox="1"/>
          <p:nvPr/>
        </p:nvSpPr>
        <p:spPr>
          <a:xfrm>
            <a:off x="164920" y="7135710"/>
            <a:ext cx="5539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Refernce</a:t>
            </a:r>
            <a:r>
              <a:rPr lang="en-US" dirty="0"/>
              <a:t>: https://</a:t>
            </a:r>
            <a:r>
              <a:rPr lang="en-US" dirty="0" err="1"/>
              <a:t>aws.amazon.com</a:t>
            </a:r>
            <a:r>
              <a:rPr lang="en-US" dirty="0"/>
              <a:t>/app-mesh/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08AB461-DDC4-1040-AE13-7DFAB7446439}"/>
              </a:ext>
            </a:extLst>
          </p:cNvPr>
          <p:cNvSpPr txBox="1">
            <a:spLocks/>
          </p:cNvSpPr>
          <p:nvPr/>
        </p:nvSpPr>
        <p:spPr>
          <a:xfrm>
            <a:off x="0" y="7566597"/>
            <a:ext cx="4306957" cy="663002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348163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33528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2614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49734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33528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2945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0258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6" y="565504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3057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58271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66316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166502" y="3859733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46654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133935" y="4927600"/>
            <a:ext cx="9866" cy="72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592802" y="6486793"/>
            <a:ext cx="1159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38A78-8FC9-804B-8D46-C86A49D507BB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536297" y="4397755"/>
            <a:ext cx="1063415" cy="20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40A41C-6599-0D49-82D1-5EF3CF9A1EE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038112" y="4600862"/>
            <a:ext cx="2064326" cy="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2182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53861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9663F-4C6C-764E-B1BD-4C023419B954}"/>
              </a:ext>
            </a:extLst>
          </p:cNvPr>
          <p:cNvCxnSpPr>
            <a:cxnSpLocks/>
            <a:stCxn id="12" idx="2"/>
            <a:endCxn id="85" idx="0"/>
          </p:cNvCxnSpPr>
          <p:nvPr/>
        </p:nvCxnSpPr>
        <p:spPr>
          <a:xfrm>
            <a:off x="10321638" y="4973421"/>
            <a:ext cx="9979" cy="88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34774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35104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3536297" y="3849873"/>
            <a:ext cx="1063415" cy="54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959B96-1BCC-2344-B2C3-A0BB0AAEB62F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7038112" y="3816899"/>
            <a:ext cx="2064326" cy="3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29210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29175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472862" y="47898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097" y="40421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29175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29140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2247900"/>
            <a:ext cx="9916114" cy="4508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5187" y="2247900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>
            <a:off x="2101368" y="4393667"/>
            <a:ext cx="723729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0480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58626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8642827" y="5926558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5862673"/>
            <a:ext cx="711200" cy="7112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77132A-567E-584B-883F-849ACF179A2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92961" y="4940298"/>
            <a:ext cx="0" cy="92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 – without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91BA2A4-5EB3-0443-9D5A-DA3C7BA10A1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2562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4287985" y="4013200"/>
            <a:ext cx="3009952" cy="196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A74C6-5880-D643-B21F-7C39EC153D4F}"/>
              </a:ext>
            </a:extLst>
          </p:cNvPr>
          <p:cNvSpPr/>
          <p:nvPr/>
        </p:nvSpPr>
        <p:spPr>
          <a:xfrm>
            <a:off x="4599712" y="4921825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4393810" y="563382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8790712" y="4013201"/>
            <a:ext cx="3061854" cy="1958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322E3C-B78E-3D49-9581-E35FE977EE13}"/>
              </a:ext>
            </a:extLst>
          </p:cNvPr>
          <p:cNvSpPr/>
          <p:nvPr/>
        </p:nvSpPr>
        <p:spPr>
          <a:xfrm>
            <a:off x="9102438" y="4954948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Send Notification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9259701" y="5686225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5" y="3703470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783D7-7ABF-7144-8CF3-0B4BC0E0D765}"/>
              </a:ext>
            </a:extLst>
          </p:cNvPr>
          <p:cNvSpPr txBox="1"/>
          <p:nvPr/>
        </p:nvSpPr>
        <p:spPr>
          <a:xfrm>
            <a:off x="13193866" y="4966108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 User</a:t>
            </a:r>
          </a:p>
        </p:txBody>
      </p:sp>
      <p:pic>
        <p:nvPicPr>
          <p:cNvPr id="19" name="Graphic 25">
            <a:extLst>
              <a:ext uri="{FF2B5EF4-FFF2-40B4-BE49-F238E27FC236}">
                <a16:creationId xmlns:a16="http://schemas.microsoft.com/office/drawing/2014/main" id="{438CDB86-9AB6-8145-9B12-9BBFDC1D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1774" y="6487537"/>
            <a:ext cx="804465" cy="804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81141F-4AFF-6F4C-81B1-07E5524F644F}"/>
              </a:ext>
            </a:extLst>
          </p:cNvPr>
          <p:cNvSpPr txBox="1"/>
          <p:nvPr/>
        </p:nvSpPr>
        <p:spPr>
          <a:xfrm>
            <a:off x="13440985" y="72920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78591" y="1870061"/>
            <a:ext cx="1934866" cy="106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Client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E5A101-51BE-734D-A3D1-E53DEEAE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155" y="5325876"/>
            <a:ext cx="1227701" cy="7206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1046024" y="2937928"/>
            <a:ext cx="9866" cy="7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1457444" y="397651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EB3B-764B-494C-988C-5831BF41A356}"/>
              </a:ext>
            </a:extLst>
          </p:cNvPr>
          <p:cNvCxnSpPr>
            <a:cxnSpLocks/>
            <a:stCxn id="85" idx="3"/>
            <a:endCxn id="19" idx="1"/>
          </p:cNvCxnSpPr>
          <p:nvPr/>
        </p:nvCxnSpPr>
        <p:spPr>
          <a:xfrm>
            <a:off x="10687217" y="6878673"/>
            <a:ext cx="2644557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DDB9A-0C67-9049-B5D5-C22C066E1EC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13734006" y="6046574"/>
            <a:ext cx="1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9102438" y="4137862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4599712" y="4170836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409297" y="2391155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971893" y="3581401"/>
            <a:ext cx="3691594" cy="2594004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2880" y="3577908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2345862" y="2783271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097" y="2035555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8485820" y="3577909"/>
            <a:ext cx="3691594" cy="2597496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6807" y="3574416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2525187" y="1119423"/>
            <a:ext cx="9916114" cy="6297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779" y="1116567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2013457" y="2391155"/>
            <a:ext cx="684640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C5645A-9442-654D-9510-A6381551ADE0}"/>
              </a:ext>
            </a:extLst>
          </p:cNvPr>
          <p:cNvSpPr txBox="1"/>
          <p:nvPr/>
        </p:nvSpPr>
        <p:spPr>
          <a:xfrm>
            <a:off x="5956627" y="6708476"/>
            <a:ext cx="141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B3F0BF2-EDD5-EF4C-A72F-09B488653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361" y="6523073"/>
            <a:ext cx="711200" cy="711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DAFB5DD-7450-174A-93F6-2BB9EDAD38AE}"/>
              </a:ext>
            </a:extLst>
          </p:cNvPr>
          <p:cNvSpPr txBox="1"/>
          <p:nvPr/>
        </p:nvSpPr>
        <p:spPr>
          <a:xfrm>
            <a:off x="10585146" y="6628159"/>
            <a:ext cx="136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Email </a:t>
            </a:r>
          </a:p>
          <a:p>
            <a:pPr algn="ctr"/>
            <a:r>
              <a:rPr lang="en-US" sz="1400" dirty="0"/>
              <a:t>Service (SES)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613296FD-5A1F-E445-BE82-0EF7A6F48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6017" y="6523073"/>
            <a:ext cx="711200" cy="711200"/>
          </a:xfrm>
          <a:prstGeom prst="rect">
            <a:avLst/>
          </a:prstGeom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Microservices – with AWS </a:t>
            </a:r>
            <a:r>
              <a:rPr lang="en-US" dirty="0" err="1"/>
              <a:t>AppMesh</a:t>
            </a:r>
            <a:r>
              <a:rPr lang="en-US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971893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8485820" y="2104708"/>
            <a:ext cx="369159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852466" y="1522003"/>
            <a:ext cx="8479234" cy="15132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7355061" y="2720916"/>
            <a:ext cx="142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20555" y="2081591"/>
            <a:ext cx="711200" cy="71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792961" y="2696888"/>
            <a:ext cx="24729" cy="13163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10321639" y="2696888"/>
            <a:ext cx="9978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8804FC0-340F-504C-AAFE-06B934A6B284}"/>
              </a:ext>
            </a:extLst>
          </p:cNvPr>
          <p:cNvCxnSpPr>
            <a:stCxn id="3" idx="0"/>
            <a:endCxn id="42" idx="0"/>
          </p:cNvCxnSpPr>
          <p:nvPr/>
        </p:nvCxnSpPr>
        <p:spPr>
          <a:xfrm rot="5400000" flipH="1" flipV="1">
            <a:off x="8074653" y="-152255"/>
            <a:ext cx="12700" cy="4513927"/>
          </a:xfrm>
          <a:prstGeom prst="curvedConnector3">
            <a:avLst>
              <a:gd name="adj1" fmla="val 4000000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A4001-B26E-0C44-9AB6-55101DF05024}"/>
              </a:ext>
            </a:extLst>
          </p:cNvPr>
          <p:cNvCxnSpPr>
            <a:cxnSpLocks/>
            <a:stCxn id="3" idx="2"/>
            <a:endCxn id="83" idx="1"/>
          </p:cNvCxnSpPr>
          <p:nvPr/>
        </p:nvCxnSpPr>
        <p:spPr>
          <a:xfrm rot="5400000">
            <a:off x="3536634" y="4597616"/>
            <a:ext cx="4181785" cy="380329"/>
          </a:xfrm>
          <a:prstGeom prst="curvedConnector4">
            <a:avLst>
              <a:gd name="adj1" fmla="val 13859"/>
              <a:gd name="adj2" fmla="val 6776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96F80CB-616A-5C40-851A-3B01BD9AC071}"/>
              </a:ext>
            </a:extLst>
          </p:cNvPr>
          <p:cNvCxnSpPr>
            <a:cxnSpLocks/>
            <a:stCxn id="42" idx="2"/>
            <a:endCxn id="85" idx="1"/>
          </p:cNvCxnSpPr>
          <p:nvPr/>
        </p:nvCxnSpPr>
        <p:spPr>
          <a:xfrm rot="5400000">
            <a:off x="8062925" y="4609980"/>
            <a:ext cx="4181785" cy="355600"/>
          </a:xfrm>
          <a:prstGeom prst="curvedConnector4">
            <a:avLst>
              <a:gd name="adj1" fmla="val 12341"/>
              <a:gd name="adj2" fmla="val 6928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C21AD0A-B371-4647-BF2A-6379EDBEA27A}"/>
              </a:ext>
            </a:extLst>
          </p:cNvPr>
          <p:cNvSpPr txBox="1"/>
          <p:nvPr/>
        </p:nvSpPr>
        <p:spPr>
          <a:xfrm>
            <a:off x="2678139" y="4523192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3306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C712D0-7E10-8C4A-A6EC-C8451A152B6D}"/>
              </a:ext>
            </a:extLst>
          </p:cNvPr>
          <p:cNvSpPr txBox="1"/>
          <p:nvPr/>
        </p:nvSpPr>
        <p:spPr>
          <a:xfrm>
            <a:off x="8351394" y="6457549"/>
            <a:ext cx="129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Egress 587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4D02BDE-B172-5A41-A549-7E9D6FBE7E64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357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6" grpId="0"/>
      <p:bldP spid="18" grpId="0"/>
      <p:bldP spid="20" grpId="0"/>
      <p:bldP spid="21" grpId="0" animBg="1"/>
      <p:bldP spid="28" grpId="0"/>
      <p:bldP spid="31" grpId="0" animBg="1"/>
      <p:bldP spid="32" grpId="0" animBg="1"/>
      <p:bldP spid="49" grpId="0" animBg="1"/>
      <p:bldP spid="53" grpId="0"/>
      <p:bldP spid="55" grpId="0" animBg="1"/>
      <p:bldP spid="57" grpId="0" animBg="1"/>
      <p:bldP spid="82" grpId="0"/>
      <p:bldP spid="84" grpId="0"/>
      <p:bldP spid="3" grpId="0" animBg="1"/>
      <p:bldP spid="42" grpId="0" animBg="1"/>
      <p:bldP spid="4" grpId="0" animBg="1"/>
      <p:bldP spid="44" grpId="0"/>
      <p:bldP spid="90" grpId="0"/>
      <p:bldP spid="9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433" y="4005159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6500" b="1" dirty="0">
                <a:solidFill>
                  <a:srgbClr val="00B050"/>
                </a:solidFill>
              </a:rPr>
              <a:t>Microservices Canary Deployments with App Mesh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356285-BF74-0140-A8A4-DCC6D02B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83" y="525842"/>
            <a:ext cx="3076433" cy="30764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4E63A8-6FAD-9046-AA08-3B5AC20B6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936" y="525839"/>
            <a:ext cx="3076433" cy="30764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032E60-57D1-AD4A-A2E5-B6B379006C38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1482744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6168D5-7CAF-3443-89BF-EA44CBEB7F70}"/>
              </a:ext>
            </a:extLst>
          </p:cNvPr>
          <p:cNvSpPr/>
          <p:nvPr/>
        </p:nvSpPr>
        <p:spPr>
          <a:xfrm>
            <a:off x="3466946" y="5526635"/>
            <a:ext cx="3009952" cy="1347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52B7-D099-4A4E-A04B-722E32E91F2D}"/>
              </a:ext>
            </a:extLst>
          </p:cNvPr>
          <p:cNvSpPr txBox="1"/>
          <p:nvPr/>
        </p:nvSpPr>
        <p:spPr>
          <a:xfrm>
            <a:off x="3541921" y="6390091"/>
            <a:ext cx="285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Management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C3939-F594-3D4C-8368-65FDFFCDE4CA}"/>
              </a:ext>
            </a:extLst>
          </p:cNvPr>
          <p:cNvSpPr/>
          <p:nvPr/>
        </p:nvSpPr>
        <p:spPr>
          <a:xfrm>
            <a:off x="7307529" y="5526636"/>
            <a:ext cx="3061854" cy="134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061CA-B042-7545-BF5B-6FB4EBF976AC}"/>
              </a:ext>
            </a:extLst>
          </p:cNvPr>
          <p:cNvSpPr txBox="1"/>
          <p:nvPr/>
        </p:nvSpPr>
        <p:spPr>
          <a:xfrm>
            <a:off x="7729186" y="6426907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pic>
        <p:nvPicPr>
          <p:cNvPr id="17" name="Picture 16" descr="Image result for developer smiley">
            <a:extLst>
              <a:ext uri="{FF2B5EF4-FFF2-40B4-BE49-F238E27FC236}">
                <a16:creationId xmlns:a16="http://schemas.microsoft.com/office/drawing/2014/main" id="{CEA842D6-D728-A94D-85C2-633F7D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4" y="490617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F58C9D-6805-3B43-A52F-446C22425F1E}"/>
              </a:ext>
            </a:extLst>
          </p:cNvPr>
          <p:cNvSpPr/>
          <p:nvPr/>
        </p:nvSpPr>
        <p:spPr>
          <a:xfrm>
            <a:off x="-13003" y="3383495"/>
            <a:ext cx="1378853" cy="99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Postman</a:t>
            </a:r>
          </a:p>
          <a:p>
            <a:pPr algn="ctr"/>
            <a:r>
              <a:rPr lang="en-US" sz="1600" dirty="0"/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28C49D-484F-5946-8969-C139B0BD274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14229" y="4382758"/>
            <a:ext cx="1" cy="52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A58DA-6559-2B4E-A8CC-B5EC59AB6DAB}"/>
              </a:ext>
            </a:extLst>
          </p:cNvPr>
          <p:cNvSpPr txBox="1"/>
          <p:nvPr/>
        </p:nvSpPr>
        <p:spPr>
          <a:xfrm>
            <a:off x="267631" y="57475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 User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16AB8F-9B58-8F4E-AE19-AB3DFA4B6430}"/>
              </a:ext>
            </a:extLst>
          </p:cNvPr>
          <p:cNvSpPr/>
          <p:nvPr/>
        </p:nvSpPr>
        <p:spPr>
          <a:xfrm>
            <a:off x="7619255" y="5651296"/>
            <a:ext cx="2438400" cy="6788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6958B4-751B-5645-864E-80E20B5C27BC}"/>
              </a:ext>
            </a:extLst>
          </p:cNvPr>
          <p:cNvSpPr/>
          <p:nvPr/>
        </p:nvSpPr>
        <p:spPr>
          <a:xfrm>
            <a:off x="3778673" y="5684270"/>
            <a:ext cx="2438400" cy="678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Proxy To Notification Info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66A48-CC9A-D14C-A7E4-FF12B9D0572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588258" y="3904589"/>
            <a:ext cx="562596" cy="9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5B6CE-3248-4749-BBCB-63503E04C4E7}"/>
              </a:ext>
            </a:extLst>
          </p:cNvPr>
          <p:cNvSpPr/>
          <p:nvPr/>
        </p:nvSpPr>
        <p:spPr>
          <a:xfrm>
            <a:off x="3150854" y="5094835"/>
            <a:ext cx="3480224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User Management Service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7A2FD4E-2F38-4A46-BD05-BAF4ED08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41" y="5091342"/>
            <a:ext cx="415330" cy="4153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2A25DF-4329-0E45-AC54-055A4B68441B}"/>
              </a:ext>
            </a:extLst>
          </p:cNvPr>
          <p:cNvSpPr txBox="1"/>
          <p:nvPr/>
        </p:nvSpPr>
        <p:spPr>
          <a:xfrm>
            <a:off x="1524823" y="4296705"/>
            <a:ext cx="137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BA5744C-6A06-2348-809C-EB4A912C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7058" y="3548989"/>
            <a:ext cx="711200" cy="7112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09BE210-3C41-E94E-83D8-619C3FD9031D}"/>
              </a:ext>
            </a:extLst>
          </p:cNvPr>
          <p:cNvSpPr/>
          <p:nvPr/>
        </p:nvSpPr>
        <p:spPr>
          <a:xfrm>
            <a:off x="7002637" y="5091343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64A2CA-B836-E24F-B00F-7C039E6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3624" y="5087850"/>
            <a:ext cx="415330" cy="41533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4963955-5CF0-FC40-A1B2-70B054D90F8F}"/>
              </a:ext>
            </a:extLst>
          </p:cNvPr>
          <p:cNvSpPr/>
          <p:nvPr/>
        </p:nvSpPr>
        <p:spPr>
          <a:xfrm>
            <a:off x="1704147" y="914401"/>
            <a:ext cx="12793872" cy="6652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92281D6-6127-8C44-8589-8685E3E7C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4147" y="911412"/>
            <a:ext cx="568635" cy="60920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A4598D-E1A8-3E43-9385-CE1DF9884B83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403656" y="3883127"/>
            <a:ext cx="473402" cy="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id="{31D6B4B7-7FBA-C846-A87A-07C6CA3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7433"/>
            <a:ext cx="12618720" cy="1188851"/>
          </a:xfrm>
        </p:spPr>
        <p:txBody>
          <a:bodyPr>
            <a:noAutofit/>
          </a:bodyPr>
          <a:lstStyle/>
          <a:p>
            <a:r>
              <a:rPr lang="en-US" sz="4000" dirty="0"/>
              <a:t>Microservices – Canary Deployments with </a:t>
            </a:r>
            <a:r>
              <a:rPr lang="en-US" sz="4000" dirty="0" err="1"/>
              <a:t>AppMesh</a:t>
            </a:r>
            <a:r>
              <a:rPr lang="en-US" sz="4000" dirty="0"/>
              <a:t> on ECS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CAA95-9C78-CB4F-90F9-C64BFB70DA27}"/>
              </a:ext>
            </a:extLst>
          </p:cNvPr>
          <p:cNvSpPr/>
          <p:nvPr/>
        </p:nvSpPr>
        <p:spPr>
          <a:xfrm>
            <a:off x="3150854" y="3618142"/>
            <a:ext cx="3480224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UMS Envoy Proxy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C2F21F-7C65-944F-A171-69DCEC7AFBD0}"/>
              </a:ext>
            </a:extLst>
          </p:cNvPr>
          <p:cNvSpPr/>
          <p:nvPr/>
        </p:nvSpPr>
        <p:spPr>
          <a:xfrm>
            <a:off x="7023624" y="361814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730E-C946-5B48-86ED-3BC5C8B0856C}"/>
              </a:ext>
            </a:extLst>
          </p:cNvPr>
          <p:cNvSpPr/>
          <p:nvPr/>
        </p:nvSpPr>
        <p:spPr>
          <a:xfrm>
            <a:off x="3031427" y="1370787"/>
            <a:ext cx="11366505" cy="31779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AF5F4-06FF-2A4E-AAFC-EA3F00A740A9}"/>
              </a:ext>
            </a:extLst>
          </p:cNvPr>
          <p:cNvSpPr txBox="1"/>
          <p:nvPr/>
        </p:nvSpPr>
        <p:spPr>
          <a:xfrm>
            <a:off x="3541532" y="1456814"/>
            <a:ext cx="94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Mesh 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30359FA3-823E-FF47-BE96-04AF21EA5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7058" y="1402114"/>
            <a:ext cx="411281" cy="411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D0A3D-3A75-054D-B0C9-D50C8314B92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890966" y="4210322"/>
            <a:ext cx="80956" cy="13163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0DE7F-B297-654E-856F-31E6BD84D44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798098" y="421032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60640-E1A2-7643-8BF8-B1BFEB01D914}"/>
              </a:ext>
            </a:extLst>
          </p:cNvPr>
          <p:cNvSpPr/>
          <p:nvPr/>
        </p:nvSpPr>
        <p:spPr>
          <a:xfrm>
            <a:off x="10751896" y="3611792"/>
            <a:ext cx="3548948" cy="5921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 Envoy Proxy – V2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6DF00-C1D4-4E46-BC0E-977764D17C1C}"/>
              </a:ext>
            </a:extLst>
          </p:cNvPr>
          <p:cNvSpPr/>
          <p:nvPr/>
        </p:nvSpPr>
        <p:spPr>
          <a:xfrm>
            <a:off x="11117815" y="5511737"/>
            <a:ext cx="3061854" cy="1347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15AB2-2045-8C44-B851-D97DEFF7B19B}"/>
              </a:ext>
            </a:extLst>
          </p:cNvPr>
          <p:cNvSpPr txBox="1"/>
          <p:nvPr/>
        </p:nvSpPr>
        <p:spPr>
          <a:xfrm>
            <a:off x="11539472" y="6412008"/>
            <a:ext cx="228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Notification Microservice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D95F72-8350-4848-BC0C-9BA0CFC4B04F}"/>
              </a:ext>
            </a:extLst>
          </p:cNvPr>
          <p:cNvSpPr/>
          <p:nvPr/>
        </p:nvSpPr>
        <p:spPr>
          <a:xfrm>
            <a:off x="11429541" y="5636397"/>
            <a:ext cx="2438400" cy="67887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Info API – 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5FCD02-722C-6C45-A0EB-4AACFAE3FB02}"/>
              </a:ext>
            </a:extLst>
          </p:cNvPr>
          <p:cNvSpPr/>
          <p:nvPr/>
        </p:nvSpPr>
        <p:spPr>
          <a:xfrm>
            <a:off x="10812923" y="5076444"/>
            <a:ext cx="3569935" cy="1955792"/>
          </a:xfrm>
          <a:prstGeom prst="rect">
            <a:avLst/>
          </a:prstGeom>
          <a:noFill/>
          <a:ln w="3175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Notification Service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25295DB7-E412-B14F-80BE-1571C03D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910" y="5072951"/>
            <a:ext cx="415330" cy="41533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7CD31-EF72-B54C-860A-F49A7968BD57}"/>
              </a:ext>
            </a:extLst>
          </p:cNvPr>
          <p:cNvCxnSpPr>
            <a:cxnSpLocks/>
          </p:cNvCxnSpPr>
          <p:nvPr/>
        </p:nvCxnSpPr>
        <p:spPr>
          <a:xfrm>
            <a:off x="12594909" y="4203972"/>
            <a:ext cx="40358" cy="1316314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67286-C6E4-684C-90D2-2B7DA71CCFBC}"/>
              </a:ext>
            </a:extLst>
          </p:cNvPr>
          <p:cNvSpPr txBox="1"/>
          <p:nvPr/>
        </p:nvSpPr>
        <p:spPr>
          <a:xfrm>
            <a:off x="11030680" y="2882495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B5551-4362-9545-BB59-0000F57CD289}"/>
              </a:ext>
            </a:extLst>
          </p:cNvPr>
          <p:cNvSpPr txBox="1"/>
          <p:nvPr/>
        </p:nvSpPr>
        <p:spPr>
          <a:xfrm>
            <a:off x="9159771" y="2784476"/>
            <a:ext cx="158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50% Traffic to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BCF-D83A-824E-8F2E-2383D9A00E89}"/>
              </a:ext>
            </a:extLst>
          </p:cNvPr>
          <p:cNvSpPr/>
          <p:nvPr/>
        </p:nvSpPr>
        <p:spPr>
          <a:xfrm>
            <a:off x="9018740" y="1733277"/>
            <a:ext cx="2943616" cy="6987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7E344-227E-A146-930A-4984CAC63187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8798098" y="2432048"/>
            <a:ext cx="1692450" cy="11860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E2404-F20C-F341-8C44-BC24FE5764DB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10490548" y="2432048"/>
            <a:ext cx="2035822" cy="1179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54CA0EE-32C8-E046-B63A-B6C5FBDD0B10}"/>
              </a:ext>
            </a:extLst>
          </p:cNvPr>
          <p:cNvCxnSpPr>
            <a:stCxn id="3" idx="0"/>
            <a:endCxn id="6" idx="1"/>
          </p:cNvCxnSpPr>
          <p:nvPr/>
        </p:nvCxnSpPr>
        <p:spPr>
          <a:xfrm rot="5400000" flipH="1" flipV="1">
            <a:off x="6187114" y="786516"/>
            <a:ext cx="1535479" cy="41277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36CB4BF1-17CD-D64C-85A5-C09EED0BCCFC}"/>
              </a:ext>
            </a:extLst>
          </p:cNvPr>
          <p:cNvSpPr txBox="1">
            <a:spLocks/>
          </p:cNvSpPr>
          <p:nvPr/>
        </p:nvSpPr>
        <p:spPr>
          <a:xfrm>
            <a:off x="0" y="7674567"/>
            <a:ext cx="4306957" cy="626472"/>
          </a:xfrm>
          <a:prstGeom prst="rect">
            <a:avLst/>
          </a:prstGeom>
        </p:spPr>
        <p:txBody>
          <a:bodyPr vert="horz" lIns="109728" tIns="54864" rIns="109728" bIns="54864" rtlCol="0">
            <a:normAutofit fontScale="77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864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877AA-C14F-C14B-92C5-EDCA231F508E}"/>
              </a:ext>
            </a:extLst>
          </p:cNvPr>
          <p:cNvSpPr/>
          <p:nvPr/>
        </p:nvSpPr>
        <p:spPr>
          <a:xfrm>
            <a:off x="7325958" y="3062741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7C967-F0D0-C543-8D12-0D925E093272}"/>
              </a:ext>
            </a:extLst>
          </p:cNvPr>
          <p:cNvSpPr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11557-65AE-E846-8FEE-F46587FB13C9}"/>
              </a:ext>
            </a:extLst>
          </p:cNvPr>
          <p:cNvSpPr/>
          <p:nvPr/>
        </p:nvSpPr>
        <p:spPr>
          <a:xfrm>
            <a:off x="7325958" y="4286136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762F-7859-1C45-8D02-DB1D51573503}"/>
              </a:ext>
            </a:extLst>
          </p:cNvPr>
          <p:cNvSpPr/>
          <p:nvPr/>
        </p:nvSpPr>
        <p:spPr>
          <a:xfrm>
            <a:off x="7325958" y="5391385"/>
            <a:ext cx="2336800" cy="8382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86B9C84-7474-5A40-9AA5-E7C06E42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09908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or ECS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7A3D2-24BE-7E4D-A483-74C6D9670D60}"/>
              </a:ext>
            </a:extLst>
          </p:cNvPr>
          <p:cNvSpPr/>
          <p:nvPr/>
        </p:nvSpPr>
        <p:spPr>
          <a:xfrm>
            <a:off x="2186044" y="3447936"/>
            <a:ext cx="23368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9305-9668-7E4E-883B-14088C5D0CF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522844" y="2305220"/>
            <a:ext cx="2803114" cy="156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76F-EEEC-5A4D-B9E3-DAB4F54AE20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4522844" y="3481841"/>
            <a:ext cx="2803114" cy="38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B62B8-693F-D941-8B1C-E0C0871FEB17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22844" y="3867036"/>
            <a:ext cx="2803114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857E9-E8AA-674C-AF96-EAF6C7DD89A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4522844" y="3867036"/>
            <a:ext cx="2803114" cy="194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7E1FEB8-4801-AF45-80D0-C85F98416CA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1538405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81" y="4621548"/>
            <a:ext cx="104135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Fargate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 &amp; ECS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CloudFormation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7515EE-8B90-FB49-B426-437BEAA9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098" y="525840"/>
            <a:ext cx="3076435" cy="30764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6A0B53-1FF6-6E41-B6DF-CCB019D54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21" y="493589"/>
            <a:ext cx="3076434" cy="30764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F8917E-EE33-7D48-A244-F3424B7F1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6983" y="525842"/>
            <a:ext cx="3076433" cy="307643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31669CE-AA0A-B54F-8A3C-3C885C16F5EE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477533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1E129-8D1A-B545-97D7-2A7ED2B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1167"/>
            <a:ext cx="12618720" cy="1188851"/>
          </a:xfrm>
        </p:spPr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Tasks – Public Subnet in a 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5A77C-80CC-AA4B-AB33-05AE163F0F65}"/>
              </a:ext>
            </a:extLst>
          </p:cNvPr>
          <p:cNvSpPr/>
          <p:nvPr/>
        </p:nvSpPr>
        <p:spPr>
          <a:xfrm>
            <a:off x="3535028" y="1569081"/>
            <a:ext cx="9248792" cy="577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sz="2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0F0977-5AC9-D346-944F-0A695C44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27" y="1570687"/>
            <a:ext cx="578537" cy="578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A9ED6-C690-3B4D-A65B-C660EEEE45EC}"/>
              </a:ext>
            </a:extLst>
          </p:cNvPr>
          <p:cNvSpPr/>
          <p:nvPr/>
        </p:nvSpPr>
        <p:spPr>
          <a:xfrm>
            <a:off x="4252401" y="2198493"/>
            <a:ext cx="7990399" cy="446202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B0C377-080C-A740-BEAA-7581C589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2401" y="2203942"/>
            <a:ext cx="424958" cy="424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7564DD-9415-3844-90F8-2A5885F782B2}"/>
              </a:ext>
            </a:extLst>
          </p:cNvPr>
          <p:cNvSpPr/>
          <p:nvPr/>
        </p:nvSpPr>
        <p:spPr>
          <a:xfrm>
            <a:off x="5275908" y="2886874"/>
            <a:ext cx="6471592" cy="33107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15B8C-DAFE-0A45-8E4F-2B843A4FA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786" y="2890762"/>
            <a:ext cx="346716" cy="3467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80CDB1-5F30-C54A-AB4E-371EB3B8D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999" y="4220596"/>
            <a:ext cx="578536" cy="578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7AF08-A8A1-934B-A1F5-122071D4A8E2}"/>
              </a:ext>
            </a:extLst>
          </p:cNvPr>
          <p:cNvSpPr txBox="1"/>
          <p:nvPr/>
        </p:nvSpPr>
        <p:spPr>
          <a:xfrm>
            <a:off x="5464614" y="4865588"/>
            <a:ext cx="151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Load </a:t>
            </a:r>
          </a:p>
          <a:p>
            <a:pPr algn="ctr"/>
            <a:r>
              <a:rPr lang="en-US" sz="1600" dirty="0"/>
              <a:t>Balancing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89860A7-5B58-1D4E-B3A2-A55A58AA0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8032" y="4138404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36913-EC9F-BE46-ADA6-9AB932EBF1D2}"/>
              </a:ext>
            </a:extLst>
          </p:cNvPr>
          <p:cNvSpPr txBox="1"/>
          <p:nvPr/>
        </p:nvSpPr>
        <p:spPr>
          <a:xfrm>
            <a:off x="3613510" y="4799132"/>
            <a:ext cx="127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B0184-CAE9-BA45-9F00-A5CB5FA9EAEB}"/>
              </a:ext>
            </a:extLst>
          </p:cNvPr>
          <p:cNvSpPr/>
          <p:nvPr/>
        </p:nvSpPr>
        <p:spPr>
          <a:xfrm>
            <a:off x="728980" y="4050119"/>
            <a:ext cx="156606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9F7E7-D35B-524D-97A2-4D05D18B950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2295040" y="4494004"/>
            <a:ext cx="3522992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31A382-129A-0A48-9B7E-60508986CBC4}"/>
              </a:ext>
            </a:extLst>
          </p:cNvPr>
          <p:cNvSpPr txBox="1"/>
          <p:nvPr/>
        </p:nvSpPr>
        <p:spPr>
          <a:xfrm>
            <a:off x="5179141" y="2218479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617B8-0E84-4B45-A1D0-C32E5BB024FE}"/>
              </a:ext>
            </a:extLst>
          </p:cNvPr>
          <p:cNvSpPr txBox="1"/>
          <p:nvPr/>
        </p:nvSpPr>
        <p:spPr>
          <a:xfrm>
            <a:off x="5578877" y="3314778"/>
            <a:ext cx="1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10.0.1.0/24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6483C8-A60A-1A4F-9C86-FB504A386B97}"/>
              </a:ext>
            </a:extLst>
          </p:cNvPr>
          <p:cNvSpPr/>
          <p:nvPr/>
        </p:nvSpPr>
        <p:spPr>
          <a:xfrm>
            <a:off x="7878038" y="3064746"/>
            <a:ext cx="3107462" cy="295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EB5D07B-7048-2B4D-8CBC-C936B333B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797" y="3166346"/>
            <a:ext cx="1203911" cy="120391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C45546C-3F29-C34D-B67D-6DDE9481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4167" y="4341604"/>
            <a:ext cx="1203911" cy="120391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6125F-3799-4748-9956-08C6050C1A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29232" y="3768302"/>
            <a:ext cx="1663565" cy="72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627708-49DC-FC47-8DB3-477AEDECDA39}"/>
              </a:ext>
            </a:extLst>
          </p:cNvPr>
          <p:cNvSpPr txBox="1"/>
          <p:nvPr/>
        </p:nvSpPr>
        <p:spPr>
          <a:xfrm>
            <a:off x="8515592" y="5652493"/>
            <a:ext cx="17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Fargate</a:t>
            </a:r>
            <a:r>
              <a:rPr lang="en-US" sz="1800" dirty="0"/>
              <a:t>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18B18-2B9C-0B44-898D-6B0ADBD40048}"/>
              </a:ext>
            </a:extLst>
          </p:cNvPr>
          <p:cNvSpPr txBox="1"/>
          <p:nvPr/>
        </p:nvSpPr>
        <p:spPr>
          <a:xfrm>
            <a:off x="9447725" y="4124353"/>
            <a:ext cx="151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Definition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B1A10-9953-9D4E-B197-F9B9596F3403}"/>
              </a:ext>
            </a:extLst>
          </p:cNvPr>
          <p:cNvSpPr txBox="1"/>
          <p:nvPr/>
        </p:nvSpPr>
        <p:spPr>
          <a:xfrm>
            <a:off x="9767918" y="5349152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5D27A7D-9CB1-3D48-BF06-67A3CFE3D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2018" y="4564181"/>
            <a:ext cx="793685" cy="79368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1F92DF4-8922-DA44-BF1B-C359D54DC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2146" y="3371644"/>
            <a:ext cx="714478" cy="7144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ACAE3-4148-9D45-A4AD-CEBFF2F4B50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529232" y="4494004"/>
            <a:ext cx="1714935" cy="4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8E4A21-5FB0-B341-A8E1-66EBFF693303}"/>
              </a:ext>
            </a:extLst>
          </p:cNvPr>
          <p:cNvSpPr txBox="1"/>
          <p:nvPr/>
        </p:nvSpPr>
        <p:spPr>
          <a:xfrm>
            <a:off x="8295022" y="5341214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91B21-4EBF-684D-82B7-C01ECEF14821}"/>
              </a:ext>
            </a:extLst>
          </p:cNvPr>
          <p:cNvSpPr txBox="1"/>
          <p:nvPr/>
        </p:nvSpPr>
        <p:spPr>
          <a:xfrm>
            <a:off x="8278903" y="4120459"/>
            <a:ext cx="102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Task-1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6998DD5-07F9-7849-9DA3-35AD08BCB991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</p:spTree>
    <p:extLst>
      <p:ext uri="{BB962C8B-B14F-4D97-AF65-F5344CB8AC3E}">
        <p14:creationId xmlns:p14="http://schemas.microsoft.com/office/powerpoint/2010/main" val="2602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  <p:bldP spid="11" grpId="0" animBg="1"/>
      <p:bldP spid="17" grpId="0"/>
      <p:bldP spid="21" grpId="0"/>
      <p:bldP spid="22" grpId="0" animBg="1"/>
      <p:bldP spid="41" grpId="0"/>
      <p:bldP spid="42" grpId="0"/>
      <p:bldP spid="43" grpId="0" animBg="1"/>
      <p:bldP spid="34" grpId="0"/>
      <p:bldP spid="35" grpId="0"/>
      <p:bldP spid="36" grpId="0"/>
      <p:bldP spid="49" grpId="0"/>
      <p:bldP spid="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7ED85-E2CA-FB4D-B515-ECACD66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9" y="3771165"/>
            <a:ext cx="6157912" cy="83894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01CE1-1923-4046-99E5-4E5C32FF067F}"/>
              </a:ext>
            </a:extLst>
          </p:cNvPr>
          <p:cNvSpPr txBox="1">
            <a:spLocks/>
          </p:cNvSpPr>
          <p:nvPr/>
        </p:nvSpPr>
        <p:spPr>
          <a:xfrm>
            <a:off x="0" y="7465821"/>
            <a:ext cx="4306957" cy="763778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Author: </a:t>
            </a:r>
            <a:r>
              <a:rPr lang="en-US" sz="2000" dirty="0" err="1">
                <a:solidFill>
                  <a:schemeClr val="bg1"/>
                </a:solidFill>
              </a:rPr>
              <a:t>Nho</a:t>
            </a:r>
            <a:r>
              <a:rPr lang="en-US" sz="2000" dirty="0">
                <a:solidFill>
                  <a:schemeClr val="bg1"/>
                </a:solidFill>
              </a:rPr>
              <a:t> Luong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Skill: DevOps Engineer Lead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B1878-BA50-1947-A3D9-D5EAC940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94" y="2419349"/>
            <a:ext cx="262978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78036</TotalTime>
  <Words>5162</Words>
  <Application>Microsoft Macintosh PowerPoint</Application>
  <PresentationFormat>Custom</PresentationFormat>
  <Paragraphs>1279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Lucida Console</vt:lpstr>
      <vt:lpstr>Times New Roman</vt:lpstr>
      <vt:lpstr>Office Theme</vt:lpstr>
      <vt:lpstr>Terraform on AWS with Fargate &amp; ECS</vt:lpstr>
      <vt:lpstr>PowerPoint Presentation</vt:lpstr>
      <vt:lpstr>Course Outline</vt:lpstr>
      <vt:lpstr>Physical Machines</vt:lpstr>
      <vt:lpstr>Physical Machines with Docker</vt:lpstr>
      <vt:lpstr>PowerPoint Presentation</vt:lpstr>
      <vt:lpstr>PowerPoint Presentation</vt:lpstr>
      <vt:lpstr>Docker - Architecture</vt:lpstr>
      <vt:lpstr>Fargate or ECS Objects</vt:lpstr>
      <vt:lpstr>Fargate &amp; ECS Fundamentals – Clusters Introduction</vt:lpstr>
      <vt:lpstr>Fargate &amp; ECS Fundamentals – Cluster Features</vt:lpstr>
      <vt:lpstr>PowerPoint Presentation</vt:lpstr>
      <vt:lpstr>How ECR Works?</vt:lpstr>
      <vt:lpstr>Load Balancing &amp; Service Autoscaling</vt:lpstr>
      <vt:lpstr>PowerPoint Presentation</vt:lpstr>
      <vt:lpstr>PowerPoint Presentation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Fargate Deployments using CloudFormation</vt:lpstr>
      <vt:lpstr>PowerPoint Presentation</vt:lpstr>
      <vt:lpstr>ECS &amp; Fargate  - Introduction</vt:lpstr>
      <vt:lpstr>ECS &amp; Fargate  - Introduction</vt:lpstr>
      <vt:lpstr>PowerPoint Presentation</vt:lpstr>
      <vt:lpstr>Fargate or ECS Objects</vt:lpstr>
      <vt:lpstr>Fargate &amp; ECS – First Steps</vt:lpstr>
      <vt:lpstr>PowerPoint Presentation</vt:lpstr>
      <vt:lpstr>Fargate &amp; ECS Fundamentals – Clusters Introduction</vt:lpstr>
      <vt:lpstr>PowerPoint Presentation</vt:lpstr>
      <vt:lpstr>Fargate &amp; ECS Fundamentals – Cluster Features</vt:lpstr>
      <vt:lpstr>PowerPoint Presentation</vt:lpstr>
      <vt:lpstr>Fargate &amp; ECS Fundamentals – Task Definition</vt:lpstr>
      <vt:lpstr>PowerPoint Presentation</vt:lpstr>
      <vt:lpstr>Fargate &amp; ECS Fundamentals – Task Definition</vt:lpstr>
      <vt:lpstr>Fargate &amp; ECS Fundamentals – Task Definition</vt:lpstr>
      <vt:lpstr>PowerPoint Presentation</vt:lpstr>
      <vt:lpstr>Elastic Container Registry - ECR</vt:lpstr>
      <vt:lpstr>Elastic Container Registry - ECR</vt:lpstr>
      <vt:lpstr>How ECR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PowerPoint Presentation</vt:lpstr>
      <vt:lpstr>PowerPoint Presentation</vt:lpstr>
      <vt:lpstr>CodeBuild - Steps</vt:lpstr>
      <vt:lpstr>AWS CodePipeline</vt:lpstr>
      <vt:lpstr>CodePipeline - Introduction</vt:lpstr>
      <vt:lpstr>PowerPoint Presentation</vt:lpstr>
      <vt:lpstr>Continuous Delivery</vt:lpstr>
      <vt:lpstr>PowerPoint Presentation</vt:lpstr>
      <vt:lpstr>PowerPoint Presentation</vt:lpstr>
      <vt:lpstr>What are Microservices?</vt:lpstr>
      <vt:lpstr>Microservices - Benefits</vt:lpstr>
      <vt:lpstr>Microservices Deployment on AWS ECS – No Service Discovery</vt:lpstr>
      <vt:lpstr>Microservices Deployment on ECS -  with Service Discovery</vt:lpstr>
      <vt:lpstr>Microservices – with AWS AppMesh on ECS</vt:lpstr>
      <vt:lpstr>Microservices – Canary Deployments with AppMesh on ECS</vt:lpstr>
      <vt:lpstr>PowerPoint Presentation</vt:lpstr>
      <vt:lpstr>Microservices</vt:lpstr>
      <vt:lpstr>Microservices</vt:lpstr>
      <vt:lpstr>Microservices Deployment on AWS ECS</vt:lpstr>
      <vt:lpstr>PowerPoint Presentation</vt:lpstr>
      <vt:lpstr>Microservices Deployment on ECS with Service Discovery</vt:lpstr>
      <vt:lpstr>PowerPoint Presentation</vt:lpstr>
      <vt:lpstr>Complexity of modern architectures</vt:lpstr>
      <vt:lpstr>How to find resources to connect to?</vt:lpstr>
      <vt:lpstr>Server-side service discovery pattern</vt:lpstr>
      <vt:lpstr>Client-side service discovery pattern</vt:lpstr>
      <vt:lpstr>Existing solutions require setup and management</vt:lpstr>
      <vt:lpstr>Build the dynamic map of your cloud</vt:lpstr>
      <vt:lpstr>AWS Cloud Map - Introduction</vt:lpstr>
      <vt:lpstr>AWS Cloud Map registry</vt:lpstr>
      <vt:lpstr>PowerPoint Presentation</vt:lpstr>
      <vt:lpstr>AWS App Mesh</vt:lpstr>
      <vt:lpstr>Microservices – without AWS AppMesh on ECS</vt:lpstr>
      <vt:lpstr>Microservices – with AWS AppMesh on ECS</vt:lpstr>
      <vt:lpstr>PowerPoint Presentation</vt:lpstr>
      <vt:lpstr>Microservices – Canary Deployments with AppMesh on ECS</vt:lpstr>
      <vt:lpstr>PowerPoint Presentation</vt:lpstr>
      <vt:lpstr>Fargate Tasks – Public Subnet in a VPC</vt:lpstr>
      <vt:lpstr>Thank You</vt:lpstr>
    </vt:vector>
  </TitlesOfParts>
  <Manager/>
  <Company>DevOps</Company>
  <LinksUpToDate>false</LinksUpToDate>
  <SharedDoc>false</SharedDoc>
  <HyperlinkBase>https://ko-fi.com/nholuong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Fargate &amp; ECS</dc:title>
  <dc:subject>Fargate &amp; ECS</dc:subject>
  <dc:creator>Nho Luong</dc:creator>
  <cp:keywords/>
  <dc:description> 🇻🇳Vietnam Timeless Charm, 🥰Enjoy Every Moment , 😜Good Vibes Only</dc:description>
  <cp:lastModifiedBy>Microsoft Office User</cp:lastModifiedBy>
  <cp:revision>189</cp:revision>
  <dcterms:created xsi:type="dcterms:W3CDTF">2019-11-12T03:20:49Z</dcterms:created>
  <dcterms:modified xsi:type="dcterms:W3CDTF">2024-11-06T00:50:34Z</dcterms:modified>
  <cp:category/>
</cp:coreProperties>
</file>