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8"/>
  </p:notesMasterIdLst>
  <p:sldIdLst>
    <p:sldId id="256" r:id="rId2"/>
    <p:sldId id="268" r:id="rId3"/>
    <p:sldId id="269" r:id="rId4"/>
    <p:sldId id="259" r:id="rId5"/>
    <p:sldId id="273" r:id="rId6"/>
    <p:sldId id="27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279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6123C-FD03-46FF-A476-726AA0663A77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EBE32-132A-4D87-99D3-77BB3C4F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54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4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9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577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45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1896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9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17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9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7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6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4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53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4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2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2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1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D0482C4-9122-455E-A6EA-85742419A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917236"/>
          </a:xfrm>
        </p:spPr>
        <p:txBody>
          <a:bodyPr/>
          <a:lstStyle/>
          <a:p>
            <a:pPr algn="ctr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PHÂN BIỆT NĂM NGUYÊN ÂM BẰNG CÁC ĐẶC TRƯNG TẦN SỐ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E4A96F3-B7B1-42A9-BC97-B84C76D6C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2717074"/>
            <a:ext cx="9144000" cy="3798026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GVHD: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T.S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Ninh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17Nh11</a:t>
            </a:r>
          </a:p>
          <a:p>
            <a:pPr algn="l">
              <a:lnSpc>
                <a:spcPct val="110000"/>
              </a:lnSpc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  <a:p>
            <a:pPr algn="l">
              <a:lnSpc>
                <a:spcPct val="11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SVTH: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Phan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Vũ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l"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Võ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Minh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Tuấn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Minh</a:t>
            </a:r>
          </a:p>
        </p:txBody>
      </p:sp>
    </p:spTree>
    <p:extLst>
      <p:ext uri="{BB962C8B-B14F-4D97-AF65-F5344CB8AC3E}">
        <p14:creationId xmlns:p14="http://schemas.microsoft.com/office/powerpoint/2010/main" val="109915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I. ĐẶT VẤN ĐỀ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4B34A9A1-09BF-46C5-90DD-8337ED4DAEC1}"/>
              </a:ext>
            </a:extLst>
          </p:cNvPr>
          <p:cNvSpPr txBox="1">
            <a:spLocks/>
          </p:cNvSpPr>
          <p:nvPr/>
        </p:nvSpPr>
        <p:spPr>
          <a:xfrm>
            <a:off x="1" y="1802674"/>
            <a:ext cx="9144000" cy="4441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âm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âm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Để làm được điều đó, việc nghiên cứu biên phổ của tín hiệu là rất quan trọng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smtClean="0">
                <a:cs typeface="Arial" panose="020B0604020202020204" pitchFamily="34" charset="0"/>
              </a:rPr>
              <a:t>các </a:t>
            </a:r>
            <a:r>
              <a:rPr lang="vi-VN" sz="2400" dirty="0">
                <a:cs typeface="Arial" panose="020B0604020202020204" pitchFamily="34" charset="0"/>
              </a:rPr>
              <a:t>phương pháp xác định formant liên quan đến việc tìm kiếm các đỉnh trong các biểu diễn phổ, thường là từ kết quả phân tích phổ theo phương pháp STFT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endParaRPr lang="en-US" sz="2400" dirty="0"/>
          </a:p>
          <a:p>
            <a:pPr lvl="1" algn="just">
              <a:buFont typeface="Wingdings" panose="05000000000000000000" pitchFamily="2" charset="2"/>
              <a:buChar char="ü"/>
            </a:pPr>
            <a:endParaRPr lang="en-US" sz="2400" dirty="0"/>
          </a:p>
          <a:p>
            <a:pPr lvl="1" algn="just">
              <a:buFont typeface="Wingdings" panose="05000000000000000000" pitchFamily="2" charset="2"/>
              <a:buChar char="ü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886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8175"/>
            <a:ext cx="9144000" cy="13208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LÝ THUYẾT VỀ CÁC ĐẶC TRƯNG CỦA TẦN SỐ: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593669"/>
            <a:ext cx="9144001" cy="5264331"/>
          </a:xfrm>
        </p:spPr>
        <p:txBody>
          <a:bodyPr>
            <a:normAutofit/>
          </a:bodyPr>
          <a:lstStyle/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time Fourier </a:t>
            </a:r>
            <a:r>
              <a:rPr lang="vi-V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  <a:r>
              <a:rPr lang="en-US" sz="2400" b="1" dirty="0" smtClean="0"/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Spectrogram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vi-V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9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BB5F789-DFF3-4930-AACB-08937489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CÁC THUẬT TOÁN XỬ LÝ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A9B5AD6-9C40-4E0A-BA93-7BA82F910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14286"/>
            <a:ext cx="9144000" cy="138611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Fourier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rời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rạc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31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399895"/>
            <a:ext cx="9144001" cy="13208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345767" y="1045029"/>
            <a:ext cx="6452464" cy="5643154"/>
            <a:chOff x="0" y="-2"/>
            <a:chExt cx="5276217" cy="4661128"/>
          </a:xfrm>
        </p:grpSpPr>
        <p:grpSp>
          <p:nvGrpSpPr>
            <p:cNvPr id="28" name="Group 27"/>
            <p:cNvGrpSpPr/>
            <p:nvPr/>
          </p:nvGrpSpPr>
          <p:grpSpPr>
            <a:xfrm>
              <a:off x="0" y="-2"/>
              <a:ext cx="5276217" cy="3023357"/>
              <a:chOff x="0" y="491334"/>
              <a:chExt cx="5276607" cy="3023458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0" y="491334"/>
                <a:ext cx="5276607" cy="3023458"/>
                <a:chOff x="0" y="491334"/>
                <a:chExt cx="5276607" cy="3023458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0" y="491334"/>
                  <a:ext cx="5276607" cy="3023458"/>
                  <a:chOff x="0" y="491334"/>
                  <a:chExt cx="5276607" cy="3023458"/>
                </a:xfrm>
              </p:grpSpPr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0" y="491334"/>
                    <a:ext cx="5276607" cy="3023458"/>
                    <a:chOff x="142861" y="395820"/>
                    <a:chExt cx="5276779" cy="3023643"/>
                  </a:xfrm>
                </p:grpSpPr>
                <p:sp>
                  <p:nvSpPr>
                    <p:cNvPr id="40" name="Rectangl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69711" y="3133709"/>
                      <a:ext cx="1649929" cy="27622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Màu sắc (Biên độ phổ)</a:t>
                      </a:r>
                    </a:p>
                  </p:txBody>
                </p:sp>
                <p:grpSp>
                  <p:nvGrpSpPr>
                    <p:cNvPr id="41" name="Group 40"/>
                    <p:cNvGrpSpPr/>
                    <p:nvPr/>
                  </p:nvGrpSpPr>
                  <p:grpSpPr>
                    <a:xfrm>
                      <a:off x="142861" y="395820"/>
                      <a:ext cx="3916649" cy="3023643"/>
                      <a:chOff x="142861" y="395820"/>
                      <a:chExt cx="3916649" cy="3023643"/>
                    </a:xfrm>
                  </p:grpSpPr>
                  <p:sp>
                    <p:nvSpPr>
                      <p:cNvPr id="42" name="Rectangle 4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61941" y="3135541"/>
                        <a:ext cx="1314654" cy="2762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vi-V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Thời gian</a:t>
                        </a:r>
                      </a:p>
                    </p:txBody>
                  </p:sp>
                  <p:grpSp>
                    <p:nvGrpSpPr>
                      <p:cNvPr id="43" name="Group 42"/>
                      <p:cNvGrpSpPr/>
                      <p:nvPr/>
                    </p:nvGrpSpPr>
                    <p:grpSpPr>
                      <a:xfrm>
                        <a:off x="142861" y="395820"/>
                        <a:ext cx="3916649" cy="3023643"/>
                        <a:chOff x="142861" y="395820"/>
                        <a:chExt cx="3916649" cy="3023643"/>
                      </a:xfrm>
                    </p:grpSpPr>
                    <p:cxnSp>
                      <p:nvCxnSpPr>
                        <p:cNvPr id="44" name="AutoShape 78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>
                          <a:off x="2610880" y="1266442"/>
                          <a:ext cx="1270" cy="306705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p:grpSp>
                      <p:nvGrpSpPr>
                        <p:cNvPr id="45" name="Group 44"/>
                        <p:cNvGrpSpPr/>
                        <p:nvPr/>
                      </p:nvGrpSpPr>
                      <p:grpSpPr>
                        <a:xfrm>
                          <a:off x="142861" y="395820"/>
                          <a:ext cx="3916649" cy="3023643"/>
                          <a:chOff x="142861" y="395820"/>
                          <a:chExt cx="3916649" cy="3023643"/>
                        </a:xfrm>
                      </p:grpSpPr>
                      <p:cxnSp>
                        <p:nvCxnSpPr>
                          <p:cNvPr id="46" name="AutoShape 78"/>
                          <p:cNvCxnSpPr>
                            <a:cxnSpLocks noChangeShapeType="1"/>
                          </p:cNvCxnSpPr>
                          <p:nvPr/>
                        </p:nvCxnSpPr>
                        <p:spPr bwMode="auto">
                          <a:xfrm>
                            <a:off x="2609610" y="1904994"/>
                            <a:ext cx="1270" cy="306705"/>
                          </a:xfrm>
                          <a:prstGeom prst="straightConnector1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 type="triangle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</p:cxnSp>
                      <p:grpSp>
                        <p:nvGrpSpPr>
                          <p:cNvPr id="47" name="Group 46"/>
                          <p:cNvGrpSpPr/>
                          <p:nvPr/>
                        </p:nvGrpSpPr>
                        <p:grpSpPr>
                          <a:xfrm>
                            <a:off x="142861" y="395820"/>
                            <a:ext cx="3916649" cy="3023643"/>
                            <a:chOff x="142861" y="395820"/>
                            <a:chExt cx="3916649" cy="3023643"/>
                          </a:xfrm>
                        </p:grpSpPr>
                        <p:grpSp>
                          <p:nvGrpSpPr>
                            <p:cNvPr id="48" name="Group 47"/>
                            <p:cNvGrpSpPr/>
                            <p:nvPr/>
                          </p:nvGrpSpPr>
                          <p:grpSpPr>
                            <a:xfrm>
                              <a:off x="142861" y="395820"/>
                              <a:ext cx="3916649" cy="3023643"/>
                              <a:chOff x="142861" y="395820"/>
                              <a:chExt cx="3916649" cy="3023643"/>
                            </a:xfrm>
                          </p:grpSpPr>
                          <p:grpSp>
                            <p:nvGrpSpPr>
                              <p:cNvPr id="50" name="Group 4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504171" y="395820"/>
                                <a:ext cx="2555339" cy="2112684"/>
                                <a:chOff x="5745" y="5299"/>
                                <a:chExt cx="2764" cy="2167"/>
                              </a:xfrm>
                            </p:grpSpPr>
                            <p:grpSp>
                              <p:nvGrpSpPr>
                                <p:cNvPr id="52" name="Group 51"/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5745" y="5299"/>
                                  <a:ext cx="2764" cy="893"/>
                                  <a:chOff x="5745" y="5299"/>
                                  <a:chExt cx="2764" cy="893"/>
                                </a:xfrm>
                              </p:grpSpPr>
                              <p:sp>
                                <p:nvSpPr>
                                  <p:cNvPr id="56" name="Rectangle 55"/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5745" y="5730"/>
                                    <a:ext cx="2376" cy="46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rot="0" vert="horz" wrap="square" lIns="91440" tIns="45720" rIns="91440" bIns="45720" anchor="t" anchorCtr="0" upright="1"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spcAft>
                                        <a:spcPts val="0"/>
                                      </a:spcAft>
                                    </a:pPr>
                                    <a:r>
                                      <a:rPr lang="en-US" sz="1000">
                                        <a:effectLst/>
                                        <a:latin typeface="Times New Roman" panose="02020603050405020304" pitchFamily="18" charset="0"/>
                                        <a:ea typeface="Times New Roman" panose="02020603050405020304" pitchFamily="18" charset="0"/>
                                      </a:rPr>
                                      <a:t>Phân khung tín hiệu</a:t>
                                    </a:r>
                                    <a:endParaRPr lang="vi-VN" sz="1000">
                                      <a:effectLst/>
                                      <a:latin typeface="Times New Roman" panose="02020603050405020304" pitchFamily="18" charset="0"/>
                                      <a:ea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57" name="AutoShape 73"/>
                                  <p:cNvCxnSpPr>
                                    <a:cxnSpLocks noChangeShapeType="1"/>
                                  </p:cNvCxnSpPr>
                                  <p:nvPr/>
                                </p:nvCxnSpPr>
                                <p:spPr bwMode="auto">
                                  <a:xfrm flipH="1">
                                    <a:off x="6947" y="5299"/>
                                    <a:ext cx="9" cy="433"/>
                                  </a:xfrm>
                                  <a:prstGeom prst="straightConnector1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 type="triangle" w="med" len="med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</p:cxnSp>
                              <p:sp>
                                <p:nvSpPr>
                                  <p:cNvPr id="58" name="Rectangle 57"/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6941" y="5338"/>
                                    <a:ext cx="1568" cy="434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  <p:txBody>
                                  <a:bodyPr rot="0" vert="horz" wrap="square" lIns="91440" tIns="45720" rIns="91440" bIns="45720" anchor="t" anchorCtr="0" upright="1">
                                    <a:noAutofit/>
                                  </a:bodyPr>
                                  <a:lstStyle/>
                                  <a:p>
                                    <a:pPr algn="just">
                                      <a:spcAft>
                                        <a:spcPts val="0"/>
                                      </a:spcAft>
                                    </a:pPr>
                                    <a:r>
                                      <a:rPr lang="en-US" sz="1000">
                                        <a:effectLst/>
                                        <a:latin typeface="Times New Roman" panose="02020603050405020304" pitchFamily="18" charset="0"/>
                                        <a:ea typeface="Times New Roman" panose="02020603050405020304" pitchFamily="18" charset="0"/>
                                      </a:rPr>
                                      <a:t>Tín hiệu vào x(n)</a:t>
                                    </a:r>
                                    <a:endParaRPr lang="vi-VN" sz="1000">
                                      <a:effectLst/>
                                      <a:latin typeface="Times New Roman" panose="02020603050405020304" pitchFamily="18" charset="0"/>
                                      <a:ea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53" name="Group 52"/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5822" y="6507"/>
                                  <a:ext cx="2254" cy="959"/>
                                  <a:chOff x="5822" y="6507"/>
                                  <a:chExt cx="2254" cy="959"/>
                                </a:xfrm>
                              </p:grpSpPr>
                              <p:sp>
                                <p:nvSpPr>
                                  <p:cNvPr id="54" name="Rectangle 53"/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5822" y="6507"/>
                                    <a:ext cx="2254" cy="33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rot="0" vert="horz" wrap="square" lIns="91440" tIns="45720" rIns="91440" bIns="45720" anchor="t" anchorCtr="0" upright="1"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spcAft>
                                        <a:spcPts val="0"/>
                                      </a:spcAft>
                                    </a:pPr>
                                    <a:r>
                                      <a:rPr lang="vi-VN" sz="1000">
                                        <a:effectLst/>
                                        <a:latin typeface="Times New Roman" panose="02020603050405020304" pitchFamily="18" charset="0"/>
                                        <a:ea typeface="Times New Roman" panose="02020603050405020304" pitchFamily="18" charset="0"/>
                                      </a:rPr>
                                      <a:t>Lấy DTFT trên từng khung</a:t>
                                    </a:r>
                                  </a:p>
                                  <a:p>
                                    <a:pPr algn="ctr">
                                      <a:spcAft>
                                        <a:spcPts val="0"/>
                                      </a:spcAft>
                                    </a:pPr>
                                    <a:r>
                                      <a:rPr lang="vi-VN" sz="1000">
                                        <a:effectLst/>
                                        <a:latin typeface="Times New Roman" panose="02020603050405020304" pitchFamily="18" charset="0"/>
                                        <a:ea typeface="Times New Roman" panose="02020603050405020304" pitchFamily="18" charset="0"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55" name="Rectangle 54"/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5957" y="7173"/>
                                    <a:ext cx="2091" cy="293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rot="0" vert="horz" wrap="square" lIns="91440" tIns="45720" rIns="91440" bIns="45720" anchor="t" anchorCtr="0" upright="1"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spcAft>
                                        <a:spcPts val="0"/>
                                      </a:spcAft>
                                    </a:pPr>
                                    <a:r>
                                      <a:rPr lang="vi-VN" sz="1000">
                                        <a:effectLst/>
                                        <a:latin typeface="Times New Roman" panose="02020603050405020304" pitchFamily="18" charset="0"/>
                                        <a:ea typeface="Times New Roman" panose="02020603050405020304" pitchFamily="18" charset="0"/>
                                      </a:rPr>
                                      <a:t>STFT của x(n) </a:t>
                                    </a: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51" name="Rectangle 50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42861" y="3124188"/>
                                <a:ext cx="1304751" cy="295275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 upright="1">
                                <a:noAutofit/>
                              </a:bodyPr>
                              <a:lstStyle/>
                              <a:p>
                                <a:pPr algn="ctr">
                                  <a:spcAft>
                                    <a:spcPts val="0"/>
                                  </a:spcAft>
                                </a:pPr>
                                <a:r>
                                  <a:rPr lang="vi-VN" sz="1000"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</a:rPr>
                                  <a:t>Tần số</a:t>
                                </a:r>
                              </a:p>
                            </p:txBody>
                          </p:sp>
                        </p:grpSp>
                        <p:cxnSp>
                          <p:nvCxnSpPr>
                            <p:cNvPr id="49" name="AutoShape 78"/>
                            <p:cNvCxnSpPr>
                              <a:cxnSpLocks noChangeShapeType="1"/>
                            </p:cNvCxnSpPr>
                            <p:nvPr/>
                          </p:nvCxnSpPr>
                          <p:spPr bwMode="auto">
                            <a:xfrm>
                              <a:off x="790602" y="2819292"/>
                              <a:ext cx="1270" cy="306705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 type="triangle" w="med" len="med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</p:cxnSp>
                      </p:grpSp>
                    </p:grpSp>
                  </p:grpSp>
                </p:grpSp>
              </p:grp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657225" y="2914650"/>
                    <a:ext cx="3790950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" name="AutoShape 78"/>
                <p:cNvCxnSpPr>
                  <a:cxnSpLocks noChangeShapeType="1"/>
                </p:cNvCxnSpPr>
                <p:nvPr/>
              </p:nvCxnSpPr>
              <p:spPr bwMode="auto">
                <a:xfrm>
                  <a:off x="2466975" y="2924175"/>
                  <a:ext cx="1270" cy="30670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5" name="AutoShape 78"/>
              <p:cNvCxnSpPr>
                <a:cxnSpLocks noChangeShapeType="1"/>
              </p:cNvCxnSpPr>
              <p:nvPr/>
            </p:nvCxnSpPr>
            <p:spPr bwMode="auto">
              <a:xfrm>
                <a:off x="4448175" y="2924175"/>
                <a:ext cx="1270" cy="30670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9" name="Group 28"/>
            <p:cNvGrpSpPr/>
            <p:nvPr/>
          </p:nvGrpSpPr>
          <p:grpSpPr>
            <a:xfrm>
              <a:off x="621792" y="3021178"/>
              <a:ext cx="3896512" cy="1639948"/>
              <a:chOff x="0" y="0"/>
              <a:chExt cx="3896512" cy="1639948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>
                <a:off x="0" y="29260"/>
                <a:ext cx="1609606" cy="79054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1836115" y="0"/>
                <a:ext cx="2619" cy="800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>
                <a:off x="2172614" y="21945"/>
                <a:ext cx="1723898" cy="77149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/>
              <p:cNvSpPr/>
              <p:nvPr/>
            </p:nvSpPr>
            <p:spPr>
              <a:xfrm>
                <a:off x="929030" y="782726"/>
                <a:ext cx="1866762" cy="85722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vi-VN" sz="10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Ảnh phổ ba chiều</a:t>
                </a:r>
                <a:endParaRPr lang="vi-VN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724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840"/>
            <a:ext cx="9144000" cy="13208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Fourier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rạc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 flipV="1">
            <a:off x="-8710" y="4980178"/>
            <a:ext cx="191090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2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676</TotalTime>
  <Words>216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PHÂN BIỆT NĂM NGUYÊN ÂM BẰNG CÁC ĐẶC TRƯNG TẦN SỐ </vt:lpstr>
      <vt:lpstr>I. ĐẶT VẤN ĐỀ</vt:lpstr>
      <vt:lpstr>II. LÝ THUYẾT VỀ CÁC ĐẶC TRƯNG CỦA TẦN SỐ:</vt:lpstr>
      <vt:lpstr>III. CÁC THUẬT TOÁN XỬ LÝ</vt:lpstr>
      <vt:lpstr>1. Sơ đồ khối thuật toán</vt:lpstr>
      <vt:lpstr>2. Thuật toán biến đổi Fourier rời rạc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đoạn tín hiệu thành tiếng nói và các khoảng lặng</dc:title>
  <dc:creator>Vũ Phan</dc:creator>
  <cp:lastModifiedBy>one noo</cp:lastModifiedBy>
  <cp:revision>51</cp:revision>
  <dcterms:created xsi:type="dcterms:W3CDTF">2019-10-03T07:25:53Z</dcterms:created>
  <dcterms:modified xsi:type="dcterms:W3CDTF">2019-12-01T10:00:17Z</dcterms:modified>
</cp:coreProperties>
</file>