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8"/>
  </p:notesMasterIdLst>
  <p:sldIdLst>
    <p:sldId id="256" r:id="rId2"/>
    <p:sldId id="268" r:id="rId3"/>
    <p:sldId id="269"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B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79" autoAdjust="0"/>
    <p:restoredTop sz="94660"/>
  </p:normalViewPr>
  <p:slideViewPr>
    <p:cSldViewPr snapToGrid="0">
      <p:cViewPr>
        <p:scale>
          <a:sx n="75" d="100"/>
          <a:sy n="75"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6123C-FD03-46FF-A476-726AA0663A77}" type="datetimeFigureOut">
              <a:rPr lang="en-US" smtClean="0"/>
              <a:t>12/2/2019</a:t>
            </a:fld>
            <a:endParaRPr lang="en-US"/>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EBE32-132A-4D87-99D3-77BB3C4F6314}" type="slidenum">
              <a:rPr lang="en-US" smtClean="0"/>
              <a:t>‹#›</a:t>
            </a:fld>
            <a:endParaRPr lang="en-US"/>
          </a:p>
        </p:txBody>
      </p:sp>
    </p:spTree>
    <p:extLst>
      <p:ext uri="{BB962C8B-B14F-4D97-AF65-F5344CB8AC3E}">
        <p14:creationId xmlns:p14="http://schemas.microsoft.com/office/powerpoint/2010/main" val="2022254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84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99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5577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3145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1896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69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217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629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667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06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74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53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04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722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42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1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41715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0482C4-9122-455E-A6EA-85742419A6F5}"/>
              </a:ext>
            </a:extLst>
          </p:cNvPr>
          <p:cNvSpPr>
            <a:spLocks noGrp="1"/>
          </p:cNvSpPr>
          <p:nvPr>
            <p:ph type="ctrTitle"/>
          </p:nvPr>
        </p:nvSpPr>
        <p:spPr>
          <a:xfrm>
            <a:off x="0" y="0"/>
            <a:ext cx="9144000" cy="1917236"/>
          </a:xfrm>
        </p:spPr>
        <p:txBody>
          <a:bodyPr/>
          <a:lstStyle/>
          <a:p>
            <a:pPr algn="ctr"/>
            <a:r>
              <a:rPr lang="en-US" sz="4400" dirty="0">
                <a:solidFill>
                  <a:schemeClr val="tx1"/>
                </a:solidFill>
                <a:latin typeface="Arial" panose="020B0604020202020204" pitchFamily="34" charset="0"/>
                <a:cs typeface="Arial" panose="020B0604020202020204" pitchFamily="34" charset="0"/>
              </a:rPr>
              <a:t>PHÂN BIỆT NĂM NGUYÊN ÂM BẰNG CÁC ĐẶC TRƯNG TẦN SỐ </a:t>
            </a:r>
          </a:p>
        </p:txBody>
      </p:sp>
      <p:sp>
        <p:nvSpPr>
          <p:cNvPr id="3" name="Tiêu đề phụ 2">
            <a:extLst>
              <a:ext uri="{FF2B5EF4-FFF2-40B4-BE49-F238E27FC236}">
                <a16:creationId xmlns:a16="http://schemas.microsoft.com/office/drawing/2014/main" id="{EE4A96F3-B7B1-42A9-BC97-B84C76D6C08F}"/>
              </a:ext>
            </a:extLst>
          </p:cNvPr>
          <p:cNvSpPr>
            <a:spLocks noGrp="1"/>
          </p:cNvSpPr>
          <p:nvPr>
            <p:ph type="subTitle" idx="1"/>
          </p:nvPr>
        </p:nvSpPr>
        <p:spPr>
          <a:xfrm>
            <a:off x="1" y="2717074"/>
            <a:ext cx="9144000" cy="3798026"/>
          </a:xfrm>
        </p:spPr>
        <p:txBody>
          <a:bodyPr>
            <a:noAutofit/>
          </a:bodyPr>
          <a:lstStyle/>
          <a:p>
            <a:pPr algn="l">
              <a:lnSpc>
                <a:spcPct val="110000"/>
              </a:lnSpc>
            </a:pPr>
            <a:r>
              <a:rPr lang="en-US" sz="2400" b="1" dirty="0">
                <a:latin typeface="Arial" panose="020B0604020202020204" pitchFamily="34" charset="0"/>
                <a:cs typeface="Arial" panose="020B0604020202020204" pitchFamily="34" charset="0"/>
              </a:rPr>
              <a:t>GVHD: </a:t>
            </a:r>
            <a:r>
              <a:rPr lang="en-US" sz="2400" dirty="0">
                <a:latin typeface="Arial" panose="020B0604020202020204" pitchFamily="34" charset="0"/>
                <a:cs typeface="Arial" panose="020B0604020202020204" pitchFamily="34" charset="0"/>
              </a:rPr>
              <a:t>T.S </a:t>
            </a:r>
            <a:r>
              <a:rPr lang="en-US" sz="2400" dirty="0" err="1">
                <a:latin typeface="Arial" panose="020B0604020202020204" pitchFamily="34" charset="0"/>
                <a:cs typeface="Arial" panose="020B0604020202020204" pitchFamily="34" charset="0"/>
              </a:rPr>
              <a:t>Ninh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Duy</a:t>
            </a:r>
            <a:endParaRPr lang="en-US" sz="2400" dirty="0">
              <a:latin typeface="Arial" panose="020B0604020202020204" pitchFamily="34" charset="0"/>
              <a:cs typeface="Arial" panose="020B0604020202020204" pitchFamily="34" charset="0"/>
            </a:endParaRPr>
          </a:p>
          <a:p>
            <a:pPr algn="l">
              <a:lnSpc>
                <a:spcPct val="110000"/>
              </a:lnSpc>
            </a:pPr>
            <a:r>
              <a:rPr lang="en-US" sz="2400" b="1" dirty="0" err="1">
                <a:latin typeface="Arial" panose="020B0604020202020204" pitchFamily="34" charset="0"/>
                <a:cs typeface="Arial" panose="020B0604020202020204" pitchFamily="34" charset="0"/>
              </a:rPr>
              <a:t>Lớp</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17Nh11</a:t>
            </a:r>
          </a:p>
          <a:p>
            <a:pPr algn="l">
              <a:lnSpc>
                <a:spcPct val="110000"/>
              </a:lnSpc>
            </a:pPr>
            <a:r>
              <a:rPr lang="en-US" sz="2400" b="1" dirty="0" err="1">
                <a:latin typeface="Arial" panose="020B0604020202020204" pitchFamily="34" charset="0"/>
                <a:cs typeface="Arial" panose="020B0604020202020204" pitchFamily="34" charset="0"/>
              </a:rPr>
              <a:t>Nhóm</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11</a:t>
            </a:r>
          </a:p>
          <a:p>
            <a:pPr algn="l">
              <a:lnSpc>
                <a:spcPct val="110000"/>
              </a:lnSpc>
            </a:pPr>
            <a:r>
              <a:rPr lang="en-US" sz="2400" b="1" dirty="0">
                <a:latin typeface="Arial" panose="020B0604020202020204" pitchFamily="34" charset="0"/>
                <a:cs typeface="Arial" panose="020B0604020202020204" pitchFamily="34" charset="0"/>
              </a:rPr>
              <a:t>SVTH:  </a:t>
            </a:r>
            <a:r>
              <a:rPr lang="en-US" sz="2400" dirty="0">
                <a:latin typeface="Arial" panose="020B0604020202020204" pitchFamily="34" charset="0"/>
                <a:cs typeface="Arial" panose="020B0604020202020204" pitchFamily="34" charset="0"/>
              </a:rPr>
              <a:t>Phan </a:t>
            </a:r>
            <a:r>
              <a:rPr lang="en-US" sz="2400" dirty="0" err="1">
                <a:latin typeface="Arial" panose="020B0604020202020204" pitchFamily="34" charset="0"/>
                <a:cs typeface="Arial" panose="020B0604020202020204" pitchFamily="34" charset="0"/>
              </a:rPr>
              <a:t>Văn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Vũ</a:t>
            </a:r>
            <a:r>
              <a:rPr lang="en-US" sz="2400" dirty="0">
                <a:latin typeface="Arial" panose="020B0604020202020204" pitchFamily="34" charset="0"/>
                <a:cs typeface="Arial" panose="020B0604020202020204" pitchFamily="34" charset="0"/>
              </a:rPr>
              <a:t>	</a:t>
            </a:r>
          </a:p>
          <a:p>
            <a:pPr algn="l">
              <a:lnSpc>
                <a:spcPct val="11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Võ</a:t>
            </a:r>
            <a:r>
              <a:rPr lang="en-US" sz="2400" dirty="0">
                <a:latin typeface="Arial" panose="020B0604020202020204" pitchFamily="34" charset="0"/>
                <a:cs typeface="Arial" panose="020B0604020202020204" pitchFamily="34" charset="0"/>
              </a:rPr>
              <a:t> Minh </a:t>
            </a:r>
            <a:r>
              <a:rPr lang="en-US" sz="2400" dirty="0" err="1">
                <a:latin typeface="Arial" panose="020B0604020202020204" pitchFamily="34" charset="0"/>
                <a:cs typeface="Arial" panose="020B0604020202020204" pitchFamily="34" charset="0"/>
              </a:rPr>
              <a:t>Đức</a:t>
            </a:r>
            <a:endParaRPr lang="en-US" sz="2400" dirty="0">
              <a:latin typeface="Arial" panose="020B0604020202020204" pitchFamily="34" charset="0"/>
              <a:cs typeface="Arial" panose="020B0604020202020204" pitchFamily="34" charset="0"/>
            </a:endParaRPr>
          </a:p>
          <a:p>
            <a:pPr algn="l">
              <a:lnSpc>
                <a:spcPct val="11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Tuấn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Thành</a:t>
            </a:r>
            <a:endParaRPr lang="en-US" sz="2400" dirty="0">
              <a:latin typeface="Arial" panose="020B0604020202020204" pitchFamily="34" charset="0"/>
              <a:cs typeface="Arial" panose="020B0604020202020204" pitchFamily="34" charset="0"/>
            </a:endParaRPr>
          </a:p>
          <a:p>
            <a:pPr algn="l">
              <a:lnSpc>
                <a:spcPct val="11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Lê</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Đức</a:t>
            </a:r>
            <a:r>
              <a:rPr lang="en-US" sz="2400" dirty="0">
                <a:latin typeface="Arial" panose="020B0604020202020204" pitchFamily="34" charset="0"/>
                <a:cs typeface="Arial" panose="020B0604020202020204" pitchFamily="34" charset="0"/>
              </a:rPr>
              <a:t> Minh</a:t>
            </a:r>
          </a:p>
        </p:txBody>
      </p:sp>
    </p:spTree>
    <p:extLst>
      <p:ext uri="{BB962C8B-B14F-4D97-AF65-F5344CB8AC3E}">
        <p14:creationId xmlns:p14="http://schemas.microsoft.com/office/powerpoint/2010/main" val="109915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0FE976B-7470-4872-B1EF-62C495AE7E5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Ảnh phổ tần số  5 nguyên âm</a:t>
            </a:r>
          </a:p>
        </p:txBody>
      </p:sp>
      <p:pic>
        <p:nvPicPr>
          <p:cNvPr id="4" name="Chỗ dành sẵn cho Nội dung 3">
            <a:extLst>
              <a:ext uri="{FF2B5EF4-FFF2-40B4-BE49-F238E27FC236}">
                <a16:creationId xmlns:a16="http://schemas.microsoft.com/office/drawing/2014/main" id="{BB691B03-7786-4442-BC92-A8F321F9893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693" y="2160588"/>
            <a:ext cx="4854227" cy="3881437"/>
          </a:xfrm>
          <a:prstGeom prst="rect">
            <a:avLst/>
          </a:prstGeom>
          <a:noFill/>
        </p:spPr>
      </p:pic>
      <p:sp>
        <p:nvSpPr>
          <p:cNvPr id="5" name="Hộp Văn bản 4">
            <a:extLst>
              <a:ext uri="{FF2B5EF4-FFF2-40B4-BE49-F238E27FC236}">
                <a16:creationId xmlns:a16="http://schemas.microsoft.com/office/drawing/2014/main" id="{1B6EF9C4-B66B-47FF-A425-E00319106B07}"/>
              </a:ext>
            </a:extLst>
          </p:cNvPr>
          <p:cNvSpPr txBox="1"/>
          <p:nvPr/>
        </p:nvSpPr>
        <p:spPr>
          <a:xfrm>
            <a:off x="1356693" y="1562100"/>
            <a:ext cx="2859707" cy="369332"/>
          </a:xfrm>
          <a:prstGeom prst="rect">
            <a:avLst/>
          </a:prstGeom>
          <a:noFill/>
        </p:spPr>
        <p:txBody>
          <a:bodyPr wrap="square" rtlCol="0">
            <a:spAutoFit/>
          </a:bodyPr>
          <a:lstStyle/>
          <a:p>
            <a:r>
              <a:rPr lang="en-US"/>
              <a:t>Nguyên âm /u/</a:t>
            </a:r>
          </a:p>
        </p:txBody>
      </p:sp>
    </p:spTree>
    <p:extLst>
      <p:ext uri="{BB962C8B-B14F-4D97-AF65-F5344CB8AC3E}">
        <p14:creationId xmlns:p14="http://schemas.microsoft.com/office/powerpoint/2010/main" val="421095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99BECC-50B4-47E7-8CE9-609FD27F18B1}"/>
              </a:ext>
            </a:extLst>
          </p:cNvPr>
          <p:cNvSpPr>
            <a:spLocks noGrp="1"/>
          </p:cNvSpPr>
          <p:nvPr>
            <p:ph type="title"/>
          </p:nvPr>
        </p:nvSpPr>
        <p:spPr/>
        <p:txBody>
          <a:bodyPr>
            <a:normAutofit fontScale="90000"/>
          </a:bodyPr>
          <a:lstStyle/>
          <a:p>
            <a:r>
              <a:rPr lang="en-US">
                <a:latin typeface="Arial" panose="020B0604020202020204" pitchFamily="34" charset="0"/>
                <a:cs typeface="Arial" panose="020B0604020202020204" pitchFamily="34" charset="0"/>
              </a:rPr>
              <a:t>Xác định tần số Formant của 5 nguyên âm dùng phần mềm Praat</a:t>
            </a:r>
          </a:p>
        </p:txBody>
      </p:sp>
      <p:pic>
        <p:nvPicPr>
          <p:cNvPr id="4" name="Chỗ dành sẵn cho Nội dung 3">
            <a:extLst>
              <a:ext uri="{FF2B5EF4-FFF2-40B4-BE49-F238E27FC236}">
                <a16:creationId xmlns:a16="http://schemas.microsoft.com/office/drawing/2014/main" id="{CEC3F29E-CAF8-45F0-AF1F-DAF38966354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6348413" cy="3492748"/>
          </a:xfrm>
          <a:prstGeom prst="rect">
            <a:avLst/>
          </a:prstGeom>
          <a:noFill/>
          <a:ln>
            <a:noFill/>
          </a:ln>
        </p:spPr>
      </p:pic>
      <p:sp>
        <p:nvSpPr>
          <p:cNvPr id="5" name="Hộp Văn bản 4">
            <a:extLst>
              <a:ext uri="{FF2B5EF4-FFF2-40B4-BE49-F238E27FC236}">
                <a16:creationId xmlns:a16="http://schemas.microsoft.com/office/drawing/2014/main" id="{307DCCBE-66B3-45DE-8650-0CC8AFF745DF}"/>
              </a:ext>
            </a:extLst>
          </p:cNvPr>
          <p:cNvSpPr txBox="1"/>
          <p:nvPr/>
        </p:nvSpPr>
        <p:spPr>
          <a:xfrm>
            <a:off x="901700" y="5905500"/>
            <a:ext cx="5765800" cy="369332"/>
          </a:xfrm>
          <a:prstGeom prst="rect">
            <a:avLst/>
          </a:prstGeom>
          <a:noFill/>
        </p:spPr>
        <p:txBody>
          <a:bodyPr wrap="square" rtlCol="0">
            <a:spAutoFit/>
          </a:bodyPr>
          <a:lstStyle/>
          <a:p>
            <a:pPr algn="ctr"/>
            <a:r>
              <a:rPr lang="en-US"/>
              <a:t>Các mức tần số Formant của nguyên âm /a/</a:t>
            </a:r>
          </a:p>
        </p:txBody>
      </p:sp>
    </p:spTree>
    <p:extLst>
      <p:ext uri="{BB962C8B-B14F-4D97-AF65-F5344CB8AC3E}">
        <p14:creationId xmlns:p14="http://schemas.microsoft.com/office/powerpoint/2010/main" val="516970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222AD0-F95A-4F51-89A1-5CCF47067F7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Bảng thống kê tần số Formant của 5 nguyên âm của ng</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ời 1</a:t>
            </a:r>
          </a:p>
        </p:txBody>
      </p:sp>
      <p:graphicFrame>
        <p:nvGraphicFramePr>
          <p:cNvPr id="4" name="Chỗ dành sẵn cho Nội dung 3">
            <a:extLst>
              <a:ext uri="{FF2B5EF4-FFF2-40B4-BE49-F238E27FC236}">
                <a16:creationId xmlns:a16="http://schemas.microsoft.com/office/drawing/2014/main" id="{70205AA6-46D5-427A-8F8F-5C9530EDFA40}"/>
              </a:ext>
            </a:extLst>
          </p:cNvPr>
          <p:cNvGraphicFramePr>
            <a:graphicFrameLocks noGrp="1"/>
          </p:cNvGraphicFramePr>
          <p:nvPr>
            <p:ph idx="1"/>
            <p:extLst>
              <p:ext uri="{D42A27DB-BD31-4B8C-83A1-F6EECF244321}">
                <p14:modId xmlns:p14="http://schemas.microsoft.com/office/powerpoint/2010/main" val="3047911642"/>
              </p:ext>
            </p:extLst>
          </p:nvPr>
        </p:nvGraphicFramePr>
        <p:xfrm>
          <a:off x="609598" y="2324100"/>
          <a:ext cx="6347714" cy="3360215"/>
        </p:xfrm>
        <a:graphic>
          <a:graphicData uri="http://schemas.openxmlformats.org/drawingml/2006/table">
            <a:tbl>
              <a:tblPr firstRow="1" firstCol="1" bandRow="1">
                <a:tableStyleId>{5C22544A-7EE6-4342-B048-85BDC9FD1C3A}</a:tableStyleId>
              </a:tblPr>
              <a:tblGrid>
                <a:gridCol w="2751838">
                  <a:extLst>
                    <a:ext uri="{9D8B030D-6E8A-4147-A177-3AD203B41FA5}">
                      <a16:colId xmlns:a16="http://schemas.microsoft.com/office/drawing/2014/main" val="3184469822"/>
                    </a:ext>
                  </a:extLst>
                </a:gridCol>
                <a:gridCol w="1218389">
                  <a:extLst>
                    <a:ext uri="{9D8B030D-6E8A-4147-A177-3AD203B41FA5}">
                      <a16:colId xmlns:a16="http://schemas.microsoft.com/office/drawing/2014/main" val="963590563"/>
                    </a:ext>
                  </a:extLst>
                </a:gridCol>
                <a:gridCol w="1255592">
                  <a:extLst>
                    <a:ext uri="{9D8B030D-6E8A-4147-A177-3AD203B41FA5}">
                      <a16:colId xmlns:a16="http://schemas.microsoft.com/office/drawing/2014/main" val="2189552183"/>
                    </a:ext>
                  </a:extLst>
                </a:gridCol>
                <a:gridCol w="1121895">
                  <a:extLst>
                    <a:ext uri="{9D8B030D-6E8A-4147-A177-3AD203B41FA5}">
                      <a16:colId xmlns:a16="http://schemas.microsoft.com/office/drawing/2014/main" val="264689992"/>
                    </a:ext>
                  </a:extLst>
                </a:gridCol>
              </a:tblGrid>
              <a:tr h="520700">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 F1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F2</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F3</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87861629"/>
                  </a:ext>
                </a:extLst>
              </a:tr>
              <a:tr h="56790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/a/</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1132</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1548</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2709</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51821933"/>
                  </a:ext>
                </a:extLst>
              </a:tr>
              <a:tr h="56790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870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2227</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2796</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63754775"/>
                  </a:ext>
                </a:extLst>
              </a:tr>
              <a:tr h="56790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/i/</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518</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2293</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3191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77935003"/>
                  </a:ext>
                </a:extLst>
              </a:tr>
              <a:tr h="56790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/u/</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519</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780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2830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37149305"/>
                  </a:ext>
                </a:extLst>
              </a:tr>
              <a:tr h="56790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847</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1220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2446</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4151348"/>
                  </a:ext>
                </a:extLst>
              </a:tr>
            </a:tbl>
          </a:graphicData>
        </a:graphic>
      </p:graphicFrame>
    </p:spTree>
    <p:extLst>
      <p:ext uri="{BB962C8B-B14F-4D97-AF65-F5344CB8AC3E}">
        <p14:creationId xmlns:p14="http://schemas.microsoft.com/office/powerpoint/2010/main" val="22776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317C8BD-FCBF-4659-A57C-563C847642D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Bảng thống kê tần số Formant của 5 nguyên âm của ng</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ời 2</a:t>
            </a:r>
          </a:p>
        </p:txBody>
      </p:sp>
      <p:graphicFrame>
        <p:nvGraphicFramePr>
          <p:cNvPr id="4" name="Chỗ dành sẵn cho Nội dung 3">
            <a:extLst>
              <a:ext uri="{FF2B5EF4-FFF2-40B4-BE49-F238E27FC236}">
                <a16:creationId xmlns:a16="http://schemas.microsoft.com/office/drawing/2014/main" id="{636C0CA7-1734-46BF-9197-986760E1EBFF}"/>
              </a:ext>
            </a:extLst>
          </p:cNvPr>
          <p:cNvGraphicFramePr>
            <a:graphicFrameLocks noGrp="1"/>
          </p:cNvGraphicFramePr>
          <p:nvPr>
            <p:ph idx="1"/>
            <p:extLst>
              <p:ext uri="{D42A27DB-BD31-4B8C-83A1-F6EECF244321}">
                <p14:modId xmlns:p14="http://schemas.microsoft.com/office/powerpoint/2010/main" val="346133332"/>
              </p:ext>
            </p:extLst>
          </p:nvPr>
        </p:nvGraphicFramePr>
        <p:xfrm>
          <a:off x="609598" y="2463800"/>
          <a:ext cx="6347713" cy="3062815"/>
        </p:xfrm>
        <a:graphic>
          <a:graphicData uri="http://schemas.openxmlformats.org/drawingml/2006/table">
            <a:tbl>
              <a:tblPr firstRow="1" firstCol="1" bandRow="1">
                <a:tableStyleId>{5C22544A-7EE6-4342-B048-85BDC9FD1C3A}</a:tableStyleId>
              </a:tblPr>
              <a:tblGrid>
                <a:gridCol w="2751838">
                  <a:extLst>
                    <a:ext uri="{9D8B030D-6E8A-4147-A177-3AD203B41FA5}">
                      <a16:colId xmlns:a16="http://schemas.microsoft.com/office/drawing/2014/main" val="2059793103"/>
                    </a:ext>
                  </a:extLst>
                </a:gridCol>
                <a:gridCol w="1218389">
                  <a:extLst>
                    <a:ext uri="{9D8B030D-6E8A-4147-A177-3AD203B41FA5}">
                      <a16:colId xmlns:a16="http://schemas.microsoft.com/office/drawing/2014/main" val="3278749968"/>
                    </a:ext>
                  </a:extLst>
                </a:gridCol>
                <a:gridCol w="1255591">
                  <a:extLst>
                    <a:ext uri="{9D8B030D-6E8A-4147-A177-3AD203B41FA5}">
                      <a16:colId xmlns:a16="http://schemas.microsoft.com/office/drawing/2014/main" val="2357072144"/>
                    </a:ext>
                  </a:extLst>
                </a:gridCol>
                <a:gridCol w="1121895">
                  <a:extLst>
                    <a:ext uri="{9D8B030D-6E8A-4147-A177-3AD203B41FA5}">
                      <a16:colId xmlns:a16="http://schemas.microsoft.com/office/drawing/2014/main" val="393830981"/>
                    </a:ext>
                  </a:extLst>
                </a:gridCol>
              </a:tblGrid>
              <a:tr h="533400">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 F1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F2</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F3</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44269760"/>
                  </a:ext>
                </a:extLst>
              </a:tr>
              <a:tr h="50588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/a/</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935</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1329</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2577</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67434293"/>
                  </a:ext>
                </a:extLst>
              </a:tr>
              <a:tr h="50588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694</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1680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2380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61801050"/>
                  </a:ext>
                </a:extLst>
              </a:tr>
              <a:tr h="50588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/i/</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409</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2468</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2804</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59484566"/>
                  </a:ext>
                </a:extLst>
              </a:tr>
              <a:tr h="50588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/u/</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388</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716</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2709</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94199860"/>
                  </a:ext>
                </a:extLst>
              </a:tr>
              <a:tr h="505883">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Âm /o/</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672</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1023</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a:effectLst/>
                          <a:latin typeface="Arial" panose="020B0604020202020204" pitchFamily="34" charset="0"/>
                          <a:cs typeface="Arial" panose="020B0604020202020204" pitchFamily="34" charset="0"/>
                        </a:rPr>
                        <a:t>2731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0697680"/>
                  </a:ext>
                </a:extLst>
              </a:tr>
            </a:tbl>
          </a:graphicData>
        </a:graphic>
      </p:graphicFrame>
    </p:spTree>
    <p:extLst>
      <p:ext uri="{BB962C8B-B14F-4D97-AF65-F5344CB8AC3E}">
        <p14:creationId xmlns:p14="http://schemas.microsoft.com/office/powerpoint/2010/main" val="237185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04A0BE-FA1C-41BE-A93B-652095F6C70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Nhận xét, kết luận</a:t>
            </a:r>
          </a:p>
        </p:txBody>
      </p:sp>
      <p:sp>
        <p:nvSpPr>
          <p:cNvPr id="3" name="Chỗ dành sẵn cho Nội dung 2">
            <a:extLst>
              <a:ext uri="{FF2B5EF4-FFF2-40B4-BE49-F238E27FC236}">
                <a16:creationId xmlns:a16="http://schemas.microsoft.com/office/drawing/2014/main" id="{81518F0F-F96A-45DA-8F7F-440D867942F3}"/>
              </a:ext>
            </a:extLst>
          </p:cNvPr>
          <p:cNvSpPr>
            <a:spLocks noGrp="1"/>
          </p:cNvSpPr>
          <p:nvPr>
            <p:ph idx="1"/>
          </p:nvPr>
        </p:nvSpPr>
        <p:spPr>
          <a:xfrm>
            <a:off x="609598" y="2160590"/>
            <a:ext cx="6807201" cy="3880773"/>
          </a:xfrm>
        </p:spPr>
        <p:txBody>
          <a:bodyPr>
            <a:normAutofit/>
          </a:bodyPr>
          <a:lstStyle/>
          <a:p>
            <a:pPr lvl="0"/>
            <a:r>
              <a:rPr lang="vi-VN" sz="2000"/>
              <a:t>Qua ảnh phổ và kết quả thực nghiệm tần số Formant trên 5 nguyên âm, ta thấy rằng tần số Formant đặc trưng cho mỗi âm khác nhau. Tần số F1 của âm /a/ là cao nhất (d/c), âm /i/ có tần số F2 và F3 cao nhất (d/c). Với mỗi âm, ta có một bộ ba tần số Formant (F1, F2, F3) thường nằm trong một khoảng nhất đinh</a:t>
            </a:r>
            <a:endParaRPr lang="en-US" sz="2000"/>
          </a:p>
          <a:p>
            <a:pPr lvl="0"/>
            <a:r>
              <a:rPr lang="vi-VN" sz="2000"/>
              <a:t>Đối với giọng của mỗi người khác nhau, thì bộ ba tần số Formant cũng là khác nhau. Theo như kết quả thu được, bộ tần số Formant của người 1 luôn có xu hướng cao hơn người 2.</a:t>
            </a:r>
            <a:endParaRPr lang="en-US" sz="2000"/>
          </a:p>
          <a:p>
            <a:endParaRPr lang="en-US"/>
          </a:p>
        </p:txBody>
      </p:sp>
      <p:sp>
        <p:nvSpPr>
          <p:cNvPr id="4" name="Hộp Văn bản 3">
            <a:extLst>
              <a:ext uri="{FF2B5EF4-FFF2-40B4-BE49-F238E27FC236}">
                <a16:creationId xmlns:a16="http://schemas.microsoft.com/office/drawing/2014/main" id="{5994BBAC-D45A-429D-A58E-1DD1F38EA1B8}"/>
              </a:ext>
            </a:extLst>
          </p:cNvPr>
          <p:cNvSpPr txBox="1"/>
          <p:nvPr/>
        </p:nvSpPr>
        <p:spPr>
          <a:xfrm>
            <a:off x="736600" y="1549400"/>
            <a:ext cx="3835400" cy="461665"/>
          </a:xfrm>
          <a:prstGeom prst="rect">
            <a:avLst/>
          </a:prstGeom>
          <a:noFill/>
        </p:spPr>
        <p:txBody>
          <a:bodyPr wrap="square" rtlCol="0">
            <a:spAutoFit/>
          </a:bodyPr>
          <a:lstStyle/>
          <a:p>
            <a:pPr marL="342900" indent="-342900">
              <a:buFont typeface="+mj-lt"/>
              <a:buAutoNum type="arabicPeriod"/>
            </a:pPr>
            <a:r>
              <a:rPr lang="en-US" sz="2400">
                <a:latin typeface="Arial" panose="020B0604020202020204" pitchFamily="34" charset="0"/>
                <a:cs typeface="Arial" panose="020B0604020202020204" pitchFamily="34" charset="0"/>
              </a:rPr>
              <a:t>Nhận xét</a:t>
            </a:r>
          </a:p>
        </p:txBody>
      </p:sp>
    </p:spTree>
    <p:extLst>
      <p:ext uri="{BB962C8B-B14F-4D97-AF65-F5344CB8AC3E}">
        <p14:creationId xmlns:p14="http://schemas.microsoft.com/office/powerpoint/2010/main" val="360105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809BB5-FF4D-4E0F-A5CE-19B327117C9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Nhận xét, kết luận</a:t>
            </a:r>
          </a:p>
        </p:txBody>
      </p:sp>
      <p:sp>
        <p:nvSpPr>
          <p:cNvPr id="3" name="Chỗ dành sẵn cho Nội dung 2">
            <a:extLst>
              <a:ext uri="{FF2B5EF4-FFF2-40B4-BE49-F238E27FC236}">
                <a16:creationId xmlns:a16="http://schemas.microsoft.com/office/drawing/2014/main" id="{E45C8C3B-B5BE-4D4D-B12B-3319917DE510}"/>
              </a:ext>
            </a:extLst>
          </p:cNvPr>
          <p:cNvSpPr>
            <a:spLocks noGrp="1"/>
          </p:cNvSpPr>
          <p:nvPr>
            <p:ph idx="1"/>
          </p:nvPr>
        </p:nvSpPr>
        <p:spPr/>
        <p:txBody>
          <a:bodyPr>
            <a:normAutofit/>
          </a:bodyPr>
          <a:lstStyle/>
          <a:p>
            <a:r>
              <a:rPr lang="vi-VN" sz="2000"/>
              <a:t>Bài báo cáo này thực hiện việc cài đặt thuật toán để tìm ra ảnh phổ 3 chiều Spectrogram của 5 nguyên âm /e/, /i/, /u/, /o/ bằng cách sử dụng phương pháp Short-Time-Fourier-Transform. </a:t>
            </a:r>
            <a:endParaRPr lang="en-US" sz="2000"/>
          </a:p>
          <a:p>
            <a:r>
              <a:rPr lang="vi-VN" sz="2000"/>
              <a:t>Ta thấy độ phân giải tần số (frequency resolution) tỉ lệ thuận với độ dài của hàm cửa sổ window.</a:t>
            </a:r>
            <a:endParaRPr lang="en-US" sz="2000"/>
          </a:p>
          <a:p>
            <a:r>
              <a:rPr lang="vi-VN" sz="2000"/>
              <a:t> Đồng thời qua đây ta tìm ra được các mức tần số Formant để phân biệt từng nguyên âm với nhau cũng như phân biệt giữa mỗi người nói với nhau. </a:t>
            </a:r>
            <a:endParaRPr lang="en-US" sz="2000"/>
          </a:p>
        </p:txBody>
      </p:sp>
      <p:sp>
        <p:nvSpPr>
          <p:cNvPr id="4" name="Hộp Văn bản 3">
            <a:extLst>
              <a:ext uri="{FF2B5EF4-FFF2-40B4-BE49-F238E27FC236}">
                <a16:creationId xmlns:a16="http://schemas.microsoft.com/office/drawing/2014/main" id="{8FA46697-55F0-41E8-AC3C-B14A80C3F4E1}"/>
              </a:ext>
            </a:extLst>
          </p:cNvPr>
          <p:cNvSpPr txBox="1"/>
          <p:nvPr/>
        </p:nvSpPr>
        <p:spPr>
          <a:xfrm>
            <a:off x="609599" y="1676163"/>
            <a:ext cx="3492500"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2. Kết luận</a:t>
            </a:r>
          </a:p>
        </p:txBody>
      </p:sp>
    </p:spTree>
    <p:extLst>
      <p:ext uri="{BB962C8B-B14F-4D97-AF65-F5344CB8AC3E}">
        <p14:creationId xmlns:p14="http://schemas.microsoft.com/office/powerpoint/2010/main" val="144136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C109CB-9895-47C6-99FA-9C53B24EE0FA}"/>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9B7E796E-DB29-479A-A078-416B84D917EE}"/>
              </a:ext>
            </a:extLst>
          </p:cNvPr>
          <p:cNvSpPr>
            <a:spLocks noGrp="1"/>
          </p:cNvSpPr>
          <p:nvPr>
            <p:ph idx="1"/>
          </p:nvPr>
        </p:nvSpPr>
        <p:spPr/>
        <p:txBody>
          <a:bodyPr>
            <a:normAutofit/>
          </a:bodyPr>
          <a:lstStyle/>
          <a:p>
            <a:pPr marL="0" indent="0" algn="ctr">
              <a:buNone/>
            </a:pPr>
            <a:r>
              <a:rPr lang="en-US" sz="660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6040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 ĐẶT VẤN ĐỀ</a:t>
            </a:r>
          </a:p>
        </p:txBody>
      </p:sp>
      <p:sp>
        <p:nvSpPr>
          <p:cNvPr id="5" name="Chỗ dành sẵn cho Nội dung 2">
            <a:extLst>
              <a:ext uri="{FF2B5EF4-FFF2-40B4-BE49-F238E27FC236}">
                <a16:creationId xmlns:a16="http://schemas.microsoft.com/office/drawing/2014/main" id="{4B34A9A1-09BF-46C5-90DD-8337ED4DAEC1}"/>
              </a:ext>
            </a:extLst>
          </p:cNvPr>
          <p:cNvSpPr txBox="1">
            <a:spLocks/>
          </p:cNvSpPr>
          <p:nvPr/>
        </p:nvSpPr>
        <p:spPr>
          <a:xfrm>
            <a:off x="-78376" y="1698170"/>
            <a:ext cx="9222376" cy="44413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Ø"/>
            </a:pPr>
            <a:r>
              <a:rPr lang="en-US" sz="2400" b="1" dirty="0" err="1">
                <a:latin typeface="Arial" panose="020B0604020202020204" pitchFamily="34" charset="0"/>
                <a:cs typeface="Arial" panose="020B0604020202020204" pitchFamily="34" charset="0"/>
              </a:rPr>
              <a:t>Sự</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cần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thiết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của</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việc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phân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biệt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năm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nguyên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âm</a:t>
            </a:r>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lvl="1" algn="just">
              <a:buFont typeface="Wingdings" panose="05000000000000000000" pitchFamily="2" charset="2"/>
              <a:buChar char="ü"/>
            </a:pP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biệt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nguyên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âm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bước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lí</a:t>
            </a:r>
            <a:r>
              <a:rPr lang="en-US" sz="2200" dirty="0">
                <a:latin typeface="Arial" panose="020B0604020202020204" pitchFamily="34" charset="0"/>
                <a:cs typeface="Arial" panose="020B0604020202020204" pitchFamily="34" charset="0"/>
              </a:rPr>
              <a:t> </a:t>
            </a:r>
          </a:p>
          <a:p>
            <a:pPr marL="457200" lvl="1" indent="0" algn="just">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endParaRPr lang="en-US" sz="2200" dirty="0">
              <a:latin typeface="Arial" panose="020B0604020202020204" pitchFamily="34" charset="0"/>
              <a:cs typeface="Arial" panose="020B0604020202020204" pitchFamily="34" charset="0"/>
            </a:endParaRPr>
          </a:p>
          <a:p>
            <a:pPr lvl="1" algn="just">
              <a:buFont typeface="Wingdings" panose="05000000000000000000" pitchFamily="2" charset="2"/>
              <a:buChar char="ü"/>
            </a:pPr>
            <a:r>
              <a:rPr lang="vi-VN" sz="2200" dirty="0">
                <a:latin typeface="Arial" panose="020B0604020202020204" pitchFamily="34" charset="0"/>
                <a:cs typeface="Arial" panose="020B0604020202020204" pitchFamily="34" charset="0"/>
              </a:rPr>
              <a:t>Để làm được điều đó, việc nghiên cứu biên phổ của tín hiệu là rất quan trọng</a:t>
            </a:r>
            <a:endParaRPr lang="en-US" sz="22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2400" b="1" dirty="0" err="1">
                <a:latin typeface="Arial" panose="020B0604020202020204" pitchFamily="34" charset="0"/>
                <a:cs typeface="Arial" panose="020B0604020202020204" pitchFamily="34" charset="0"/>
              </a:rPr>
              <a:t>Phương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pháp</a:t>
            </a:r>
            <a:endParaRPr lang="en-US" sz="2400" b="1" dirty="0">
              <a:latin typeface="Arial" panose="020B0604020202020204" pitchFamily="34" charset="0"/>
              <a:cs typeface="Arial" panose="020B0604020202020204" pitchFamily="34" charset="0"/>
            </a:endParaRPr>
          </a:p>
          <a:p>
            <a:pPr lvl="1" algn="just">
              <a:buFont typeface="Wingdings" panose="05000000000000000000" pitchFamily="2" charset="2"/>
              <a:buChar char="ü"/>
            </a:pP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lí</a:t>
            </a:r>
            <a:endParaRPr lang="en-US" sz="2200" dirty="0">
              <a:latin typeface="Arial" panose="020B0604020202020204" pitchFamily="34" charset="0"/>
              <a:cs typeface="Arial" panose="020B0604020202020204" pitchFamily="34" charset="0"/>
            </a:endParaRPr>
          </a:p>
          <a:p>
            <a:pPr lvl="1" algn="just">
              <a:buFont typeface="Wingdings" panose="05000000000000000000" pitchFamily="2" charset="2"/>
              <a:buChar char="ü"/>
            </a:pP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vi-VN" sz="2200" dirty="0">
                <a:cs typeface="Arial" panose="020B0604020202020204" pitchFamily="34" charset="0"/>
              </a:rPr>
              <a:t>các phương pháp xác định formant liên quan đến việc tìm kiếm các đỉnh trong các biểu diễn phổ, thường là từ kết quả phân tích phổ theo phương pháp STFT</a:t>
            </a:r>
            <a:endParaRPr lang="en-US" sz="2200" dirty="0">
              <a:latin typeface="Arial" panose="020B0604020202020204" pitchFamily="34" charset="0"/>
              <a:cs typeface="Arial" panose="020B0604020202020204" pitchFamily="34" charset="0"/>
            </a:endParaRPr>
          </a:p>
          <a:p>
            <a:pPr lvl="1" algn="just">
              <a:buFont typeface="Wingdings" panose="05000000000000000000" pitchFamily="2" charset="2"/>
              <a:buChar char="ü"/>
            </a:pPr>
            <a:endParaRPr lang="en-US" sz="2400" dirty="0"/>
          </a:p>
          <a:p>
            <a:pPr lvl="1" algn="just">
              <a:buFont typeface="Wingdings" panose="05000000000000000000" pitchFamily="2" charset="2"/>
              <a:buChar char="ü"/>
            </a:pPr>
            <a:endParaRPr lang="en-US" sz="2400" dirty="0"/>
          </a:p>
          <a:p>
            <a:pPr lvl="1" algn="just">
              <a:buFont typeface="Wingdings" panose="05000000000000000000" pitchFamily="2" charset="2"/>
              <a:buChar char="ü"/>
            </a:pPr>
            <a:endParaRPr lang="en-US" sz="2400" dirty="0"/>
          </a:p>
        </p:txBody>
      </p:sp>
    </p:spTree>
    <p:extLst>
      <p:ext uri="{BB962C8B-B14F-4D97-AF65-F5344CB8AC3E}">
        <p14:creationId xmlns:p14="http://schemas.microsoft.com/office/powerpoint/2010/main" val="215886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175"/>
            <a:ext cx="8268789" cy="1320800"/>
          </a:xfrm>
        </p:spPr>
        <p:txBody>
          <a:bodyPr>
            <a:noAutofit/>
          </a:bodyPr>
          <a:lstStyle/>
          <a:p>
            <a:r>
              <a:rPr lang="en-US" dirty="0">
                <a:latin typeface="Arial" panose="020B0604020202020204" pitchFamily="34" charset="0"/>
                <a:cs typeface="Arial" panose="020B0604020202020204" pitchFamily="34" charset="0"/>
              </a:rPr>
              <a:t>II. LÝ THUYẾT VỀ CÁC ĐẶC TRƯNG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CỦA TẦN SỐ:</a:t>
            </a:r>
          </a:p>
        </p:txBody>
      </p:sp>
      <p:sp>
        <p:nvSpPr>
          <p:cNvPr id="3" name="Content Placeholder 2"/>
          <p:cNvSpPr>
            <a:spLocks noGrp="1"/>
          </p:cNvSpPr>
          <p:nvPr>
            <p:ph idx="1"/>
          </p:nvPr>
        </p:nvSpPr>
        <p:spPr>
          <a:xfrm>
            <a:off x="-1" y="1593669"/>
            <a:ext cx="9144001" cy="5264331"/>
          </a:xfrm>
        </p:spPr>
        <p:txBody>
          <a:bodyPr>
            <a:normAutofit fontScale="92500"/>
          </a:bodyPr>
          <a:lstStyle/>
          <a:p>
            <a:r>
              <a:rPr lang="en-US" sz="2600" b="1" dirty="0">
                <a:latin typeface="Arial" panose="020B0604020202020204" pitchFamily="34" charset="0"/>
                <a:cs typeface="Arial" panose="020B0604020202020204" pitchFamily="34" charset="0"/>
              </a:rPr>
              <a:t>A. </a:t>
            </a:r>
            <a:r>
              <a:rPr lang="vi-VN" sz="2600" b="1" dirty="0">
                <a:latin typeface="Arial" panose="020B0604020202020204" pitchFamily="34" charset="0"/>
                <a:cs typeface="Arial" panose="020B0604020202020204" pitchFamily="34" charset="0"/>
              </a:rPr>
              <a:t>Short</a:t>
            </a:r>
            <a:r>
              <a:rPr lang="en-US" sz="2600" b="1" dirty="0">
                <a:latin typeface="Arial" panose="020B0604020202020204" pitchFamily="34" charset="0"/>
                <a:cs typeface="Arial" panose="020B0604020202020204" pitchFamily="34" charset="0"/>
              </a:rPr>
              <a:t>-</a:t>
            </a:r>
            <a:r>
              <a:rPr lang="vi-VN" sz="2600" b="1" dirty="0">
                <a:latin typeface="Arial" panose="020B0604020202020204" pitchFamily="34" charset="0"/>
                <a:cs typeface="Arial" panose="020B0604020202020204" pitchFamily="34" charset="0"/>
              </a:rPr>
              <a:t>time Fourier Transform</a:t>
            </a:r>
            <a:r>
              <a:rPr lang="en-US" sz="2600" b="1" dirty="0">
                <a:latin typeface="Arial" panose="020B0604020202020204" pitchFamily="34" charset="0"/>
                <a:cs typeface="Arial" panose="020B0604020202020204" pitchFamily="34" charset="0"/>
              </a:rPr>
              <a:t>:</a:t>
            </a:r>
          </a:p>
          <a:p>
            <a:pPr lvl="1" algn="just">
              <a:buFont typeface="Wingdings" panose="05000000000000000000" pitchFamily="2" charset="2"/>
              <a:buChar char="ü"/>
            </a:pP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fourier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ngắn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chia </a:t>
            </a:r>
            <a:r>
              <a:rPr lang="en-US" sz="2400" dirty="0" err="1">
                <a:latin typeface="Arial" panose="020B0604020202020204" pitchFamily="34" charset="0"/>
                <a:cs typeface="Arial" panose="020B0604020202020204" pitchFamily="34" charset="0"/>
              </a:rPr>
              <a:t>chuỗi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overlaping</a:t>
            </a:r>
            <a:r>
              <a:rPr lang="en-US" sz="2400" dirty="0">
                <a:latin typeface="Arial" panose="020B0604020202020204" pitchFamily="34" charset="0"/>
                <a:cs typeface="Arial" panose="020B0604020202020204" pitchFamily="34" charset="0"/>
              </a:rPr>
              <a:t> blocks)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Fourier </a:t>
            </a:r>
            <a:r>
              <a:rPr lang="en-US" sz="2400" dirty="0" err="1">
                <a:latin typeface="Arial" panose="020B0604020202020204" pitchFamily="34" charset="0"/>
                <a:cs typeface="Arial" panose="020B0604020202020204" pitchFamily="34" charset="0"/>
              </a:rPr>
              <a:t>nhanh</a:t>
            </a:r>
            <a:r>
              <a:rPr lang="en-US" sz="2400" dirty="0">
                <a:latin typeface="Arial" panose="020B0604020202020204" pitchFamily="34" charset="0"/>
                <a:cs typeface="Arial" panose="020B0604020202020204" pitchFamily="34" charset="0"/>
              </a:rPr>
              <a:t> (FFT)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a:t>
            </a:r>
          </a:p>
          <a:p>
            <a:pPr lvl="1">
              <a:buFont typeface="Wingdings" panose="05000000000000000000" pitchFamily="2" charset="2"/>
              <a:buChar char="ü"/>
            </a:pPr>
            <a:r>
              <a:rPr lang="en-US" sz="2400" dirty="0">
                <a:latin typeface="Arial" panose="020B0604020202020204" pitchFamily="34" charset="0"/>
                <a:cs typeface="Arial" panose="020B0604020202020204" pitchFamily="34" charset="0"/>
              </a:rPr>
              <a:t>STFT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phổ</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hướng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endParaRPr lang="en-US" sz="2400" dirty="0">
              <a:latin typeface="Arial" panose="020B0604020202020204" pitchFamily="34" charset="0"/>
              <a:cs typeface="Arial" panose="020B0604020202020204" pitchFamily="34" charset="0"/>
            </a:endParaRPr>
          </a:p>
          <a:p>
            <a:r>
              <a:rPr lang="en-US" sz="2600" b="1" dirty="0">
                <a:latin typeface="Arial" panose="020B0604020202020204" pitchFamily="34" charset="0"/>
                <a:cs typeface="Arial" panose="020B0604020202020204" pitchFamily="34" charset="0"/>
              </a:rPr>
              <a:t>B.</a:t>
            </a:r>
            <a:r>
              <a:rPr lang="en-US" sz="2600" b="1" dirty="0"/>
              <a:t> </a:t>
            </a:r>
            <a:r>
              <a:rPr lang="en-US" sz="2600" b="1" dirty="0">
                <a:latin typeface="Arial" panose="020B0604020202020204" pitchFamily="34" charset="0"/>
                <a:cs typeface="Arial" panose="020B0604020202020204" pitchFamily="34" charset="0"/>
              </a:rPr>
              <a:t>Spectrogram :</a:t>
            </a:r>
          </a:p>
          <a:p>
            <a:pPr lvl="1" algn="just">
              <a:buFont typeface="Wingdings" panose="05000000000000000000" pitchFamily="2" charset="2"/>
              <a:buChar char="ü"/>
            </a:pPr>
            <a:r>
              <a:rPr lang="en-US" sz="2400" dirty="0">
                <a:latin typeface="Arial" panose="020B0604020202020204" pitchFamily="34" charset="0"/>
                <a:cs typeface="Arial" panose="020B0604020202020204" pitchFamily="34" charset="0"/>
              </a:rPr>
              <a:t>Spectrogram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phổ</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nói</a:t>
            </a:r>
            <a:endParaRPr lang="en-US" sz="2400" dirty="0">
              <a:latin typeface="Arial" panose="020B0604020202020204" pitchFamily="34" charset="0"/>
              <a:cs typeface="Arial" panose="020B0604020202020204" pitchFamily="34" charset="0"/>
            </a:endParaRPr>
          </a:p>
          <a:p>
            <a:pPr lvl="1" algn="just">
              <a:buFont typeface="Wingdings" panose="05000000000000000000" pitchFamily="2" charset="2"/>
              <a:buChar char="ü"/>
            </a:pP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sóng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tần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p>
          <a:p>
            <a:pPr lvl="1" algn="just">
              <a:buFont typeface="Wingdings" panose="05000000000000000000" pitchFamily="2" charset="2"/>
              <a:buChar char="ü"/>
            </a:pPr>
            <a:endParaRPr lang="en-US" sz="2400" dirty="0">
              <a:latin typeface="Arial" panose="020B0604020202020204" pitchFamily="34" charset="0"/>
              <a:cs typeface="Arial" panose="020B0604020202020204" pitchFamily="34" charset="0"/>
            </a:endParaRPr>
          </a:p>
          <a:p>
            <a:pPr marL="457200" lvl="1" indent="0">
              <a:buNone/>
            </a:pPr>
            <a:endParaRPr lang="vi-VN" sz="2400" b="1" dirty="0">
              <a:latin typeface="Arial" panose="020B0604020202020204" pitchFamily="34" charset="0"/>
              <a:cs typeface="Arial" panose="020B0604020202020204" pitchFamily="34" charset="0"/>
            </a:endParaRPr>
          </a:p>
          <a:p>
            <a:pPr lvl="1"/>
            <a:endParaRPr lang="en-US" sz="2400" b="1"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3559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345768" y="1168756"/>
            <a:ext cx="6714073" cy="5643154"/>
            <a:chOff x="0" y="-2"/>
            <a:chExt cx="5490136" cy="4661128"/>
          </a:xfrm>
        </p:grpSpPr>
        <p:grpSp>
          <p:nvGrpSpPr>
            <p:cNvPr id="28" name="Group 27"/>
            <p:cNvGrpSpPr/>
            <p:nvPr/>
          </p:nvGrpSpPr>
          <p:grpSpPr>
            <a:xfrm>
              <a:off x="0" y="-2"/>
              <a:ext cx="5490136" cy="3023357"/>
              <a:chOff x="0" y="491334"/>
              <a:chExt cx="5490542" cy="3023458"/>
            </a:xfrm>
          </p:grpSpPr>
          <p:grpSp>
            <p:nvGrpSpPr>
              <p:cNvPr id="34" name="Group 33"/>
              <p:cNvGrpSpPr/>
              <p:nvPr/>
            </p:nvGrpSpPr>
            <p:grpSpPr>
              <a:xfrm>
                <a:off x="0" y="491334"/>
                <a:ext cx="5490542" cy="3023458"/>
                <a:chOff x="0" y="491334"/>
                <a:chExt cx="5490542" cy="3023458"/>
              </a:xfrm>
            </p:grpSpPr>
            <p:grpSp>
              <p:nvGrpSpPr>
                <p:cNvPr id="36" name="Group 35"/>
                <p:cNvGrpSpPr/>
                <p:nvPr/>
              </p:nvGrpSpPr>
              <p:grpSpPr>
                <a:xfrm>
                  <a:off x="0" y="491334"/>
                  <a:ext cx="5490542" cy="3023458"/>
                  <a:chOff x="0" y="491334"/>
                  <a:chExt cx="5490542" cy="3023458"/>
                </a:xfrm>
              </p:grpSpPr>
              <p:grpSp>
                <p:nvGrpSpPr>
                  <p:cNvPr id="38" name="Group 37"/>
                  <p:cNvGrpSpPr/>
                  <p:nvPr/>
                </p:nvGrpSpPr>
                <p:grpSpPr>
                  <a:xfrm>
                    <a:off x="0" y="491334"/>
                    <a:ext cx="5490542" cy="3023458"/>
                    <a:chOff x="142861" y="395820"/>
                    <a:chExt cx="5490721" cy="3023643"/>
                  </a:xfrm>
                </p:grpSpPr>
                <p:sp>
                  <p:nvSpPr>
                    <p:cNvPr id="40" name="Rectangle 39"/>
                    <p:cNvSpPr>
                      <a:spLocks noChangeArrowheads="1"/>
                    </p:cNvSpPr>
                    <p:nvPr/>
                  </p:nvSpPr>
                  <p:spPr bwMode="auto">
                    <a:xfrm>
                      <a:off x="3560808" y="3133709"/>
                      <a:ext cx="2072774" cy="276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vi-VN" sz="2000">
                          <a:effectLst/>
                          <a:latin typeface="Times New Roman" panose="02020603050405020304" pitchFamily="18" charset="0"/>
                          <a:ea typeface="Times New Roman" panose="02020603050405020304" pitchFamily="18" charset="0"/>
                        </a:rPr>
                        <a:t>Màu sắc (Biên độ phổ</a:t>
                      </a:r>
                      <a:r>
                        <a:rPr lang="en-US" sz="2000">
                          <a:effectLst/>
                          <a:latin typeface="Times New Roman" panose="02020603050405020304" pitchFamily="18" charset="0"/>
                          <a:ea typeface="Times New Roman" panose="02020603050405020304" pitchFamily="18" charset="0"/>
                        </a:rPr>
                        <a:t>)</a:t>
                      </a:r>
                      <a:endParaRPr lang="vi-VN" sz="1000">
                        <a:effectLst/>
                        <a:latin typeface="Times New Roman" panose="02020603050405020304" pitchFamily="18" charset="0"/>
                        <a:ea typeface="Times New Roman" panose="02020603050405020304" pitchFamily="18" charset="0"/>
                      </a:endParaRPr>
                    </a:p>
                  </p:txBody>
                </p:sp>
                <p:grpSp>
                  <p:nvGrpSpPr>
                    <p:cNvPr id="41" name="Group 40"/>
                    <p:cNvGrpSpPr/>
                    <p:nvPr/>
                  </p:nvGrpSpPr>
                  <p:grpSpPr>
                    <a:xfrm>
                      <a:off x="142861" y="395820"/>
                      <a:ext cx="3984139" cy="3023643"/>
                      <a:chOff x="142861" y="395820"/>
                      <a:chExt cx="3984139" cy="3023643"/>
                    </a:xfrm>
                  </p:grpSpPr>
                  <p:sp>
                    <p:nvSpPr>
                      <p:cNvPr id="42" name="Rectangle 41"/>
                      <p:cNvSpPr>
                        <a:spLocks noChangeArrowheads="1"/>
                      </p:cNvSpPr>
                      <p:nvPr/>
                    </p:nvSpPr>
                    <p:spPr bwMode="auto">
                      <a:xfrm>
                        <a:off x="1961941" y="3135541"/>
                        <a:ext cx="1314654" cy="276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vi-VN" sz="2000">
                            <a:effectLst/>
                            <a:latin typeface="Times New Roman" panose="02020603050405020304" pitchFamily="18" charset="0"/>
                            <a:ea typeface="Times New Roman" panose="02020603050405020304" pitchFamily="18" charset="0"/>
                          </a:rPr>
                          <a:t>Thời gian</a:t>
                        </a:r>
                      </a:p>
                    </p:txBody>
                  </p:sp>
                  <p:grpSp>
                    <p:nvGrpSpPr>
                      <p:cNvPr id="43" name="Group 42"/>
                      <p:cNvGrpSpPr/>
                      <p:nvPr/>
                    </p:nvGrpSpPr>
                    <p:grpSpPr>
                      <a:xfrm>
                        <a:off x="142861" y="395820"/>
                        <a:ext cx="3984139" cy="3023643"/>
                        <a:chOff x="142861" y="395820"/>
                        <a:chExt cx="3984139" cy="3023643"/>
                      </a:xfrm>
                    </p:grpSpPr>
                    <p:cxnSp>
                      <p:nvCxnSpPr>
                        <p:cNvPr id="44" name="AutoShape 78"/>
                        <p:cNvCxnSpPr>
                          <a:cxnSpLocks noChangeShapeType="1"/>
                        </p:cNvCxnSpPr>
                        <p:nvPr/>
                      </p:nvCxnSpPr>
                      <p:spPr bwMode="auto">
                        <a:xfrm>
                          <a:off x="2610880" y="1266442"/>
                          <a:ext cx="1270" cy="306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45" name="Group 44"/>
                        <p:cNvGrpSpPr/>
                        <p:nvPr/>
                      </p:nvGrpSpPr>
                      <p:grpSpPr>
                        <a:xfrm>
                          <a:off x="142861" y="395820"/>
                          <a:ext cx="3984139" cy="3023643"/>
                          <a:chOff x="142861" y="395820"/>
                          <a:chExt cx="3984139" cy="3023643"/>
                        </a:xfrm>
                      </p:grpSpPr>
                      <p:cxnSp>
                        <p:nvCxnSpPr>
                          <p:cNvPr id="46" name="AutoShape 78"/>
                          <p:cNvCxnSpPr>
                            <a:cxnSpLocks noChangeShapeType="1"/>
                          </p:cNvCxnSpPr>
                          <p:nvPr/>
                        </p:nvCxnSpPr>
                        <p:spPr bwMode="auto">
                          <a:xfrm>
                            <a:off x="2609610" y="1904994"/>
                            <a:ext cx="1270" cy="306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47" name="Group 46"/>
                          <p:cNvGrpSpPr/>
                          <p:nvPr/>
                        </p:nvGrpSpPr>
                        <p:grpSpPr>
                          <a:xfrm>
                            <a:off x="142861" y="395820"/>
                            <a:ext cx="3984139" cy="3023643"/>
                            <a:chOff x="142861" y="395820"/>
                            <a:chExt cx="3984139" cy="3023643"/>
                          </a:xfrm>
                        </p:grpSpPr>
                        <p:grpSp>
                          <p:nvGrpSpPr>
                            <p:cNvPr id="48" name="Group 47"/>
                            <p:cNvGrpSpPr/>
                            <p:nvPr/>
                          </p:nvGrpSpPr>
                          <p:grpSpPr>
                            <a:xfrm>
                              <a:off x="142861" y="395820"/>
                              <a:ext cx="3984139" cy="3023643"/>
                              <a:chOff x="142861" y="395820"/>
                              <a:chExt cx="3984139" cy="3023643"/>
                            </a:xfrm>
                          </p:grpSpPr>
                          <p:grpSp>
                            <p:nvGrpSpPr>
                              <p:cNvPr id="50" name="Group 49"/>
                              <p:cNvGrpSpPr>
                                <a:grpSpLocks/>
                              </p:cNvGrpSpPr>
                              <p:nvPr/>
                            </p:nvGrpSpPr>
                            <p:grpSpPr bwMode="auto">
                              <a:xfrm>
                                <a:off x="1074276" y="395820"/>
                                <a:ext cx="3052724" cy="2112684"/>
                                <a:chOff x="5280" y="5299"/>
                                <a:chExt cx="3302" cy="2167"/>
                              </a:xfrm>
                            </p:grpSpPr>
                            <p:grpSp>
                              <p:nvGrpSpPr>
                                <p:cNvPr id="52" name="Group 51"/>
                                <p:cNvGrpSpPr>
                                  <a:grpSpLocks/>
                                </p:cNvGrpSpPr>
                                <p:nvPr/>
                              </p:nvGrpSpPr>
                              <p:grpSpPr bwMode="auto">
                                <a:xfrm>
                                  <a:off x="5745" y="5299"/>
                                  <a:ext cx="2764" cy="893"/>
                                  <a:chOff x="5745" y="5299"/>
                                  <a:chExt cx="2764" cy="893"/>
                                </a:xfrm>
                              </p:grpSpPr>
                              <p:sp>
                                <p:nvSpPr>
                                  <p:cNvPr id="56" name="Rectangle 55"/>
                                  <p:cNvSpPr>
                                    <a:spLocks noChangeArrowheads="1"/>
                                  </p:cNvSpPr>
                                  <p:nvPr/>
                                </p:nvSpPr>
                                <p:spPr bwMode="auto">
                                  <a:xfrm>
                                    <a:off x="5745" y="5730"/>
                                    <a:ext cx="2376" cy="4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2000">
                                        <a:effectLst/>
                                        <a:latin typeface="Arial" panose="020B0604020202020204" pitchFamily="34" charset="0"/>
                                        <a:ea typeface="Times New Roman" panose="02020603050405020304" pitchFamily="18" charset="0"/>
                                        <a:cs typeface="Arial" panose="020B0604020202020204" pitchFamily="34" charset="0"/>
                                      </a:rPr>
                                      <a:t>Phân khung tín hiệu</a:t>
                                    </a:r>
                                    <a:endParaRPr lang="vi-VN" sz="2000">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57" name="AutoShape 73"/>
                                  <p:cNvCxnSpPr>
                                    <a:cxnSpLocks noChangeShapeType="1"/>
                                  </p:cNvCxnSpPr>
                                  <p:nvPr/>
                                </p:nvCxnSpPr>
                                <p:spPr bwMode="auto">
                                  <a:xfrm flipH="1">
                                    <a:off x="6947" y="5299"/>
                                    <a:ext cx="9" cy="4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8" name="Rectangle 57"/>
                                  <p:cNvSpPr>
                                    <a:spLocks noChangeArrowheads="1"/>
                                  </p:cNvSpPr>
                                  <p:nvPr/>
                                </p:nvSpPr>
                                <p:spPr bwMode="auto">
                                  <a:xfrm>
                                    <a:off x="6941" y="5338"/>
                                    <a:ext cx="15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600">
                                        <a:effectLst/>
                                        <a:latin typeface="Arial" panose="020B0604020202020204" pitchFamily="34" charset="0"/>
                                        <a:ea typeface="Times New Roman" panose="02020603050405020304" pitchFamily="18" charset="0"/>
                                        <a:cs typeface="Arial" panose="020B0604020202020204" pitchFamily="34" charset="0"/>
                                      </a:rPr>
                                      <a:t>Tín hiệu vào x(n)</a:t>
                                    </a:r>
                                    <a:endParaRPr lang="vi-VN" sz="1600">
                                      <a:effectLst/>
                                      <a:latin typeface="Arial" panose="020B0604020202020204" pitchFamily="34" charset="0"/>
                                      <a:ea typeface="Times New Roman" panose="02020603050405020304" pitchFamily="18" charset="0"/>
                                      <a:cs typeface="Arial" panose="020B0604020202020204" pitchFamily="34" charset="0"/>
                                    </a:endParaRPr>
                                  </a:p>
                                </p:txBody>
                              </p:sp>
                            </p:grpSp>
                            <p:grpSp>
                              <p:nvGrpSpPr>
                                <p:cNvPr id="53" name="Group 52"/>
                                <p:cNvGrpSpPr>
                                  <a:grpSpLocks/>
                                </p:cNvGrpSpPr>
                                <p:nvPr/>
                              </p:nvGrpSpPr>
                              <p:grpSpPr bwMode="auto">
                                <a:xfrm>
                                  <a:off x="5280" y="6494"/>
                                  <a:ext cx="3302" cy="972"/>
                                  <a:chOff x="5280" y="6494"/>
                                  <a:chExt cx="3302" cy="972"/>
                                </a:xfrm>
                              </p:grpSpPr>
                              <p:sp>
                                <p:nvSpPr>
                                  <p:cNvPr id="54" name="Rectangle 53"/>
                                  <p:cNvSpPr>
                                    <a:spLocks noChangeArrowheads="1"/>
                                  </p:cNvSpPr>
                                  <p:nvPr/>
                                </p:nvSpPr>
                                <p:spPr bwMode="auto">
                                  <a:xfrm>
                                    <a:off x="5280" y="6494"/>
                                    <a:ext cx="3302" cy="3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vi-VN" sz="2000">
                                        <a:effectLst/>
                                        <a:ea typeface="Times New Roman" panose="02020603050405020304" pitchFamily="18" charset="0"/>
                                      </a:rPr>
                                      <a:t>Lấy DTFT trên từng khung</a:t>
                                    </a:r>
                                  </a:p>
                                  <a:p>
                                    <a:pPr algn="ctr">
                                      <a:spcAft>
                                        <a:spcPts val="0"/>
                                      </a:spcAft>
                                    </a:pPr>
                                    <a:r>
                                      <a:rPr lang="vi-VN" sz="1000">
                                        <a:effectLst/>
                                        <a:latin typeface="Times New Roman" panose="02020603050405020304" pitchFamily="18" charset="0"/>
                                        <a:ea typeface="Times New Roman" panose="02020603050405020304" pitchFamily="18" charset="0"/>
                                      </a:rPr>
                                      <a:t> </a:t>
                                    </a:r>
                                  </a:p>
                                </p:txBody>
                              </p:sp>
                              <p:sp>
                                <p:nvSpPr>
                                  <p:cNvPr id="55" name="Rectangle 54"/>
                                  <p:cNvSpPr>
                                    <a:spLocks noChangeArrowheads="1"/>
                                  </p:cNvSpPr>
                                  <p:nvPr/>
                                </p:nvSpPr>
                                <p:spPr bwMode="auto">
                                  <a:xfrm>
                                    <a:off x="5957" y="7173"/>
                                    <a:ext cx="2091" cy="29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vi-VN" sz="2000">
                                        <a:effectLst/>
                                        <a:latin typeface="Arial" panose="020B0604020202020204" pitchFamily="34" charset="0"/>
                                        <a:ea typeface="Times New Roman" panose="02020603050405020304" pitchFamily="18" charset="0"/>
                                        <a:cs typeface="Arial" panose="020B0604020202020204" pitchFamily="34" charset="0"/>
                                      </a:rPr>
                                      <a:t>STFT của x(n) </a:t>
                                    </a:r>
                                  </a:p>
                                </p:txBody>
                              </p:sp>
                            </p:grpSp>
                          </p:grpSp>
                          <p:sp>
                            <p:nvSpPr>
                              <p:cNvPr id="51" name="Rectangle 50"/>
                              <p:cNvSpPr>
                                <a:spLocks noChangeArrowheads="1"/>
                              </p:cNvSpPr>
                              <p:nvPr/>
                            </p:nvSpPr>
                            <p:spPr bwMode="auto">
                              <a:xfrm>
                                <a:off x="142861" y="3124188"/>
                                <a:ext cx="1304751" cy="2952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vi-VN" sz="2000">
                                    <a:effectLst/>
                                    <a:latin typeface="Times New Roman" panose="02020603050405020304" pitchFamily="18" charset="0"/>
                                    <a:ea typeface="Times New Roman" panose="02020603050405020304" pitchFamily="18" charset="0"/>
                                  </a:rPr>
                                  <a:t>Tần số</a:t>
                                </a:r>
                              </a:p>
                            </p:txBody>
                          </p:sp>
                        </p:grpSp>
                        <p:cxnSp>
                          <p:nvCxnSpPr>
                            <p:cNvPr id="49" name="AutoShape 78"/>
                            <p:cNvCxnSpPr>
                              <a:cxnSpLocks noChangeShapeType="1"/>
                            </p:cNvCxnSpPr>
                            <p:nvPr/>
                          </p:nvCxnSpPr>
                          <p:spPr bwMode="auto">
                            <a:xfrm>
                              <a:off x="790602" y="2819292"/>
                              <a:ext cx="1270" cy="306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grpSp>
                </p:grpSp>
              </p:grpSp>
              <p:cxnSp>
                <p:nvCxnSpPr>
                  <p:cNvPr id="39" name="Straight Connector 38"/>
                  <p:cNvCxnSpPr/>
                  <p:nvPr/>
                </p:nvCxnSpPr>
                <p:spPr>
                  <a:xfrm>
                    <a:off x="657225" y="2914650"/>
                    <a:ext cx="379095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37" name="AutoShape 78"/>
                <p:cNvCxnSpPr>
                  <a:cxnSpLocks noChangeShapeType="1"/>
                </p:cNvCxnSpPr>
                <p:nvPr/>
              </p:nvCxnSpPr>
              <p:spPr bwMode="auto">
                <a:xfrm>
                  <a:off x="2466975" y="2924175"/>
                  <a:ext cx="1270" cy="306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35" name="AutoShape 78"/>
              <p:cNvCxnSpPr>
                <a:cxnSpLocks noChangeShapeType="1"/>
              </p:cNvCxnSpPr>
              <p:nvPr/>
            </p:nvCxnSpPr>
            <p:spPr bwMode="auto">
              <a:xfrm>
                <a:off x="4448175" y="2924175"/>
                <a:ext cx="1270" cy="306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29" name="Group 28"/>
            <p:cNvGrpSpPr/>
            <p:nvPr/>
          </p:nvGrpSpPr>
          <p:grpSpPr>
            <a:xfrm>
              <a:off x="621792" y="3021178"/>
              <a:ext cx="3896512" cy="1639948"/>
              <a:chOff x="0" y="0"/>
              <a:chExt cx="3896512" cy="1639948"/>
            </a:xfrm>
          </p:grpSpPr>
          <p:cxnSp>
            <p:nvCxnSpPr>
              <p:cNvPr id="30" name="Straight Arrow Connector 29"/>
              <p:cNvCxnSpPr/>
              <p:nvPr/>
            </p:nvCxnSpPr>
            <p:spPr>
              <a:xfrm>
                <a:off x="0" y="29260"/>
                <a:ext cx="1609606" cy="79054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1836115" y="0"/>
                <a:ext cx="2619" cy="800074"/>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172614" y="21945"/>
                <a:ext cx="1723898" cy="77149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929030" y="782726"/>
                <a:ext cx="1866762" cy="857222"/>
              </a:xfrm>
              <a:prstGeom prst="ellipse">
                <a:avLst/>
              </a:prstGeom>
              <a:solidFill>
                <a:schemeClr val="bg1"/>
              </a:solidFill>
            </p:spPr>
            <p:style>
              <a:lnRef idx="1">
                <a:schemeClr val="dk1"/>
              </a:lnRef>
              <a:fillRef idx="3">
                <a:schemeClr val="dk1"/>
              </a:fillRef>
              <a:effectRef idx="2">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vi-VN" sz="2000">
                    <a:solidFill>
                      <a:srgbClr val="000000"/>
                    </a:solidFill>
                    <a:effectLst/>
                    <a:latin typeface="Times New Roman" panose="02020603050405020304" pitchFamily="18" charset="0"/>
                    <a:ea typeface="Times New Roman" panose="02020603050405020304" pitchFamily="18" charset="0"/>
                  </a:rPr>
                  <a:t>Ảnh phổ ba chiều</a:t>
                </a:r>
                <a:endParaRPr lang="vi-VN" sz="2000">
                  <a:effectLst/>
                  <a:latin typeface="Times New Roman" panose="02020603050405020304" pitchFamily="18" charset="0"/>
                  <a:ea typeface="Times New Roman" panose="02020603050405020304" pitchFamily="18" charset="0"/>
                </a:endParaRPr>
              </a:p>
            </p:txBody>
          </p:sp>
        </p:grpSp>
      </p:grpSp>
      <p:sp>
        <p:nvSpPr>
          <p:cNvPr id="59" name="Tiêu đề 1">
            <a:extLst>
              <a:ext uri="{FF2B5EF4-FFF2-40B4-BE49-F238E27FC236}">
                <a16:creationId xmlns:a16="http://schemas.microsoft.com/office/drawing/2014/main" id="{8BB5F789-DFF3-4930-AACB-08937489C694}"/>
              </a:ext>
            </a:extLst>
          </p:cNvPr>
          <p:cNvSpPr txBox="1">
            <a:spLocks/>
          </p:cNvSpPr>
          <p:nvPr/>
        </p:nvSpPr>
        <p:spPr>
          <a:xfrm>
            <a:off x="1" y="226226"/>
            <a:ext cx="91440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III. SƠ ĐỒ KHỐI CHƯƠNG TRÌNH</a:t>
            </a:r>
          </a:p>
        </p:txBody>
      </p:sp>
      <p:cxnSp>
        <p:nvCxnSpPr>
          <p:cNvPr id="7" name="Straight Connector 6"/>
          <p:cNvCxnSpPr/>
          <p:nvPr/>
        </p:nvCxnSpPr>
        <p:spPr>
          <a:xfrm>
            <a:off x="4353950" y="3602581"/>
            <a:ext cx="8689" cy="387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24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8BB5F789-DFF3-4930-AACB-08937489C694}"/>
              </a:ext>
            </a:extLst>
          </p:cNvPr>
          <p:cNvSpPr>
            <a:spLocks noGrp="1"/>
          </p:cNvSpPr>
          <p:nvPr>
            <p:ph type="title"/>
          </p:nvPr>
        </p:nvSpPr>
        <p:spPr>
          <a:xfrm>
            <a:off x="0" y="413657"/>
            <a:ext cx="9144000" cy="1320800"/>
          </a:xfrm>
        </p:spPr>
        <p:txBody>
          <a:bodyPr/>
          <a:lstStyle/>
          <a:p>
            <a:r>
              <a:rPr lang="en-US" dirty="0">
                <a:latin typeface="Arial" panose="020B0604020202020204" pitchFamily="34" charset="0"/>
                <a:cs typeface="Arial" panose="020B0604020202020204" pitchFamily="34" charset="0"/>
              </a:rPr>
              <a:t>IV. KẾT QUẢ THỰC NGHIỆM</a:t>
            </a:r>
          </a:p>
        </p:txBody>
      </p:sp>
      <p:pic>
        <p:nvPicPr>
          <p:cNvPr id="3" name="Hình ảnh 38"/>
          <p:cNvPicPr/>
          <p:nvPr/>
        </p:nvPicPr>
        <p:blipFill>
          <a:blip r:embed="rId2">
            <a:extLst>
              <a:ext uri="{28A0092B-C50C-407E-A947-70E740481C1C}">
                <a14:useLocalDpi xmlns:a14="http://schemas.microsoft.com/office/drawing/2010/main" val="0"/>
              </a:ext>
            </a:extLst>
          </a:blip>
          <a:srcRect/>
          <a:stretch>
            <a:fillRect/>
          </a:stretch>
        </p:blipFill>
        <p:spPr bwMode="auto">
          <a:xfrm>
            <a:off x="656748" y="1209537"/>
            <a:ext cx="7647623" cy="4378463"/>
          </a:xfrm>
          <a:prstGeom prst="rect">
            <a:avLst/>
          </a:prstGeom>
          <a:noFill/>
          <a:ln>
            <a:noFill/>
          </a:ln>
        </p:spPr>
      </p:pic>
      <p:sp>
        <p:nvSpPr>
          <p:cNvPr id="5" name="Hộp Văn bản 4">
            <a:extLst>
              <a:ext uri="{FF2B5EF4-FFF2-40B4-BE49-F238E27FC236}">
                <a16:creationId xmlns:a16="http://schemas.microsoft.com/office/drawing/2014/main" id="{26170F96-90B4-409A-96CC-94E5AB3A77CF}"/>
              </a:ext>
            </a:extLst>
          </p:cNvPr>
          <p:cNvSpPr txBox="1"/>
          <p:nvPr/>
        </p:nvSpPr>
        <p:spPr>
          <a:xfrm>
            <a:off x="1282700" y="5791200"/>
            <a:ext cx="6819900" cy="369332"/>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Ảnh phổ 3 chiều Spectrogram của 5 nguyên âm</a:t>
            </a:r>
          </a:p>
        </p:txBody>
      </p:sp>
    </p:spTree>
    <p:extLst>
      <p:ext uri="{BB962C8B-B14F-4D97-AF65-F5344CB8AC3E}">
        <p14:creationId xmlns:p14="http://schemas.microsoft.com/office/powerpoint/2010/main" val="108509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8C4F7B-3C9E-453A-993D-99DA2BE7FBF1}"/>
              </a:ext>
            </a:extLst>
          </p:cNvPr>
          <p:cNvSpPr>
            <a:spLocks noGrp="1"/>
          </p:cNvSpPr>
          <p:nvPr>
            <p:ph type="title"/>
          </p:nvPr>
        </p:nvSpPr>
        <p:spPr>
          <a:xfrm>
            <a:off x="876299" y="447675"/>
            <a:ext cx="6347713" cy="736600"/>
          </a:xfrm>
        </p:spPr>
        <p:txBody>
          <a:bodyPr/>
          <a:lstStyle/>
          <a:p>
            <a:pPr algn="ctr"/>
            <a:r>
              <a:rPr lang="en-US">
                <a:latin typeface="Arial" panose="020B0604020202020204" pitchFamily="34" charset="0"/>
                <a:cs typeface="Arial" panose="020B0604020202020204" pitchFamily="34" charset="0"/>
              </a:rPr>
              <a:t>Ảnh phổ tần số  5 nguyên âm</a:t>
            </a:r>
          </a:p>
        </p:txBody>
      </p:sp>
      <p:pic>
        <p:nvPicPr>
          <p:cNvPr id="4" name="Chỗ dành sẵn cho Nội dung 3">
            <a:extLst>
              <a:ext uri="{FF2B5EF4-FFF2-40B4-BE49-F238E27FC236}">
                <a16:creationId xmlns:a16="http://schemas.microsoft.com/office/drawing/2014/main" id="{2ECCBD24-5048-418F-954B-6E4BECCDDC5B}"/>
              </a:ext>
            </a:extLst>
          </p:cNvPr>
          <p:cNvPicPr>
            <a:picLocks noGrp="1"/>
          </p:cNvPicPr>
          <p:nvPr>
            <p:ph idx="1"/>
          </p:nvPr>
        </p:nvPicPr>
        <p:blipFill>
          <a:blip r:embed="rId2"/>
          <a:stretch>
            <a:fillRect/>
          </a:stretch>
        </p:blipFill>
        <p:spPr>
          <a:xfrm>
            <a:off x="1357908" y="2160588"/>
            <a:ext cx="4851796" cy="3881437"/>
          </a:xfrm>
          <a:prstGeom prst="rect">
            <a:avLst/>
          </a:prstGeom>
        </p:spPr>
      </p:pic>
      <p:sp>
        <p:nvSpPr>
          <p:cNvPr id="6" name="Hộp Văn bản 5">
            <a:extLst>
              <a:ext uri="{FF2B5EF4-FFF2-40B4-BE49-F238E27FC236}">
                <a16:creationId xmlns:a16="http://schemas.microsoft.com/office/drawing/2014/main" id="{9B3226A8-7933-45BF-B804-949FCB8BDE56}"/>
              </a:ext>
            </a:extLst>
          </p:cNvPr>
          <p:cNvSpPr txBox="1"/>
          <p:nvPr/>
        </p:nvSpPr>
        <p:spPr>
          <a:xfrm>
            <a:off x="1357908" y="1487765"/>
            <a:ext cx="4064000" cy="369332"/>
          </a:xfrm>
          <a:prstGeom prst="rect">
            <a:avLst/>
          </a:prstGeom>
          <a:noFill/>
        </p:spPr>
        <p:txBody>
          <a:bodyPr wrap="square" rtlCol="0">
            <a:spAutoFit/>
          </a:bodyPr>
          <a:lstStyle/>
          <a:p>
            <a:r>
              <a:rPr lang="en-US"/>
              <a:t>Nguyên âm /a/</a:t>
            </a:r>
          </a:p>
        </p:txBody>
      </p:sp>
    </p:spTree>
    <p:extLst>
      <p:ext uri="{BB962C8B-B14F-4D97-AF65-F5344CB8AC3E}">
        <p14:creationId xmlns:p14="http://schemas.microsoft.com/office/powerpoint/2010/main" val="37263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8F81D5-E99A-4808-90CC-1B70541F28F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Ảnh phổ tần số  5 nguyên âm</a:t>
            </a:r>
          </a:p>
        </p:txBody>
      </p:sp>
      <p:pic>
        <p:nvPicPr>
          <p:cNvPr id="4" name="Chỗ dành sẵn cho Nội dung 3">
            <a:extLst>
              <a:ext uri="{FF2B5EF4-FFF2-40B4-BE49-F238E27FC236}">
                <a16:creationId xmlns:a16="http://schemas.microsoft.com/office/drawing/2014/main" id="{4D24A88B-4EE3-4981-954F-97DFD059BC61}"/>
              </a:ext>
            </a:extLst>
          </p:cNvPr>
          <p:cNvPicPr>
            <a:picLocks noGrp="1"/>
          </p:cNvPicPr>
          <p:nvPr>
            <p:ph idx="1"/>
          </p:nvPr>
        </p:nvPicPr>
        <p:blipFill>
          <a:blip r:embed="rId2"/>
          <a:stretch>
            <a:fillRect/>
          </a:stretch>
        </p:blipFill>
        <p:spPr>
          <a:xfrm>
            <a:off x="1357908" y="2160588"/>
            <a:ext cx="4851796" cy="3881437"/>
          </a:xfrm>
          <a:prstGeom prst="rect">
            <a:avLst/>
          </a:prstGeom>
        </p:spPr>
      </p:pic>
      <p:sp>
        <p:nvSpPr>
          <p:cNvPr id="5" name="Hộp Văn bản 4">
            <a:extLst>
              <a:ext uri="{FF2B5EF4-FFF2-40B4-BE49-F238E27FC236}">
                <a16:creationId xmlns:a16="http://schemas.microsoft.com/office/drawing/2014/main" id="{430FE297-568C-4DAB-867F-F65B145B1F1B}"/>
              </a:ext>
            </a:extLst>
          </p:cNvPr>
          <p:cNvSpPr txBox="1"/>
          <p:nvPr/>
        </p:nvSpPr>
        <p:spPr>
          <a:xfrm>
            <a:off x="1357908" y="1498600"/>
            <a:ext cx="3722092" cy="369332"/>
          </a:xfrm>
          <a:prstGeom prst="rect">
            <a:avLst/>
          </a:prstGeom>
          <a:noFill/>
        </p:spPr>
        <p:txBody>
          <a:bodyPr wrap="square" rtlCol="0">
            <a:spAutoFit/>
          </a:bodyPr>
          <a:lstStyle/>
          <a:p>
            <a:r>
              <a:rPr lang="en-US"/>
              <a:t>Nguyên âm /e/</a:t>
            </a:r>
          </a:p>
        </p:txBody>
      </p:sp>
    </p:spTree>
    <p:extLst>
      <p:ext uri="{BB962C8B-B14F-4D97-AF65-F5344CB8AC3E}">
        <p14:creationId xmlns:p14="http://schemas.microsoft.com/office/powerpoint/2010/main" val="244986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FC3D83-FE4B-4B92-BDB4-36D519AF03B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Ảnh phổ tần số  5 nguyên âm</a:t>
            </a:r>
          </a:p>
        </p:txBody>
      </p:sp>
      <p:pic>
        <p:nvPicPr>
          <p:cNvPr id="4" name="Chỗ dành sẵn cho Nội dung 3">
            <a:extLst>
              <a:ext uri="{FF2B5EF4-FFF2-40B4-BE49-F238E27FC236}">
                <a16:creationId xmlns:a16="http://schemas.microsoft.com/office/drawing/2014/main" id="{3D067BEC-7A18-4613-8A02-83AF9C3CAD44}"/>
              </a:ext>
            </a:extLst>
          </p:cNvPr>
          <p:cNvPicPr>
            <a:picLocks noGrp="1"/>
          </p:cNvPicPr>
          <p:nvPr>
            <p:ph idx="1"/>
          </p:nvPr>
        </p:nvPicPr>
        <p:blipFill>
          <a:blip r:embed="rId2"/>
          <a:stretch>
            <a:fillRect/>
          </a:stretch>
        </p:blipFill>
        <p:spPr>
          <a:xfrm>
            <a:off x="1357908" y="2160588"/>
            <a:ext cx="4851796" cy="3881437"/>
          </a:xfrm>
          <a:prstGeom prst="rect">
            <a:avLst/>
          </a:prstGeom>
        </p:spPr>
      </p:pic>
      <p:sp>
        <p:nvSpPr>
          <p:cNvPr id="5" name="Hộp Văn bản 4">
            <a:extLst>
              <a:ext uri="{FF2B5EF4-FFF2-40B4-BE49-F238E27FC236}">
                <a16:creationId xmlns:a16="http://schemas.microsoft.com/office/drawing/2014/main" id="{C4E09FB7-F70C-427A-88A7-610E0A449216}"/>
              </a:ext>
            </a:extLst>
          </p:cNvPr>
          <p:cNvSpPr txBox="1"/>
          <p:nvPr/>
        </p:nvSpPr>
        <p:spPr>
          <a:xfrm>
            <a:off x="1357908" y="1549400"/>
            <a:ext cx="3544292" cy="646331"/>
          </a:xfrm>
          <a:prstGeom prst="rect">
            <a:avLst/>
          </a:prstGeom>
          <a:noFill/>
        </p:spPr>
        <p:txBody>
          <a:bodyPr wrap="square" rtlCol="0">
            <a:spAutoFit/>
          </a:bodyPr>
          <a:lstStyle/>
          <a:p>
            <a:r>
              <a:rPr lang="en-US"/>
              <a:t>Nguyên âm /i/</a:t>
            </a:r>
          </a:p>
          <a:p>
            <a:endParaRPr lang="en-US"/>
          </a:p>
        </p:txBody>
      </p:sp>
    </p:spTree>
    <p:extLst>
      <p:ext uri="{BB962C8B-B14F-4D97-AF65-F5344CB8AC3E}">
        <p14:creationId xmlns:p14="http://schemas.microsoft.com/office/powerpoint/2010/main" val="214245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40CA5C-C51D-413D-A068-273CE49D85C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Ảnh phổ tần số  5 nguyên âm</a:t>
            </a:r>
          </a:p>
        </p:txBody>
      </p:sp>
      <p:pic>
        <p:nvPicPr>
          <p:cNvPr id="4" name="Chỗ dành sẵn cho Nội dung 3">
            <a:extLst>
              <a:ext uri="{FF2B5EF4-FFF2-40B4-BE49-F238E27FC236}">
                <a16:creationId xmlns:a16="http://schemas.microsoft.com/office/drawing/2014/main" id="{72C3C55A-24F2-4D67-BCFB-7B3CADDFB797}"/>
              </a:ext>
            </a:extLst>
          </p:cNvPr>
          <p:cNvPicPr>
            <a:picLocks noGrp="1"/>
          </p:cNvPicPr>
          <p:nvPr>
            <p:ph idx="1"/>
          </p:nvPr>
        </p:nvPicPr>
        <p:blipFill>
          <a:blip r:embed="rId2"/>
          <a:stretch>
            <a:fillRect/>
          </a:stretch>
        </p:blipFill>
        <p:spPr>
          <a:xfrm>
            <a:off x="1357908" y="2160588"/>
            <a:ext cx="4851796" cy="3881437"/>
          </a:xfrm>
          <a:prstGeom prst="rect">
            <a:avLst/>
          </a:prstGeom>
        </p:spPr>
      </p:pic>
      <p:sp>
        <p:nvSpPr>
          <p:cNvPr id="5" name="Hộp Văn bản 4">
            <a:extLst>
              <a:ext uri="{FF2B5EF4-FFF2-40B4-BE49-F238E27FC236}">
                <a16:creationId xmlns:a16="http://schemas.microsoft.com/office/drawing/2014/main" id="{5ADE5F7D-452B-423C-9C4E-56CCF6812828}"/>
              </a:ext>
            </a:extLst>
          </p:cNvPr>
          <p:cNvSpPr txBox="1"/>
          <p:nvPr/>
        </p:nvSpPr>
        <p:spPr>
          <a:xfrm>
            <a:off x="1357908" y="1460500"/>
            <a:ext cx="3353792" cy="646331"/>
          </a:xfrm>
          <a:prstGeom prst="rect">
            <a:avLst/>
          </a:prstGeom>
          <a:noFill/>
        </p:spPr>
        <p:txBody>
          <a:bodyPr wrap="square" rtlCol="0">
            <a:spAutoFit/>
          </a:bodyPr>
          <a:lstStyle/>
          <a:p>
            <a:r>
              <a:rPr lang="en-US"/>
              <a:t>Nguyên âm /o/</a:t>
            </a:r>
          </a:p>
          <a:p>
            <a:endParaRPr lang="en-US"/>
          </a:p>
        </p:txBody>
      </p:sp>
    </p:spTree>
    <p:extLst>
      <p:ext uri="{BB962C8B-B14F-4D97-AF65-F5344CB8AC3E}">
        <p14:creationId xmlns:p14="http://schemas.microsoft.com/office/powerpoint/2010/main" val="23756191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911</TotalTime>
  <Words>812</Words>
  <Application>Microsoft Office PowerPoint</Application>
  <PresentationFormat>Trình chiếu Trên màn hình (4:3)</PresentationFormat>
  <Paragraphs>109</Paragraphs>
  <Slides>16</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PHÂN BIỆT NĂM NGUYÊN ÂM BẰNG CÁC ĐẶC TRƯNG TẦN SỐ </vt:lpstr>
      <vt:lpstr>I. ĐẶT VẤN ĐỀ</vt:lpstr>
      <vt:lpstr>II. LÝ THUYẾT VỀ CÁC ĐẶC TRƯNG  CỦA TẦN SỐ:</vt:lpstr>
      <vt:lpstr>Bản trình bày PowerPoint</vt:lpstr>
      <vt:lpstr>IV. KẾT QUẢ THỰC NGHIỆM</vt:lpstr>
      <vt:lpstr>Ảnh phổ tần số  5 nguyên âm</vt:lpstr>
      <vt:lpstr>Ảnh phổ tần số  5 nguyên âm</vt:lpstr>
      <vt:lpstr>Ảnh phổ tần số  5 nguyên âm</vt:lpstr>
      <vt:lpstr>Ảnh phổ tần số  5 nguyên âm</vt:lpstr>
      <vt:lpstr>Ảnh phổ tần số  5 nguyên âm</vt:lpstr>
      <vt:lpstr>Xác định tần số Formant của 5 nguyên âm dùng phần mềm Praat</vt:lpstr>
      <vt:lpstr>Bảng thống kê tần số Formant của 5 nguyên âm của người 1</vt:lpstr>
      <vt:lpstr>Bảng thống kê tần số Formant của 5 nguyên âm của người 2</vt:lpstr>
      <vt:lpstr>Nhận xét, kết luận</vt:lpstr>
      <vt:lpstr>Nhận xét, kết luận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đoạn tín hiệu thành tiếng nói và các khoảng lặng</dc:title>
  <dc:creator>Vũ Phan</dc:creator>
  <cp:lastModifiedBy>Vũ Phan</cp:lastModifiedBy>
  <cp:revision>67</cp:revision>
  <dcterms:created xsi:type="dcterms:W3CDTF">2019-10-03T07:25:53Z</dcterms:created>
  <dcterms:modified xsi:type="dcterms:W3CDTF">2019-12-02T06:24:01Z</dcterms:modified>
</cp:coreProperties>
</file>