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18"/>
  </p:notesMasterIdLst>
  <p:sldIdLst>
    <p:sldId id="256" r:id="rId2"/>
    <p:sldId id="264" r:id="rId3"/>
    <p:sldId id="258" r:id="rId4"/>
    <p:sldId id="266" r:id="rId5"/>
    <p:sldId id="265" r:id="rId6"/>
    <p:sldId id="259" r:id="rId7"/>
    <p:sldId id="260" r:id="rId8"/>
    <p:sldId id="267" r:id="rId9"/>
    <p:sldId id="268" r:id="rId10"/>
    <p:sldId id="269" r:id="rId11"/>
    <p:sldId id="261" r:id="rId12"/>
    <p:sldId id="262" r:id="rId13"/>
    <p:sldId id="270" r:id="rId14"/>
    <p:sldId id="271" r:id="rId15"/>
    <p:sldId id="272" r:id="rId16"/>
    <p:sldId id="263"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8" d="100"/>
          <a:sy n="88" d="100"/>
        </p:scale>
        <p:origin x="466" y="53"/>
      </p:cViewPr>
      <p:guideLst/>
    </p:cSldViewPr>
  </p:slideViewPr>
  <p:outlineViewPr>
    <p:cViewPr>
      <p:scale>
        <a:sx n="33" d="100"/>
        <a:sy n="33" d="100"/>
      </p:scale>
      <p:origin x="0" y="-6523"/>
    </p:cViewPr>
  </p:outlineViewPr>
  <p:notesTextViewPr>
    <p:cViewPr>
      <p:scale>
        <a:sx n="1" d="1"/>
        <a:sy n="1" d="1"/>
      </p:scale>
      <p:origin x="0" y="0"/>
    </p:cViewPr>
  </p:notesTextViewPr>
  <p:notesViewPr>
    <p:cSldViewPr snapToGrid="0">
      <p:cViewPr varScale="1">
        <p:scale>
          <a:sx n="67" d="100"/>
          <a:sy n="67" d="100"/>
        </p:scale>
        <p:origin x="312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85274-CA74-4D9C-B2FA-7BF209561C5E}" type="datetimeFigureOut">
              <a:rPr lang="vi-VN" smtClean="0"/>
              <a:t>22/12/2024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91061-89D0-4564-BC52-185F6B052AE7}" type="slidenum">
              <a:rPr lang="vi-VN" smtClean="0"/>
              <a:t>‹#›</a:t>
            </a:fld>
            <a:endParaRPr lang="vi-VN"/>
          </a:p>
        </p:txBody>
      </p:sp>
    </p:spTree>
    <p:extLst>
      <p:ext uri="{BB962C8B-B14F-4D97-AF65-F5344CB8AC3E}">
        <p14:creationId xmlns:p14="http://schemas.microsoft.com/office/powerpoint/2010/main" val="213699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BCC91061-89D0-4564-BC52-185F6B052AE7}" type="slidenum">
              <a:rPr lang="vi-VN" smtClean="0"/>
              <a:t>9</a:t>
            </a:fld>
            <a:endParaRPr lang="vi-VN"/>
          </a:p>
        </p:txBody>
      </p:sp>
    </p:spTree>
    <p:extLst>
      <p:ext uri="{BB962C8B-B14F-4D97-AF65-F5344CB8AC3E}">
        <p14:creationId xmlns:p14="http://schemas.microsoft.com/office/powerpoint/2010/main" val="94736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93DC35DD-4851-495D-AA43-4676F8576025}" type="datetimeFigureOut">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134594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93DC35DD-4851-495D-AA43-4676F8576025}" type="datetimeFigureOut">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265007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93DC35DD-4851-495D-AA43-4676F8576025}" type="datetimeFigureOut">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40881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93DC35DD-4851-495D-AA43-4676F8576025}" type="datetimeFigureOut">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14771612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C35DD-4851-495D-AA43-4676F8576025}" type="datetimeFigureOut">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267266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93DC35DD-4851-495D-AA43-4676F8576025}" type="datetimeFigureOut">
              <a:rPr lang="vi-VN" smtClean="0"/>
              <a:t>22/12/2024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382480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93DC35DD-4851-495D-AA43-4676F8576025}" type="datetimeFigureOut">
              <a:rPr lang="vi-VN" smtClean="0"/>
              <a:t>22/12/2024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291406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93DC35DD-4851-495D-AA43-4676F8576025}" type="datetimeFigureOut">
              <a:rPr lang="vi-VN" smtClean="0"/>
              <a:t>22/12/2024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428878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C35DD-4851-495D-AA43-4676F8576025}" type="datetimeFigureOut">
              <a:rPr lang="vi-VN" smtClean="0"/>
              <a:t>22/12/2024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46635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C35DD-4851-495D-AA43-4676F8576025}" type="datetimeFigureOut">
              <a:rPr lang="vi-VN" smtClean="0"/>
              <a:t>22/12/2024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167052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C35DD-4851-495D-AA43-4676F8576025}" type="datetimeFigureOut">
              <a:rPr lang="vi-VN" smtClean="0"/>
              <a:t>22/12/2024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9E5F2E9-840B-41E0-9676-AF86ED8EB87B}" type="slidenum">
              <a:rPr lang="vi-VN" smtClean="0"/>
              <a:t>‹#›</a:t>
            </a:fld>
            <a:endParaRPr lang="vi-VN"/>
          </a:p>
        </p:txBody>
      </p:sp>
    </p:spTree>
    <p:extLst>
      <p:ext uri="{BB962C8B-B14F-4D97-AF65-F5344CB8AC3E}">
        <p14:creationId xmlns:p14="http://schemas.microsoft.com/office/powerpoint/2010/main" val="32474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C35DD-4851-495D-AA43-4676F8576025}" type="datetimeFigureOut">
              <a:rPr lang="vi-VN" smtClean="0"/>
              <a:t>22/12/2024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5F2E9-840B-41E0-9676-AF86ED8EB87B}" type="slidenum">
              <a:rPr lang="vi-VN" smtClean="0"/>
              <a:t>‹#›</a:t>
            </a:fld>
            <a:endParaRPr lang="vi-VN"/>
          </a:p>
        </p:txBody>
      </p:sp>
    </p:spTree>
    <p:extLst>
      <p:ext uri="{BB962C8B-B14F-4D97-AF65-F5344CB8AC3E}">
        <p14:creationId xmlns:p14="http://schemas.microsoft.com/office/powerpoint/2010/main" val="50002206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sz="4000" dirty="0" smtClean="0">
                <a:solidFill>
                  <a:schemeClr val="accent1">
                    <a:lumMod val="75000"/>
                  </a:schemeClr>
                </a:solidFill>
                <a:latin typeface="+mn-lt"/>
              </a:rPr>
              <a:t>CHƯƠNG 5: CÔNG TÁC TỔ CHỨC</a:t>
            </a:r>
            <a:endParaRPr lang="vi-VN" sz="4000" dirty="0">
              <a:solidFill>
                <a:schemeClr val="accent1">
                  <a:lumMod val="75000"/>
                </a:schemeClr>
              </a:solidFill>
              <a:latin typeface="+mn-lt"/>
            </a:endParaRPr>
          </a:p>
        </p:txBody>
      </p:sp>
      <p:sp>
        <p:nvSpPr>
          <p:cNvPr id="3" name="Subtitle 2"/>
          <p:cNvSpPr>
            <a:spLocks noGrp="1"/>
          </p:cNvSpPr>
          <p:nvPr>
            <p:ph type="subTitle" idx="1"/>
          </p:nvPr>
        </p:nvSpPr>
        <p:spPr/>
        <p:txBody>
          <a:bodyPr/>
          <a:lstStyle/>
          <a:p>
            <a:r>
              <a:rPr lang="vi-VN" dirty="0" smtClean="0">
                <a:solidFill>
                  <a:schemeClr val="accent1">
                    <a:lumMod val="75000"/>
                  </a:schemeClr>
                </a:solidFill>
              </a:rPr>
              <a:t>                                                         Môn Học: Quản trị đại cương</a:t>
            </a:r>
            <a:endParaRPr lang="vi-VN" dirty="0">
              <a:solidFill>
                <a:schemeClr val="accent1">
                  <a:lumMod val="75000"/>
                </a:schemeClr>
              </a:solidFill>
            </a:endParaRPr>
          </a:p>
        </p:txBody>
      </p:sp>
    </p:spTree>
    <p:extLst>
      <p:ext uri="{BB962C8B-B14F-4D97-AF65-F5344CB8AC3E}">
        <p14:creationId xmlns:p14="http://schemas.microsoft.com/office/powerpoint/2010/main" val="17657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3248"/>
            <a:ext cx="10515600" cy="802888"/>
          </a:xfrm>
        </p:spPr>
        <p:txBody>
          <a:bodyPr/>
          <a:lstStyle/>
          <a:p>
            <a:endParaRPr lang="vi-VN" dirty="0"/>
          </a:p>
        </p:txBody>
      </p:sp>
      <p:sp>
        <p:nvSpPr>
          <p:cNvPr id="3" name="Content Placeholder 2"/>
          <p:cNvSpPr>
            <a:spLocks noGrp="1"/>
          </p:cNvSpPr>
          <p:nvPr>
            <p:ph idx="1"/>
          </p:nvPr>
        </p:nvSpPr>
        <p:spPr>
          <a:xfrm>
            <a:off x="278780" y="189570"/>
            <a:ext cx="11641874" cy="6668429"/>
          </a:xfrm>
        </p:spPr>
        <p:txBody>
          <a:bodyPr>
            <a:normAutofit fontScale="92500" lnSpcReduction="10000"/>
          </a:bodyPr>
          <a:lstStyle/>
          <a:p>
            <a:r>
              <a:rPr lang="vi-VN" dirty="0" smtClean="0"/>
              <a:t> </a:t>
            </a:r>
            <a:r>
              <a:rPr lang="vi-VN" b="1" dirty="0" smtClean="0">
                <a:solidFill>
                  <a:schemeClr val="accent1">
                    <a:lumMod val="75000"/>
                  </a:schemeClr>
                </a:solidFill>
              </a:rPr>
              <a:t>Cấu trúc ma trận ( Dạng ổn định tồn tại lâu dài hơn so với cấu trúc dự án) gồm những ưu, nhược điểm sau:</a:t>
            </a:r>
          </a:p>
          <a:p>
            <a:r>
              <a:rPr lang="vi-VN" b="1" dirty="0" smtClean="0">
                <a:solidFill>
                  <a:schemeClr val="accent1">
                    <a:lumMod val="75000"/>
                  </a:schemeClr>
                </a:solidFill>
              </a:rPr>
              <a:t>Ưu điểm:</a:t>
            </a:r>
          </a:p>
          <a:p>
            <a:r>
              <a:rPr lang="vi-VN" b="1" dirty="0" smtClean="0"/>
              <a:t>Tối ưu hóa nguồn lực</a:t>
            </a:r>
            <a:r>
              <a:rPr lang="vi-VN" dirty="0" smtClean="0"/>
              <a:t>: Nhân sự và tài nguyên được sử dụng hiệu quả cho cả nhiệm vụ dài hạn (chức năng) và ngắn hạn (dự án).</a:t>
            </a:r>
          </a:p>
          <a:p>
            <a:r>
              <a:rPr lang="vi-VN" b="1" dirty="0" smtClean="0"/>
              <a:t>Tăng cường phối hợp</a:t>
            </a:r>
            <a:r>
              <a:rPr lang="vi-VN" dirty="0" smtClean="0"/>
              <a:t>: Khuyến khích sự hợp tác giữa các phòng ban và đội nhóm.</a:t>
            </a:r>
          </a:p>
          <a:p>
            <a:r>
              <a:rPr lang="vi-VN" b="1" dirty="0" smtClean="0"/>
              <a:t>Linh hoạt</a:t>
            </a:r>
            <a:r>
              <a:rPr lang="vi-VN" dirty="0" smtClean="0"/>
              <a:t>: Phù hợp để xử lý các dự án phức tạp và đa dạng.</a:t>
            </a:r>
          </a:p>
          <a:p>
            <a:r>
              <a:rPr lang="vi-VN" b="1" dirty="0" smtClean="0"/>
              <a:t>Chuyên môn hóa</a:t>
            </a:r>
            <a:r>
              <a:rPr lang="vi-VN" dirty="0" smtClean="0"/>
              <a:t>: Kết hợp các kỹ năng chuyên môn từ nhiều phòng ban để đạt hiệu quả cao hơn.</a:t>
            </a:r>
          </a:p>
          <a:p>
            <a:r>
              <a:rPr lang="vi-VN" b="1" dirty="0" smtClean="0">
                <a:solidFill>
                  <a:schemeClr val="accent1">
                    <a:lumMod val="75000"/>
                  </a:schemeClr>
                </a:solidFill>
              </a:rPr>
              <a:t>Nhược điểm:</a:t>
            </a:r>
          </a:p>
          <a:p>
            <a:r>
              <a:rPr lang="vi-VN" b="1" dirty="0" smtClean="0"/>
              <a:t>Xung đột quyền lực</a:t>
            </a:r>
            <a:r>
              <a:rPr lang="vi-VN" dirty="0" smtClean="0"/>
              <a:t>: Nhân viên có thể gặp khó khăn khi nhận chỉ đạo từ nhiều cấp quản lý.</a:t>
            </a:r>
          </a:p>
          <a:p>
            <a:r>
              <a:rPr lang="vi-VN" b="1" dirty="0" smtClean="0"/>
              <a:t>Khó khăn trong quản lý</a:t>
            </a:r>
            <a:r>
              <a:rPr lang="vi-VN" dirty="0" smtClean="0"/>
              <a:t>: Yêu cầu kỹ năng quản lý cao để điều phối công việc và giảm thiểu mâu thuẫn.</a:t>
            </a:r>
          </a:p>
          <a:p>
            <a:r>
              <a:rPr lang="vi-VN" b="1" dirty="0" smtClean="0"/>
              <a:t>Tốn kém chi phí</a:t>
            </a:r>
            <a:r>
              <a:rPr lang="vi-VN" dirty="0" smtClean="0"/>
              <a:t>: Việc duy trì hệ thống quản lý kép đòi hỏi nguồn lực lớn.</a:t>
            </a:r>
          </a:p>
          <a:p>
            <a:endParaRPr lang="vi-VN" dirty="0"/>
          </a:p>
        </p:txBody>
      </p:sp>
    </p:spTree>
    <p:extLst>
      <p:ext uri="{BB962C8B-B14F-4D97-AF65-F5344CB8AC3E}">
        <p14:creationId xmlns:p14="http://schemas.microsoft.com/office/powerpoint/2010/main" val="73659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5924"/>
          </a:xfrm>
        </p:spPr>
        <p:txBody>
          <a:bodyPr>
            <a:normAutofit/>
          </a:bodyPr>
          <a:lstStyle/>
          <a:p>
            <a:r>
              <a:rPr lang="vi-VN" dirty="0" smtClean="0"/>
              <a:t>        </a:t>
            </a:r>
            <a:endParaRPr lang="vi-VN" dirty="0"/>
          </a:p>
        </p:txBody>
      </p:sp>
      <p:pic>
        <p:nvPicPr>
          <p:cNvPr id="4" name="Content Placeholder 3"/>
          <p:cNvPicPr>
            <a:picLocks noGrp="1" noChangeAspect="1"/>
          </p:cNvPicPr>
          <p:nvPr>
            <p:ph idx="1"/>
          </p:nvPr>
        </p:nvPicPr>
        <p:blipFill>
          <a:blip r:embed="rId2"/>
          <a:stretch>
            <a:fillRect/>
          </a:stretch>
        </p:blipFill>
        <p:spPr>
          <a:xfrm>
            <a:off x="2449079" y="1825625"/>
            <a:ext cx="7293841" cy="4351338"/>
          </a:xfrm>
          <a:prstGeom prst="rect">
            <a:avLst/>
          </a:prstGeom>
        </p:spPr>
      </p:pic>
    </p:spTree>
    <p:extLst>
      <p:ext uri="{BB962C8B-B14F-4D97-AF65-F5344CB8AC3E}">
        <p14:creationId xmlns:p14="http://schemas.microsoft.com/office/powerpoint/2010/main" val="238262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931" y="353974"/>
            <a:ext cx="10515600" cy="1325563"/>
          </a:xfrm>
        </p:spPr>
        <p:txBody>
          <a:bodyPr>
            <a:normAutofit/>
          </a:bodyPr>
          <a:lstStyle/>
          <a:p>
            <a:r>
              <a:rPr lang="vi-VN" dirty="0" smtClean="0">
                <a:solidFill>
                  <a:schemeClr val="accent1">
                    <a:lumMod val="75000"/>
                  </a:schemeClr>
                </a:solidFill>
                <a:latin typeface="+mn-lt"/>
              </a:rPr>
              <a:t>8. Cấu trúc theo chương trình – mục tiêu</a:t>
            </a:r>
            <a:br>
              <a:rPr lang="vi-VN" dirty="0" smtClean="0">
                <a:solidFill>
                  <a:schemeClr val="accent1">
                    <a:lumMod val="75000"/>
                  </a:schemeClr>
                </a:solidFill>
                <a:latin typeface="+mn-lt"/>
              </a:rPr>
            </a:br>
            <a:endParaRPr lang="vi-VN" dirty="0">
              <a:solidFill>
                <a:schemeClr val="accent1">
                  <a:lumMod val="75000"/>
                </a:schemeClr>
              </a:solidFill>
              <a:latin typeface="+mn-lt"/>
            </a:endParaRPr>
          </a:p>
        </p:txBody>
      </p:sp>
      <p:sp>
        <p:nvSpPr>
          <p:cNvPr id="3" name="Content Placeholder 2"/>
          <p:cNvSpPr>
            <a:spLocks noGrp="1"/>
          </p:cNvSpPr>
          <p:nvPr>
            <p:ph idx="1"/>
          </p:nvPr>
        </p:nvSpPr>
        <p:spPr/>
        <p:txBody>
          <a:bodyPr/>
          <a:lstStyle/>
          <a:p>
            <a:r>
              <a:rPr lang="vi-VN" dirty="0" smtClean="0"/>
              <a:t>Duy trì lãnh đạo THEO TUYẾN</a:t>
            </a:r>
          </a:p>
          <a:p>
            <a:r>
              <a:rPr lang="vi-VN" dirty="0" smtClean="0"/>
              <a:t>Người lãnh đạo tuyến được tham mưu của các chuyên gia theo chức năng </a:t>
            </a:r>
          </a:p>
          <a:p>
            <a:r>
              <a:rPr lang="vi-VN" dirty="0" smtClean="0"/>
              <a:t>Bản chất của mối quan hệ tham mưu chỉ là CỐ VẤN </a:t>
            </a:r>
            <a:endParaRPr lang="vi-VN" dirty="0"/>
          </a:p>
        </p:txBody>
      </p:sp>
    </p:spTree>
    <p:extLst>
      <p:ext uri="{BB962C8B-B14F-4D97-AF65-F5344CB8AC3E}">
        <p14:creationId xmlns:p14="http://schemas.microsoft.com/office/powerpoint/2010/main" val="9374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solidFill>
                  <a:schemeClr val="accent1">
                    <a:lumMod val="75000"/>
                  </a:schemeClr>
                </a:solidFill>
                <a:latin typeface="+mn-lt"/>
              </a:rPr>
              <a:t>8. Cấu trúc theo chương trình – mục tiêu</a:t>
            </a:r>
            <a:br>
              <a:rPr lang="vi-VN" dirty="0" smtClean="0">
                <a:solidFill>
                  <a:schemeClr val="accent1">
                    <a:lumMod val="75000"/>
                  </a:schemeClr>
                </a:solidFill>
                <a:latin typeface="+mn-lt"/>
              </a:rPr>
            </a:br>
            <a:endParaRPr lang="vi-VN" dirty="0">
              <a:solidFill>
                <a:schemeClr val="accent1">
                  <a:lumMod val="75000"/>
                </a:schemeClr>
              </a:solidFill>
              <a:latin typeface="+mn-lt"/>
            </a:endParaRPr>
          </a:p>
        </p:txBody>
      </p:sp>
      <p:sp>
        <p:nvSpPr>
          <p:cNvPr id="3" name="Content Placeholder 2"/>
          <p:cNvSpPr>
            <a:spLocks noGrp="1"/>
          </p:cNvSpPr>
          <p:nvPr>
            <p:ph idx="1"/>
          </p:nvPr>
        </p:nvSpPr>
        <p:spPr/>
        <p:txBody>
          <a:bodyPr/>
          <a:lstStyle/>
          <a:p>
            <a:r>
              <a:rPr lang="vi-VN" b="1" dirty="0" smtClean="0"/>
              <a:t>Cấu trúc theo chương trình – mục tiêu</a:t>
            </a:r>
            <a:r>
              <a:rPr lang="vi-VN" dirty="0"/>
              <a:t> </a:t>
            </a:r>
            <a:r>
              <a:rPr lang="vi-VN" dirty="0" smtClean="0"/>
              <a:t>là một mô hình tổ chức trong đó các hoạt động, nguồn lực và nhân sự được tổ chức xung quanh một </a:t>
            </a:r>
            <a:r>
              <a:rPr lang="vi-VN" b="1" dirty="0" smtClean="0"/>
              <a:t>chương trình cụ thể</a:t>
            </a:r>
            <a:r>
              <a:rPr lang="vi-VN" dirty="0" smtClean="0"/>
              <a:t> hoặc </a:t>
            </a:r>
            <a:r>
              <a:rPr lang="vi-VN" b="1" dirty="0" smtClean="0"/>
              <a:t>mục tiêu chiến lược</a:t>
            </a:r>
            <a:r>
              <a:rPr lang="vi-VN" dirty="0" smtClean="0"/>
              <a:t>. Chương trình thường bao gồm một tập hợp các dự án, hoạt động liên quan hoặc mục tiêu lớn mà tổ chức muốn đạt được trong dài hạn.</a:t>
            </a:r>
          </a:p>
          <a:p>
            <a:r>
              <a:rPr lang="vi-VN" dirty="0" smtClean="0"/>
              <a:t>Cấu trúc này tập trung vào việc đạt được kết quả rõ ràng và cụ thể, phù hợp với tầm nhìn và sứ mệnh của tổ chức.</a:t>
            </a:r>
          </a:p>
          <a:p>
            <a:endParaRPr lang="vi-VN" dirty="0"/>
          </a:p>
        </p:txBody>
      </p:sp>
    </p:spTree>
    <p:extLst>
      <p:ext uri="{BB962C8B-B14F-4D97-AF65-F5344CB8AC3E}">
        <p14:creationId xmlns:p14="http://schemas.microsoft.com/office/powerpoint/2010/main" val="96157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141" y="-1918009"/>
            <a:ext cx="10515600" cy="312234"/>
          </a:xfrm>
        </p:spPr>
        <p:txBody>
          <a:bodyPr>
            <a:normAutofit fontScale="90000"/>
          </a:bodyPr>
          <a:lstStyle/>
          <a:p>
            <a:endParaRPr lang="vi-VN" dirty="0"/>
          </a:p>
        </p:txBody>
      </p:sp>
      <p:sp>
        <p:nvSpPr>
          <p:cNvPr id="3" name="Content Placeholder 2"/>
          <p:cNvSpPr>
            <a:spLocks noGrp="1"/>
          </p:cNvSpPr>
          <p:nvPr>
            <p:ph idx="1"/>
          </p:nvPr>
        </p:nvSpPr>
        <p:spPr>
          <a:xfrm>
            <a:off x="0" y="0"/>
            <a:ext cx="7471318" cy="6176963"/>
          </a:xfrm>
        </p:spPr>
        <p:txBody>
          <a:bodyPr>
            <a:normAutofit lnSpcReduction="10000"/>
          </a:bodyPr>
          <a:lstStyle/>
          <a:p>
            <a:r>
              <a:rPr lang="vi-VN" b="1" dirty="0" smtClean="0">
                <a:solidFill>
                  <a:schemeClr val="accent1">
                    <a:lumMod val="75000"/>
                  </a:schemeClr>
                </a:solidFill>
              </a:rPr>
              <a:t>Đặc điểm chính của cấu trúc theo chương trình – mục tiêu:</a:t>
            </a:r>
          </a:p>
          <a:p>
            <a:r>
              <a:rPr lang="vi-VN" b="1" dirty="0" smtClean="0"/>
              <a:t>Hướng đến mục tiêu cụ thể</a:t>
            </a:r>
            <a:r>
              <a:rPr lang="vi-VN" dirty="0" smtClean="0"/>
              <a:t>: Mọi hoạt động đều phục vụ cho việc hoàn thành các mục tiêu của chương trình.</a:t>
            </a:r>
          </a:p>
          <a:p>
            <a:r>
              <a:rPr lang="vi-VN" b="1" dirty="0" smtClean="0"/>
              <a:t>Tính liên kết cao</a:t>
            </a:r>
            <a:r>
              <a:rPr lang="vi-VN" dirty="0" smtClean="0"/>
              <a:t>: Các dự án và hoạt động liên quan được tích hợp và điều phối để tạo ra hiệu quả tổng thể.</a:t>
            </a:r>
          </a:p>
          <a:p>
            <a:r>
              <a:rPr lang="vi-VN" b="1" dirty="0" smtClean="0"/>
              <a:t>Quản lý tập trung</a:t>
            </a:r>
            <a:r>
              <a:rPr lang="vi-VN" dirty="0" smtClean="0"/>
              <a:t>: Một nhà quản lý chương trình chịu trách nhiệm chung cho toàn bộ chương trình và điều phối các nhóm hoặc phòng ban tham gia.</a:t>
            </a:r>
          </a:p>
          <a:p>
            <a:r>
              <a:rPr lang="vi-VN" b="1" dirty="0" smtClean="0"/>
              <a:t>Thời gian thực hiện dài hạn</a:t>
            </a:r>
            <a:r>
              <a:rPr lang="vi-VN" dirty="0" smtClean="0"/>
              <a:t>: Cấu trúc này thường được thiết kế để tồn tại trong thời gian dài, tập trung vào những mục tiêu chiến lược của tổ chức.</a:t>
            </a:r>
          </a:p>
          <a:p>
            <a:endParaRPr lang="vi-VN" dirty="0"/>
          </a:p>
        </p:txBody>
      </p:sp>
      <p:sp>
        <p:nvSpPr>
          <p:cNvPr id="4" name="AutoShape 4" descr="Thị trường mục tiêu là gì? Cách lựa chọn thị trường mục tiêu chuẩ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6" descr="Thị trường mục tiêu là gì? Cách lựa chọn thị trường mục tiêu chuẩn"/>
          <p:cNvSpPr>
            <a:spLocks noChangeAspect="1" noChangeArrowheads="1"/>
          </p:cNvSpPr>
          <p:nvPr/>
        </p:nvSpPr>
        <p:spPr bwMode="auto">
          <a:xfrm>
            <a:off x="5719512" y="5419493"/>
            <a:ext cx="4684575" cy="4684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104" name="Picture 8" descr="Bố cục một bài thuyết trình cần có những phần nà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795" y="646771"/>
            <a:ext cx="4326673" cy="524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3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4104"/>
                                        </p:tgtEl>
                                        <p:attrNameLst>
                                          <p:attrName>style.visibility</p:attrName>
                                        </p:attrNameLst>
                                      </p:cBhvr>
                                      <p:to>
                                        <p:strVal val="visible"/>
                                      </p:to>
                                    </p:set>
                                    <p:animEffect transition="in" filter="circle(in)">
                                      <p:cBhvr>
                                        <p:cTn id="32" dur="20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838"/>
            <a:ext cx="10515600" cy="200722"/>
          </a:xfrm>
        </p:spPr>
        <p:txBody>
          <a:bodyPr>
            <a:normAutofit fontScale="90000"/>
          </a:bodyPr>
          <a:lstStyle/>
          <a:p>
            <a:endParaRPr lang="vi-VN" dirty="0"/>
          </a:p>
        </p:txBody>
      </p:sp>
      <p:sp>
        <p:nvSpPr>
          <p:cNvPr id="3" name="Content Placeholder 2"/>
          <p:cNvSpPr>
            <a:spLocks noGrp="1"/>
          </p:cNvSpPr>
          <p:nvPr>
            <p:ph idx="1"/>
          </p:nvPr>
        </p:nvSpPr>
        <p:spPr>
          <a:xfrm>
            <a:off x="390293" y="468350"/>
            <a:ext cx="11608419" cy="6300439"/>
          </a:xfrm>
        </p:spPr>
        <p:txBody>
          <a:bodyPr>
            <a:normAutofit fontScale="85000" lnSpcReduction="20000"/>
          </a:bodyPr>
          <a:lstStyle/>
          <a:p>
            <a:r>
              <a:rPr lang="vi-VN" b="1" dirty="0" smtClean="0">
                <a:solidFill>
                  <a:schemeClr val="accent1">
                    <a:lumMod val="75000"/>
                  </a:schemeClr>
                </a:solidFill>
              </a:rPr>
              <a:t>Cấu trúc theo chương trình – mục tiêu gồm những ưu, nhược điểm sau:</a:t>
            </a:r>
          </a:p>
          <a:p>
            <a:r>
              <a:rPr lang="vi-VN" b="1" dirty="0" smtClean="0">
                <a:solidFill>
                  <a:schemeClr val="accent1">
                    <a:lumMod val="75000"/>
                  </a:schemeClr>
                </a:solidFill>
              </a:rPr>
              <a:t>Ưu điểm:</a:t>
            </a:r>
          </a:p>
          <a:p>
            <a:r>
              <a:rPr lang="vi-VN" b="1" dirty="0" smtClean="0"/>
              <a:t>Tập trung vào kết quả</a:t>
            </a:r>
            <a:r>
              <a:rPr lang="vi-VN" dirty="0" smtClean="0"/>
              <a:t>: Đảm bảo các hoạt động và nguồn lực đều hướng tới mục tiêu chung.</a:t>
            </a:r>
          </a:p>
          <a:p>
            <a:r>
              <a:rPr lang="vi-VN" b="1" dirty="0" smtClean="0"/>
              <a:t>Hiệu quả phối hợp</a:t>
            </a:r>
            <a:r>
              <a:rPr lang="vi-VN" dirty="0" smtClean="0"/>
              <a:t>: Tăng cường sự hợp tác giữa các phòng ban và dự án liên quan.</a:t>
            </a:r>
          </a:p>
          <a:p>
            <a:r>
              <a:rPr lang="vi-VN" b="1" dirty="0" smtClean="0"/>
              <a:t>Tối ưu hóa nguồn lực</a:t>
            </a:r>
            <a:r>
              <a:rPr lang="vi-VN" dirty="0" smtClean="0"/>
              <a:t>: Các nguồn lực được phân bổ và sử dụng hợp lý để đạt mục tiêu.</a:t>
            </a:r>
          </a:p>
          <a:p>
            <a:r>
              <a:rPr lang="vi-VN" b="1" dirty="0" smtClean="0"/>
              <a:t>Tính bền vững</a:t>
            </a:r>
            <a:r>
              <a:rPr lang="vi-VN" dirty="0" smtClean="0"/>
              <a:t>: Chương trình có thể tồn tại lâu dài, tạo nền tảng ổn định cho tổ chức.</a:t>
            </a:r>
          </a:p>
          <a:p>
            <a:r>
              <a:rPr lang="vi-VN" b="1" dirty="0" smtClean="0">
                <a:solidFill>
                  <a:schemeClr val="accent1">
                    <a:lumMod val="75000"/>
                  </a:schemeClr>
                </a:solidFill>
              </a:rPr>
              <a:t>Nhược điểm:</a:t>
            </a:r>
          </a:p>
          <a:p>
            <a:r>
              <a:rPr lang="vi-VN" b="1" dirty="0" smtClean="0"/>
              <a:t>Chi phí quản lý cao</a:t>
            </a:r>
            <a:r>
              <a:rPr lang="vi-VN" dirty="0" smtClean="0"/>
              <a:t>: Việc điều phối các hoạt động và nguồn lực có thể phức tạp và tốn kém.</a:t>
            </a:r>
          </a:p>
          <a:p>
            <a:r>
              <a:rPr lang="vi-VN" b="1" dirty="0" smtClean="0"/>
              <a:t>Xung đột ưu tiên</a:t>
            </a:r>
            <a:r>
              <a:rPr lang="vi-VN" dirty="0" smtClean="0"/>
              <a:t>: Có thể xảy ra mâu thuẫn giữa các chương trình hoặc giữa chương trình và các hoạt động chức năng khác.</a:t>
            </a:r>
          </a:p>
          <a:p>
            <a:r>
              <a:rPr lang="vi-VN" b="1" dirty="0" smtClean="0"/>
              <a:t>Khó đo lường hiệu quả ngắn hạn</a:t>
            </a:r>
            <a:r>
              <a:rPr lang="vi-VN" dirty="0" smtClean="0"/>
              <a:t>: Do tập trung vào các mục tiêu dài hạn, nên hiệu quả của cấu trúc này có thể khó đánh giá trong giai đoạn đầu.</a:t>
            </a:r>
          </a:p>
          <a:p>
            <a:r>
              <a:rPr lang="vi-VN" dirty="0" smtClean="0"/>
              <a:t/>
            </a:r>
            <a:br>
              <a:rPr lang="vi-VN" dirty="0" smtClean="0"/>
            </a:br>
            <a:endParaRPr lang="vi-VN" dirty="0"/>
          </a:p>
        </p:txBody>
      </p:sp>
    </p:spTree>
    <p:extLst>
      <p:ext uri="{BB962C8B-B14F-4D97-AF65-F5344CB8AC3E}">
        <p14:creationId xmlns:p14="http://schemas.microsoft.com/office/powerpoint/2010/main" val="26574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61086"/>
          </a:xfrm>
        </p:spPr>
        <p:txBody>
          <a:bodyPr>
            <a:normAutofit fontScale="90000"/>
          </a:bodyPr>
          <a:lstStyle/>
          <a:p>
            <a:endParaRPr lang="vi-VN" dirty="0"/>
          </a:p>
        </p:txBody>
      </p:sp>
      <p:pic>
        <p:nvPicPr>
          <p:cNvPr id="4" name="Content Placeholder 3"/>
          <p:cNvPicPr>
            <a:picLocks noGrp="1" noChangeAspect="1"/>
          </p:cNvPicPr>
          <p:nvPr>
            <p:ph idx="1"/>
          </p:nvPr>
        </p:nvPicPr>
        <p:blipFill>
          <a:blip r:embed="rId2"/>
          <a:stretch>
            <a:fillRect/>
          </a:stretch>
        </p:blipFill>
        <p:spPr>
          <a:xfrm>
            <a:off x="3357488" y="1825625"/>
            <a:ext cx="5477024" cy="4351338"/>
          </a:xfrm>
          <a:prstGeom prst="rect">
            <a:avLst/>
          </a:prstGeom>
        </p:spPr>
      </p:pic>
    </p:spTree>
    <p:extLst>
      <p:ext uri="{BB962C8B-B14F-4D97-AF65-F5344CB8AC3E}">
        <p14:creationId xmlns:p14="http://schemas.microsoft.com/office/powerpoint/2010/main" val="343263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70" y="200722"/>
            <a:ext cx="10494525" cy="1447885"/>
          </a:xfrm>
        </p:spPr>
        <p:txBody>
          <a:bodyPr>
            <a:normAutofit fontScale="90000"/>
          </a:bodyPr>
          <a:lstStyle/>
          <a:p>
            <a:r>
              <a:rPr lang="vi-VN" dirty="0" smtClean="0">
                <a:solidFill>
                  <a:schemeClr val="accent1">
                    <a:lumMod val="75000"/>
                  </a:schemeClr>
                </a:solidFill>
                <a:latin typeface="+mn-lt"/>
              </a:rPr>
              <a:t>6. Cấu trúc theo dự án (Dạng tổ chức tạm thời)</a:t>
            </a:r>
            <a:br>
              <a:rPr lang="vi-VN" dirty="0" smtClean="0">
                <a:solidFill>
                  <a:schemeClr val="accent1">
                    <a:lumMod val="75000"/>
                  </a:schemeClr>
                </a:solidFill>
                <a:latin typeface="+mn-lt"/>
              </a:rPr>
            </a:br>
            <a:endParaRPr lang="vi-VN" dirty="0">
              <a:solidFill>
                <a:schemeClr val="accent1">
                  <a:lumMod val="75000"/>
                </a:schemeClr>
              </a:solidFill>
              <a:latin typeface="+mn-lt"/>
            </a:endParaRPr>
          </a:p>
        </p:txBody>
      </p:sp>
      <p:sp>
        <p:nvSpPr>
          <p:cNvPr id="3" name="Content Placeholder 2"/>
          <p:cNvSpPr>
            <a:spLocks noGrp="1"/>
          </p:cNvSpPr>
          <p:nvPr>
            <p:ph idx="1"/>
          </p:nvPr>
        </p:nvSpPr>
        <p:spPr/>
        <p:txBody>
          <a:bodyPr>
            <a:normAutofit/>
          </a:bodyPr>
          <a:lstStyle/>
          <a:p>
            <a:r>
              <a:rPr lang="vi-VN" sz="3200" b="1" dirty="0" smtClean="0">
                <a:solidFill>
                  <a:schemeClr val="accent1">
                    <a:lumMod val="75000"/>
                  </a:schemeClr>
                </a:solidFill>
              </a:rPr>
              <a:t>Cấu trúc theo dự án</a:t>
            </a:r>
            <a:r>
              <a:rPr lang="vi-VN" sz="3200" dirty="0">
                <a:solidFill>
                  <a:schemeClr val="accent1">
                    <a:lumMod val="75000"/>
                  </a:schemeClr>
                </a:solidFill>
              </a:rPr>
              <a:t> </a:t>
            </a:r>
            <a:r>
              <a:rPr lang="vi-VN" sz="3200" dirty="0" smtClean="0"/>
              <a:t>là một dạng tổ chức tạm thời được thiết lập để thực hiện một dự án cụ thể trong một khoảng thời gian nhất định. Dạng tổ chức này tập trung tất cả các nguồn lực, chuyên gia, và nhân sự cần thiết để đạt được các mục tiêu cụ thể của dự án. Sau khi dự án hoàn thành, cấu trúc này thường được giải thể hoặc tái cấu trúc để phù hợp với dự án mới.</a:t>
            </a:r>
            <a:endParaRPr lang="vi-VN" sz="3200" dirty="0"/>
          </a:p>
        </p:txBody>
      </p:sp>
    </p:spTree>
    <p:extLst>
      <p:ext uri="{BB962C8B-B14F-4D97-AF65-F5344CB8AC3E}">
        <p14:creationId xmlns:p14="http://schemas.microsoft.com/office/powerpoint/2010/main" val="13680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28" y="317704"/>
            <a:ext cx="11014495" cy="1820174"/>
          </a:xfrm>
        </p:spPr>
        <p:txBody>
          <a:bodyPr>
            <a:normAutofit fontScale="90000"/>
          </a:bodyPr>
          <a:lstStyle/>
          <a:p>
            <a:r>
              <a:rPr lang="vi-VN" dirty="0" smtClean="0">
                <a:solidFill>
                  <a:schemeClr val="accent1">
                    <a:lumMod val="75000"/>
                  </a:schemeClr>
                </a:solidFill>
                <a:latin typeface="+mn-lt"/>
              </a:rPr>
              <a:t>6. Cấu trúc theo dự án (Dạng tổ chức tạm thời)</a:t>
            </a:r>
            <a:br>
              <a:rPr lang="vi-VN" dirty="0" smtClean="0">
                <a:solidFill>
                  <a:schemeClr val="accent1">
                    <a:lumMod val="75000"/>
                  </a:schemeClr>
                </a:solidFill>
                <a:latin typeface="+mn-lt"/>
              </a:rPr>
            </a:br>
            <a:endParaRPr lang="vi-VN" dirty="0">
              <a:solidFill>
                <a:schemeClr val="accent1">
                  <a:lumMod val="75000"/>
                </a:schemeClr>
              </a:solidFill>
              <a:latin typeface="+mn-lt"/>
            </a:endParaRPr>
          </a:p>
        </p:txBody>
      </p:sp>
      <p:sp>
        <p:nvSpPr>
          <p:cNvPr id="3" name="Content Placeholder 2"/>
          <p:cNvSpPr>
            <a:spLocks noGrp="1"/>
          </p:cNvSpPr>
          <p:nvPr>
            <p:ph idx="1"/>
          </p:nvPr>
        </p:nvSpPr>
        <p:spPr>
          <a:xfrm>
            <a:off x="767750" y="1466491"/>
            <a:ext cx="10344509" cy="4417174"/>
          </a:xfrm>
        </p:spPr>
        <p:txBody>
          <a:bodyPr/>
          <a:lstStyle/>
          <a:p>
            <a:pPr marL="0" indent="0">
              <a:buNone/>
            </a:pPr>
            <a:endParaRPr lang="vi-VN" dirty="0"/>
          </a:p>
          <a:p>
            <a:pPr marL="0" indent="0">
              <a:buNone/>
            </a:pPr>
            <a:r>
              <a:rPr lang="vi-VN" dirty="0" smtClean="0"/>
              <a:t>  Một loạt dự án cần được hoàn thành</a:t>
            </a:r>
          </a:p>
          <a:p>
            <a:r>
              <a:rPr lang="vi-VN" dirty="0" smtClean="0"/>
              <a:t>Bao gồm những kĩ năng phức tạp</a:t>
            </a:r>
          </a:p>
          <a:p>
            <a:r>
              <a:rPr lang="vi-VN" dirty="0" smtClean="0"/>
              <a:t>Các kĩ năng là quan trọng hơn chức danh</a:t>
            </a:r>
          </a:p>
          <a:p>
            <a:r>
              <a:rPr lang="vi-VN" dirty="0" smtClean="0"/>
              <a:t>Ra quyết định được phân cấp</a:t>
            </a:r>
          </a:p>
          <a:p>
            <a:r>
              <a:rPr lang="vi-VN" dirty="0" smtClean="0"/>
              <a:t>Kết hợp với những ngành chuyên môn chức năng</a:t>
            </a:r>
            <a:endParaRPr lang="vi-VN" dirty="0"/>
          </a:p>
        </p:txBody>
      </p:sp>
    </p:spTree>
    <p:extLst>
      <p:ext uri="{BB962C8B-B14F-4D97-AF65-F5344CB8AC3E}">
        <p14:creationId xmlns:p14="http://schemas.microsoft.com/office/powerpoint/2010/main" val="329774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51" y="-936701"/>
            <a:ext cx="10586049" cy="579862"/>
          </a:xfrm>
        </p:spPr>
        <p:txBody>
          <a:bodyPr>
            <a:normAutofit fontScale="90000"/>
          </a:bodyPr>
          <a:lstStyle/>
          <a:p>
            <a:endParaRPr lang="vi-VN" dirty="0"/>
          </a:p>
        </p:txBody>
      </p:sp>
      <p:sp>
        <p:nvSpPr>
          <p:cNvPr id="3" name="Content Placeholder 2"/>
          <p:cNvSpPr>
            <a:spLocks noGrp="1"/>
          </p:cNvSpPr>
          <p:nvPr>
            <p:ph idx="1"/>
          </p:nvPr>
        </p:nvSpPr>
        <p:spPr>
          <a:xfrm>
            <a:off x="0" y="290251"/>
            <a:ext cx="6920068" cy="6248572"/>
          </a:xfrm>
        </p:spPr>
        <p:txBody>
          <a:bodyPr>
            <a:normAutofit fontScale="92500" lnSpcReduction="20000"/>
          </a:bodyPr>
          <a:lstStyle/>
          <a:p>
            <a:r>
              <a:rPr lang="vi-VN" b="1" dirty="0" smtClean="0">
                <a:solidFill>
                  <a:schemeClr val="accent1">
                    <a:lumMod val="75000"/>
                  </a:schemeClr>
                </a:solidFill>
              </a:rPr>
              <a:t>Đặc điểm chính của cấu trúc theo dự án gồm:</a:t>
            </a:r>
          </a:p>
          <a:p>
            <a:r>
              <a:rPr lang="vi-VN" b="1" dirty="0" smtClean="0"/>
              <a:t>Tính tạm thời</a:t>
            </a:r>
            <a:r>
              <a:rPr lang="vi-VN" dirty="0" smtClean="0"/>
              <a:t>: Cấu trúc này chỉ tồn tại trong suốt thời gian dự án diễn ra.</a:t>
            </a:r>
          </a:p>
          <a:p>
            <a:r>
              <a:rPr lang="vi-VN" b="1" dirty="0" smtClean="0"/>
              <a:t>Tập trung vào mục tiêu</a:t>
            </a:r>
            <a:r>
              <a:rPr lang="vi-VN" dirty="0" smtClean="0"/>
              <a:t>: Các nguồn lực được điều phối để tối đa hóa hiệu quả cho các mục tiêu của dự án.</a:t>
            </a:r>
          </a:p>
          <a:p>
            <a:r>
              <a:rPr lang="vi-VN" b="1" dirty="0" smtClean="0"/>
              <a:t>Đội ngũ chuyên môn hóa</a:t>
            </a:r>
            <a:r>
              <a:rPr lang="vi-VN" dirty="0" smtClean="0"/>
              <a:t>: Nhân sự được lựa chọn từ nhiều phòng ban hoặc tổ chức khác nhau dựa trên kỹ năng và chuyên môn phù hợp với yêu cầu của dự án.</a:t>
            </a:r>
          </a:p>
          <a:p>
            <a:r>
              <a:rPr lang="vi-VN" b="1" dirty="0" smtClean="0"/>
              <a:t>Quản lý dự án chuyên biệt</a:t>
            </a:r>
            <a:r>
              <a:rPr lang="vi-VN" dirty="0" smtClean="0"/>
              <a:t>: Người quản lý dự án (Project Manager) được trao quyền lực lớn để điều phối các hoạt động và ra quyết định.</a:t>
            </a:r>
          </a:p>
          <a:p>
            <a:r>
              <a:rPr lang="vi-VN" b="1" dirty="0" smtClean="0"/>
              <a:t>Tính linh hoạt cao</a:t>
            </a:r>
            <a:r>
              <a:rPr lang="vi-VN" dirty="0" smtClean="0"/>
              <a:t>: Dễ dàng thay đổi hoặc điều chỉnh theo yêu cầu thực tế của dự án.</a:t>
            </a:r>
          </a:p>
          <a:p>
            <a:r>
              <a:rPr lang="vi-VN" dirty="0" smtClean="0"/>
              <a:t> 	 	</a:t>
            </a:r>
            <a:endParaRPr lang="vi-VN" dirty="0"/>
          </a:p>
        </p:txBody>
      </p:sp>
      <p:sp>
        <p:nvSpPr>
          <p:cNvPr id="4" name="AutoShape 2" descr="Dự án là gì? Định nghĩa, đặc điểm và phân loại dự án"/>
          <p:cNvSpPr>
            <a:spLocks noChangeAspect="1" noChangeArrowheads="1"/>
          </p:cNvSpPr>
          <p:nvPr/>
        </p:nvSpPr>
        <p:spPr bwMode="auto">
          <a:xfrm>
            <a:off x="8169216" y="2158789"/>
            <a:ext cx="3010618" cy="27927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4" descr="Dự án là gì? Định nghĩa, đặc điểm và phân loại dự án"/>
          <p:cNvSpPr>
            <a:spLocks noChangeAspect="1" noChangeArrowheads="1"/>
          </p:cNvSpPr>
          <p:nvPr/>
        </p:nvSpPr>
        <p:spPr bwMode="auto">
          <a:xfrm rot="349906">
            <a:off x="307975" y="-2924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080" name="Picture 8" descr="TOP 10+ MÔ HÌNH QUẢN LÝ DỰ ÁN HIỆU QUẢ, PHỔ BIẾN NHẤ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9083" y="680224"/>
            <a:ext cx="4939990" cy="586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5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080"/>
                                        </p:tgtEl>
                                        <p:attrNameLst>
                                          <p:attrName>style.visibility</p:attrName>
                                        </p:attrNameLst>
                                      </p:cBhvr>
                                      <p:to>
                                        <p:strVal val="visible"/>
                                      </p:to>
                                    </p:set>
                                    <p:animEffect transition="in" filter="circle(in)">
                                      <p:cBhvr>
                                        <p:cTn id="42" dur="20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8724"/>
          </a:xfrm>
        </p:spPr>
        <p:txBody>
          <a:bodyPr>
            <a:normAutofit fontScale="90000"/>
          </a:bodyPr>
          <a:lstStyle/>
          <a:p>
            <a:endParaRPr lang="vi-VN" dirty="0"/>
          </a:p>
        </p:txBody>
      </p:sp>
      <p:sp>
        <p:nvSpPr>
          <p:cNvPr id="5" name="Content Placeholder 4"/>
          <p:cNvSpPr>
            <a:spLocks noGrp="1"/>
          </p:cNvSpPr>
          <p:nvPr>
            <p:ph idx="1"/>
          </p:nvPr>
        </p:nvSpPr>
        <p:spPr>
          <a:xfrm>
            <a:off x="769188" y="828136"/>
            <a:ext cx="10515600" cy="5926347"/>
          </a:xfrm>
        </p:spPr>
        <p:txBody>
          <a:bodyPr>
            <a:normAutofit fontScale="85000" lnSpcReduction="20000"/>
          </a:bodyPr>
          <a:lstStyle/>
          <a:p>
            <a:r>
              <a:rPr lang="vi-VN" b="1" dirty="0" smtClean="0">
                <a:solidFill>
                  <a:schemeClr val="accent1">
                    <a:lumMod val="75000"/>
                  </a:schemeClr>
                </a:solidFill>
              </a:rPr>
              <a:t>Cấu trúc theo dự án (Dạng tổ chức tạm thời) </a:t>
            </a:r>
            <a:r>
              <a:rPr lang="vi-VN" dirty="0" smtClean="0">
                <a:solidFill>
                  <a:schemeClr val="accent1">
                    <a:lumMod val="75000"/>
                  </a:schemeClr>
                </a:solidFill>
              </a:rPr>
              <a:t>gồm những ưu, nhược điểm sau:</a:t>
            </a:r>
          </a:p>
          <a:p>
            <a:r>
              <a:rPr lang="vi-VN" b="1" dirty="0" smtClean="0">
                <a:solidFill>
                  <a:schemeClr val="accent1">
                    <a:lumMod val="75000"/>
                  </a:schemeClr>
                </a:solidFill>
              </a:rPr>
              <a:t>Ưu điểm:</a:t>
            </a:r>
          </a:p>
          <a:p>
            <a:r>
              <a:rPr lang="vi-VN" dirty="0" smtClean="0"/>
              <a:t>Tập trung tối đa vào việc hoàn thành dự án đúng hạn, đúng ngân sách và đạt chất lượng mong muốn.</a:t>
            </a:r>
          </a:p>
          <a:p>
            <a:r>
              <a:rPr lang="vi-VN" dirty="0" smtClean="0"/>
              <a:t>Thúc đẩy sự hợp tác giữa các thành viên từ nhiều phòng ban hoặc tổ chức khác nhau.</a:t>
            </a:r>
          </a:p>
          <a:p>
            <a:r>
              <a:rPr lang="vi-VN" dirty="0" smtClean="0"/>
              <a:t>Đội ngũ chuyên môn cao giúp giải quyết các vấn đề phức tạp một cách hiệu quả.</a:t>
            </a:r>
          </a:p>
          <a:p>
            <a:r>
              <a:rPr lang="vi-VN" b="1" dirty="0" smtClean="0">
                <a:solidFill>
                  <a:schemeClr val="accent1">
                    <a:lumMod val="75000"/>
                  </a:schemeClr>
                </a:solidFill>
              </a:rPr>
              <a:t>Nhược điểm:</a:t>
            </a:r>
          </a:p>
          <a:p>
            <a:r>
              <a:rPr lang="vi-VN" dirty="0" smtClean="0"/>
              <a:t>Tốn nhiều nguồn lực trong việc thiết lập và quản lý.</a:t>
            </a:r>
          </a:p>
          <a:p>
            <a:r>
              <a:rPr lang="vi-VN" dirty="0" smtClean="0"/>
              <a:t>Có thể dẫn đến mâu thuẫn quyền lực giữa người quản lý dự án và các phòng ban chức năng.</a:t>
            </a:r>
          </a:p>
          <a:p>
            <a:r>
              <a:rPr lang="vi-VN" dirty="0" smtClean="0"/>
              <a:t>Khó duy trì tính ổn định khi dự án kết thúc và nhân sự trở về các bộ phận cũ.</a:t>
            </a:r>
          </a:p>
          <a:p>
            <a:r>
              <a:rPr lang="vi-VN" dirty="0" smtClean="0"/>
              <a:t/>
            </a:r>
            <a:br>
              <a:rPr lang="vi-VN" dirty="0" smtClean="0"/>
            </a:br>
            <a:endParaRPr lang="vi-VN" dirty="0"/>
          </a:p>
        </p:txBody>
      </p:sp>
    </p:spTree>
    <p:extLst>
      <p:ext uri="{BB962C8B-B14F-4D97-AF65-F5344CB8AC3E}">
        <p14:creationId xmlns:p14="http://schemas.microsoft.com/office/powerpoint/2010/main" val="129228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ircle(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ircle(in)">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ircle(in)">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circle(in)">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circle(in)">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circle(in)">
                                      <p:cBhvr>
                                        <p:cTn id="47" dur="20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circle(in)">
                                      <p:cBhvr>
                                        <p:cTn id="52" dur="2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204" y="5631367"/>
            <a:ext cx="10187761" cy="1092818"/>
          </a:xfrm>
        </p:spPr>
        <p:txBody>
          <a:bodyPr>
            <a:normAutofit/>
          </a:bodyPr>
          <a:lstStyle/>
          <a:p>
            <a:r>
              <a:rPr lang="vi-VN" dirty="0" smtClean="0">
                <a:latin typeface="+mn-lt"/>
              </a:rPr>
              <a:t>Sơ đồ 5.8: cấu trúc theo dự án</a:t>
            </a:r>
            <a:endParaRPr lang="vi-VN" dirty="0">
              <a:latin typeface="+mn-lt"/>
            </a:endParaRPr>
          </a:p>
        </p:txBody>
      </p:sp>
      <p:pic>
        <p:nvPicPr>
          <p:cNvPr id="4" name="Content Placeholder 3"/>
          <p:cNvPicPr>
            <a:picLocks noGrp="1" noChangeAspect="1"/>
          </p:cNvPicPr>
          <p:nvPr>
            <p:ph idx="1"/>
          </p:nvPr>
        </p:nvPicPr>
        <p:blipFill>
          <a:blip r:embed="rId2"/>
          <a:stretch>
            <a:fillRect/>
          </a:stretch>
        </p:blipFill>
        <p:spPr>
          <a:xfrm>
            <a:off x="1846053" y="1216325"/>
            <a:ext cx="7136830" cy="4261449"/>
          </a:xfrm>
          <a:prstGeom prst="rect">
            <a:avLst/>
          </a:prstGeom>
        </p:spPr>
      </p:pic>
    </p:spTree>
    <p:extLst>
      <p:ext uri="{BB962C8B-B14F-4D97-AF65-F5344CB8AC3E}">
        <p14:creationId xmlns:p14="http://schemas.microsoft.com/office/powerpoint/2010/main" val="113465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688" y="398579"/>
            <a:ext cx="10515600" cy="1325563"/>
          </a:xfrm>
        </p:spPr>
        <p:txBody>
          <a:bodyPr>
            <a:normAutofit/>
          </a:bodyPr>
          <a:lstStyle/>
          <a:p>
            <a:r>
              <a:rPr lang="vi-VN" dirty="0" smtClean="0">
                <a:solidFill>
                  <a:schemeClr val="accent1">
                    <a:lumMod val="75000"/>
                  </a:schemeClr>
                </a:solidFill>
                <a:latin typeface="+mn-lt"/>
              </a:rPr>
              <a:t>7. Cấu trúc ma trận ( Dạng ổn định tồn tại lâu dài hơn so với cấu trúc dự án)</a:t>
            </a:r>
            <a:endParaRPr lang="vi-VN" dirty="0">
              <a:solidFill>
                <a:schemeClr val="accent1">
                  <a:lumMod val="75000"/>
                </a:schemeClr>
              </a:solidFill>
              <a:latin typeface="+mn-lt"/>
            </a:endParaRPr>
          </a:p>
        </p:txBody>
      </p:sp>
      <p:sp>
        <p:nvSpPr>
          <p:cNvPr id="3" name="Content Placeholder 2"/>
          <p:cNvSpPr>
            <a:spLocks noGrp="1"/>
          </p:cNvSpPr>
          <p:nvPr>
            <p:ph idx="1"/>
          </p:nvPr>
        </p:nvSpPr>
        <p:spPr/>
        <p:txBody>
          <a:bodyPr/>
          <a:lstStyle/>
          <a:p>
            <a:r>
              <a:rPr lang="vi-VN" dirty="0" smtClean="0"/>
              <a:t>Hình thức tương tự như cấu trúc theo dự án </a:t>
            </a:r>
          </a:p>
          <a:p>
            <a:r>
              <a:rPr lang="vi-VN" dirty="0" smtClean="0"/>
              <a:t>Khi các hoạt động có tính ổn định và thường xuyên hơn</a:t>
            </a:r>
          </a:p>
          <a:p>
            <a:r>
              <a:rPr lang="vi-VN" dirty="0" smtClean="0"/>
              <a:t>Mâu thuẫn với nguyên tắc thống nhất chỉ huy</a:t>
            </a:r>
          </a:p>
          <a:p>
            <a:r>
              <a:rPr lang="vi-VN" dirty="0" smtClean="0"/>
              <a:t>Thường sử dụng trong các công ty tư vấn</a:t>
            </a:r>
            <a:endParaRPr lang="vi-VN" dirty="0"/>
          </a:p>
        </p:txBody>
      </p:sp>
    </p:spTree>
    <p:extLst>
      <p:ext uri="{BB962C8B-B14F-4D97-AF65-F5344CB8AC3E}">
        <p14:creationId xmlns:p14="http://schemas.microsoft.com/office/powerpoint/2010/main" val="206129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solidFill>
                  <a:schemeClr val="accent1">
                    <a:lumMod val="75000"/>
                  </a:schemeClr>
                </a:solidFill>
                <a:latin typeface="+mn-lt"/>
              </a:rPr>
              <a:t>7. Cấu trúc ma trận ( Dạng ổn định tồn tại lâu dài hơn so với cấu trúc dự án)</a:t>
            </a:r>
            <a:endParaRPr lang="vi-VN" dirty="0">
              <a:solidFill>
                <a:schemeClr val="accent1">
                  <a:lumMod val="75000"/>
                </a:schemeClr>
              </a:solidFill>
              <a:latin typeface="+mn-lt"/>
            </a:endParaRPr>
          </a:p>
        </p:txBody>
      </p:sp>
      <p:sp>
        <p:nvSpPr>
          <p:cNvPr id="3" name="Content Placeholder 2"/>
          <p:cNvSpPr>
            <a:spLocks noGrp="1"/>
          </p:cNvSpPr>
          <p:nvPr>
            <p:ph idx="1"/>
          </p:nvPr>
        </p:nvSpPr>
        <p:spPr/>
        <p:txBody>
          <a:bodyPr/>
          <a:lstStyle/>
          <a:p>
            <a:r>
              <a:rPr lang="vi-VN" b="1" dirty="0" smtClean="0"/>
              <a:t>Cấu trúc ma trận</a:t>
            </a:r>
            <a:r>
              <a:rPr lang="vi-VN" dirty="0"/>
              <a:t> </a:t>
            </a:r>
            <a:r>
              <a:rPr lang="vi-VN" dirty="0" smtClean="0"/>
              <a:t>là một dạng cấu trúc tổ chức kết hợp giữa </a:t>
            </a:r>
            <a:r>
              <a:rPr lang="vi-VN" b="1" dirty="0" smtClean="0"/>
              <a:t>cấu trúc chức năng</a:t>
            </a:r>
            <a:r>
              <a:rPr lang="vi-VN" dirty="0" smtClean="0"/>
              <a:t> và </a:t>
            </a:r>
            <a:r>
              <a:rPr lang="vi-VN" b="1" dirty="0" smtClean="0"/>
              <a:t>cấu trúc theo dự án</a:t>
            </a:r>
            <a:r>
              <a:rPr lang="vi-VN" dirty="0" smtClean="0"/>
              <a:t>. Trong mô hình này, nhân viên thường có hai hoặc nhiều người quản lý: một quản lý theo chức năng (như quản lý phòng ban) và một quản lý theo dự án (người chịu trách nhiệm thực hiện các dự án cụ thể).</a:t>
            </a:r>
          </a:p>
          <a:p>
            <a:r>
              <a:rPr lang="vi-VN" dirty="0" smtClean="0"/>
              <a:t>Cấu trúc này được thiết kế để tận dụng tối đa nguồn lực nhân sự, đảm bảo sự ổn định lâu dài của tổ chức, đồng thời đáp ứng nhu cầu linh hoạt của các dự án ngắn hạn.</a:t>
            </a:r>
          </a:p>
          <a:p>
            <a:endParaRPr lang="vi-VN" dirty="0"/>
          </a:p>
        </p:txBody>
      </p:sp>
    </p:spTree>
    <p:extLst>
      <p:ext uri="{BB962C8B-B14F-4D97-AF65-F5344CB8AC3E}">
        <p14:creationId xmlns:p14="http://schemas.microsoft.com/office/powerpoint/2010/main" val="210771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418"/>
          </a:xfrm>
        </p:spPr>
        <p:txBody>
          <a:bodyPr>
            <a:normAutofit fontScale="90000"/>
          </a:bodyPr>
          <a:lstStyle/>
          <a:p>
            <a:endParaRPr lang="vi-VN" dirty="0"/>
          </a:p>
        </p:txBody>
      </p:sp>
      <p:sp>
        <p:nvSpPr>
          <p:cNvPr id="3" name="Content Placeholder 2"/>
          <p:cNvSpPr>
            <a:spLocks noGrp="1"/>
          </p:cNvSpPr>
          <p:nvPr>
            <p:ph idx="1"/>
          </p:nvPr>
        </p:nvSpPr>
        <p:spPr>
          <a:xfrm>
            <a:off x="189781" y="1414732"/>
            <a:ext cx="6668219" cy="4762231"/>
          </a:xfrm>
        </p:spPr>
        <p:txBody>
          <a:bodyPr>
            <a:normAutofit fontScale="92500" lnSpcReduction="10000"/>
          </a:bodyPr>
          <a:lstStyle/>
          <a:p>
            <a:r>
              <a:rPr lang="vi-VN" b="1" dirty="0" smtClean="0">
                <a:solidFill>
                  <a:schemeClr val="accent1">
                    <a:lumMod val="75000"/>
                  </a:schemeClr>
                </a:solidFill>
              </a:rPr>
              <a:t>Đặc điểm của cấu trúc ma trận</a:t>
            </a:r>
            <a:r>
              <a:rPr lang="vi-VN" b="1" dirty="0" smtClean="0"/>
              <a:t>:</a:t>
            </a:r>
          </a:p>
          <a:p>
            <a:r>
              <a:rPr lang="vi-VN" b="1" dirty="0" smtClean="0"/>
              <a:t>Tính ổn định</a:t>
            </a:r>
            <a:r>
              <a:rPr lang="vi-VN" dirty="0" smtClean="0"/>
              <a:t>: Là một mô hình tổ chức bền vững, thường tồn tại lâu dài hơn cấu trúc theo dự án.</a:t>
            </a:r>
          </a:p>
          <a:p>
            <a:r>
              <a:rPr lang="vi-VN" b="1" dirty="0" smtClean="0"/>
              <a:t>Phân quyền kép</a:t>
            </a:r>
            <a:r>
              <a:rPr lang="vi-VN" dirty="0" smtClean="0"/>
              <a:t>: Nhân viên chịu sự chỉ đạo từ hai hệ thống quản lý: theo chức năng và theo dự án.</a:t>
            </a:r>
          </a:p>
          <a:p>
            <a:r>
              <a:rPr lang="vi-VN" b="1" dirty="0" smtClean="0"/>
              <a:t>Chia sẻ nguồn lực</a:t>
            </a:r>
            <a:r>
              <a:rPr lang="vi-VN" dirty="0" smtClean="0"/>
              <a:t>: Các nguồn lực và nhân sự được chia sẻ giữa các dự án khác nhau và các phòng ban chức năng.</a:t>
            </a:r>
          </a:p>
          <a:p>
            <a:r>
              <a:rPr lang="vi-VN" b="1" dirty="0" smtClean="0"/>
              <a:t>Độ phức tạp cao</a:t>
            </a:r>
            <a:r>
              <a:rPr lang="vi-VN" dirty="0" smtClean="0"/>
              <a:t>: Cấu trúc này có sự phân công nhiệm vụ chặt chẽ để tránh xung đột trong công việc.</a:t>
            </a:r>
          </a:p>
          <a:p>
            <a:endParaRPr lang="vi-VN" dirty="0"/>
          </a:p>
        </p:txBody>
      </p:sp>
      <p:pic>
        <p:nvPicPr>
          <p:cNvPr id="2052" name="Picture 4" descr="Mô hình ma trận: Nguyên lý hoạt động và 5 hạn chế cần lưu 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846" y="1061499"/>
            <a:ext cx="5334000" cy="511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1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Effect transition="in" filter="circle(in)">
                                      <p:cBhvr>
                                        <p:cTn id="32"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1441</Words>
  <Application>Microsoft Office PowerPoint</Application>
  <PresentationFormat>Widescreen</PresentationFormat>
  <Paragraphs>77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CHƯƠNG 5: CÔNG TÁC TỔ CHỨC</vt:lpstr>
      <vt:lpstr>6. Cấu trúc theo dự án (Dạng tổ chức tạm thời) </vt:lpstr>
      <vt:lpstr>6. Cấu trúc theo dự án (Dạng tổ chức tạm thời) </vt:lpstr>
      <vt:lpstr>PowerPoint Presentation</vt:lpstr>
      <vt:lpstr>PowerPoint Presentation</vt:lpstr>
      <vt:lpstr>Sơ đồ 5.8: cấu trúc theo dự án</vt:lpstr>
      <vt:lpstr>7. Cấu trúc ma trận ( Dạng ổn định tồn tại lâu dài hơn so với cấu trúc dự án)</vt:lpstr>
      <vt:lpstr>7. Cấu trúc ma trận ( Dạng ổn định tồn tại lâu dài hơn so với cấu trúc dự án)</vt:lpstr>
      <vt:lpstr>PowerPoint Presentation</vt:lpstr>
      <vt:lpstr>PowerPoint Presentation</vt:lpstr>
      <vt:lpstr>        </vt:lpstr>
      <vt:lpstr>8. Cấu trúc theo chương trình – mục tiêu </vt:lpstr>
      <vt:lpstr>8. Cấu trúc theo chương trình – mục tiêu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CÔNG TÁC TỔ CHỨC</dc:title>
  <dc:creator>admin</dc:creator>
  <cp:lastModifiedBy>admin</cp:lastModifiedBy>
  <cp:revision>16</cp:revision>
  <dcterms:created xsi:type="dcterms:W3CDTF">2024-12-22T09:13:17Z</dcterms:created>
  <dcterms:modified xsi:type="dcterms:W3CDTF">2024-12-22T11:03:42Z</dcterms:modified>
</cp:coreProperties>
</file>