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5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4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0A29-841A-4623-B20F-76AAA1ECA92C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685" y="533400"/>
            <a:ext cx="89715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Nhóm</a:t>
            </a:r>
            <a:r>
              <a: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2</a:t>
            </a:r>
          </a:p>
          <a:p>
            <a:pPr algn="ctr"/>
            <a:r>
              <a:rPr lang="en-US" sz="4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Quản</a:t>
            </a:r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lý</a:t>
            </a:r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học</a:t>
            </a:r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các</a:t>
            </a:r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chuyên</a:t>
            </a:r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đề</a:t>
            </a:r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sinh</a:t>
            </a:r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viên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470848" y="3886200"/>
            <a:ext cx="5715000" cy="3297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en-US" sz="3200" b="1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b="1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Linh</a:t>
            </a:r>
          </a:p>
          <a:p>
            <a:pPr lvl="2"/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660066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en-US" sz="24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sz="24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5672" y="2057400"/>
            <a:ext cx="64395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Ước lượng kích thước và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vi-VN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chi phí phần mềm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1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713" y="879211"/>
            <a:ext cx="2694905" cy="519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8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Tổng số FP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07406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7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6" y="76200"/>
            <a:ext cx="899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Ước lượng chi phí phần mềm theo phương </a:t>
            </a:r>
            <a:r>
              <a:rPr lang="vi-VN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pháp</a:t>
            </a:r>
            <a:r>
              <a:rPr lang="vi-VN" sz="36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COCOMO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1447800"/>
                <a:ext cx="8077200" cy="6126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LOC </a:t>
                </a: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  = AVC * </a:t>
                </a:r>
                <a:r>
                  <a:rPr lang="en-US" sz="2400" dirty="0" err="1">
                    <a:effectLst/>
                    <a:latin typeface="Times New Roman"/>
                    <a:ea typeface="Calibri"/>
                    <a:cs typeface="Calibri"/>
                  </a:rPr>
                  <a:t>số</a:t>
                </a: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 err="1">
                    <a:effectLst/>
                    <a:latin typeface="Times New Roman"/>
                    <a:ea typeface="Calibri"/>
                    <a:cs typeface="Calibri"/>
                  </a:rPr>
                  <a:t>điểm</a:t>
                </a: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 err="1">
                    <a:effectLst/>
                    <a:latin typeface="Times New Roman"/>
                    <a:ea typeface="Calibri"/>
                    <a:cs typeface="Calibri"/>
                  </a:rPr>
                  <a:t>chức</a:t>
                </a: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 err="1">
                    <a:effectLst/>
                    <a:latin typeface="Times New Roman"/>
                    <a:ea typeface="Calibri"/>
                    <a:cs typeface="Calibri"/>
                  </a:rPr>
                  <a:t>năng</a:t>
                </a: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 err="1">
                    <a:effectLst/>
                    <a:latin typeface="Times New Roman"/>
                    <a:ea typeface="Calibri"/>
                    <a:cs typeface="Calibri"/>
                  </a:rPr>
                  <a:t>thô</a:t>
                </a: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= 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55*68=3740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KLOC</a:t>
                </a: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>
                    <a:latin typeface="Times New Roman"/>
                    <a:ea typeface="Calibri"/>
                    <a:cs typeface="Calibri"/>
                  </a:rPr>
                  <a:t>= </a:t>
                </a:r>
                <a:r>
                  <a:rPr lang="en-US" sz="2400" dirty="0" smtClean="0">
                    <a:latin typeface="Times New Roman"/>
                    <a:ea typeface="Calibri"/>
                    <a:cs typeface="Calibri"/>
                  </a:rPr>
                  <a:t>2970/1000=3740</a:t>
                </a:r>
                <a:endParaRPr lang="en-US" sz="2400" dirty="0">
                  <a:latin typeface="Times New Roman"/>
                  <a:ea typeface="Calibri"/>
                  <a:cs typeface="Calibri"/>
                </a:endParaRPr>
              </a:p>
              <a:p>
                <a:pPr marL="1714500" lvl="3" indent="-342900">
                  <a:lnSpc>
                    <a:spcPct val="115000"/>
                  </a:lnSpc>
                  <a:spcAft>
                    <a:spcPts val="1000"/>
                  </a:spcAft>
                  <a:buFont typeface="Wingdings"/>
                  <a:buChar char=""/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Organic	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Công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sức</a:t>
                </a:r>
                <a:endParaRPr lang="en-US" sz="2400" b="1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×(</m:t>
                    </m:r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𝐾𝐿𝑂𝐶</m:t>
                    </m:r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)^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  <a:cs typeface="Calibri"/>
                  </a:rPr>
                  <a:t>= </a:t>
                </a:r>
                <a:r>
                  <a:rPr lang="en-US" sz="2400" dirty="0" smtClean="0">
                    <a:latin typeface="Times New Roman"/>
                    <a:ea typeface="Times New Roman"/>
                    <a:cs typeface="Calibri"/>
                  </a:rPr>
                  <a:t>9.5</a:t>
                </a:r>
                <a:r>
                  <a:rPr lang="en-US" sz="2400" dirty="0" smtClean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dirty="0">
                    <a:effectLst/>
                    <a:latin typeface="Times New Roman"/>
                    <a:ea typeface="Times New Roman"/>
                    <a:cs typeface="Calibri"/>
                  </a:rPr>
                  <a:t>PM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Thời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gian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triển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khai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theo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tháng</a:t>
                </a:r>
                <a:endParaRPr lang="en-US" sz="2400" b="1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 D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×</m:t>
                    </m:r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𝐸</m:t>
                    </m:r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^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  <a:cs typeface="Calibri"/>
                  </a:rPr>
                  <a:t>=</a:t>
                </a:r>
                <a:r>
                  <a:rPr lang="en-US" sz="2400" dirty="0" smtClean="0">
                    <a:latin typeface="Times New Roman"/>
                    <a:ea typeface="Times New Roman"/>
                    <a:cs typeface="Calibri"/>
                  </a:rPr>
                  <a:t>6</a:t>
                </a:r>
                <a:r>
                  <a:rPr lang="en-US" sz="2400" dirty="0" smtClean="0">
                    <a:effectLst/>
                    <a:latin typeface="Times New Roman"/>
                    <a:ea typeface="Times New Roman"/>
                    <a:cs typeface="Calibri"/>
                  </a:rPr>
                  <a:t>M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Số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người</a:t>
                </a:r>
                <a:endParaRPr lang="en-US" sz="2400" b="1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P =E / 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D=1.6P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Mức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độ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hiệu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quả</a:t>
                </a:r>
                <a:endParaRPr lang="en-US" sz="2400" b="1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KLOC/E=0.4 LOC/PM</a:t>
                </a: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/>
                    <a:ea typeface="Calibri"/>
                    <a:cs typeface="Calibri"/>
                  </a:rPr>
                  <a:t>		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47800"/>
                <a:ext cx="8077200" cy="6126805"/>
              </a:xfrm>
              <a:prstGeom prst="rect">
                <a:avLst/>
              </a:prstGeom>
              <a:blipFill rotWithShape="1">
                <a:blip r:embed="rId3"/>
                <a:stretch>
                  <a:fillRect t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02971"/>
            <a:ext cx="3304566" cy="69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93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46" y="0"/>
            <a:ext cx="9166746" cy="687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6" y="76200"/>
            <a:ext cx="899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Ước lượng kích thước phần mềm theo phương pháp FP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319" y="2675043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1" u="sng" dirty="0"/>
              <a:t>Step 2: </a:t>
            </a:r>
            <a:r>
              <a:rPr lang="en-US" sz="2400" b="1" i="1" u="sng" dirty="0" err="1"/>
              <a:t>Xác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định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đường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biên</a:t>
            </a:r>
            <a:r>
              <a:rPr lang="en-US" sz="2400" b="1" i="1" u="sng" dirty="0"/>
              <a:t> (boundary) </a:t>
            </a:r>
            <a:r>
              <a:rPr lang="en-US" sz="2400" b="1" i="1" u="sng" dirty="0" err="1"/>
              <a:t>của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ứng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dụng</a:t>
            </a:r>
            <a:r>
              <a:rPr lang="en-US" sz="2400" b="1" i="1" u="sng" dirty="0"/>
              <a:t>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39319" y="1464860"/>
            <a:ext cx="8838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/>
              <a:t>Step 1: </a:t>
            </a:r>
            <a:r>
              <a:rPr lang="en-US" sz="2400" b="1" i="1" u="sng" dirty="0" err="1"/>
              <a:t>Xác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định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kiểu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đo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lường</a:t>
            </a:r>
            <a:r>
              <a:rPr lang="en-US" sz="2400" b="1" i="1" u="sng" dirty="0"/>
              <a:t> (Type of Count):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FPs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(Development Project FP Count)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049395"/>
            <a:ext cx="14478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4049395"/>
            <a:ext cx="14478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3973195"/>
            <a:ext cx="2133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HTQL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5698499"/>
            <a:ext cx="1905000" cy="789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HTQL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486400" y="5725795"/>
            <a:ext cx="16764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HTQL </a:t>
            </a:r>
            <a:r>
              <a:rPr lang="en-US" sz="2400" dirty="0" err="1"/>
              <a:t>Ngành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3038475" y="3515995"/>
            <a:ext cx="276225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2" idx="0"/>
            <a:endCxn id="11" idx="2"/>
          </p:cNvCxnSpPr>
          <p:nvPr/>
        </p:nvCxnSpPr>
        <p:spPr>
          <a:xfrm flipV="1">
            <a:off x="2857500" y="4735195"/>
            <a:ext cx="1562100" cy="963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5486400" y="435419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1" idx="1"/>
          </p:cNvCxnSpPr>
          <p:nvPr/>
        </p:nvCxnSpPr>
        <p:spPr>
          <a:xfrm>
            <a:off x="1905000" y="435419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11" idx="2"/>
          </p:cNvCxnSpPr>
          <p:nvPr/>
        </p:nvCxnSpPr>
        <p:spPr>
          <a:xfrm flipH="1" flipV="1">
            <a:off x="4419600" y="4735195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05000" y="450659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7"/>
          </p:cNvCxnSpPr>
          <p:nvPr/>
        </p:nvCxnSpPr>
        <p:spPr>
          <a:xfrm flipV="1">
            <a:off x="5396203" y="3638746"/>
            <a:ext cx="928397" cy="12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05500" y="333132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77071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3" y="1143000"/>
            <a:ext cx="8444708" cy="5566905"/>
          </a:xfrm>
          <a:prstGeom prst="rect">
            <a:avLst/>
          </a:prstGeom>
        </p:spPr>
      </p:pic>
      <p:sp>
        <p:nvSpPr>
          <p:cNvPr id="58" name="Rectangle 3">
            <a:extLst>
              <a:ext uri="{FF2B5EF4-FFF2-40B4-BE49-F238E27FC236}">
                <a16:creationId xmlns="" xmlns:a16="http://schemas.microsoft.com/office/drawing/2014/main" id="{CB9D8ABB-8BA2-42F9-999F-BCFC2054567D}"/>
              </a:ext>
            </a:extLst>
          </p:cNvPr>
          <p:cNvSpPr/>
          <p:nvPr/>
        </p:nvSpPr>
        <p:spPr>
          <a:xfrm>
            <a:off x="283098" y="43686"/>
            <a:ext cx="4682500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2400" b="1" i="1" u="sng" dirty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Step 3a: </a:t>
            </a:r>
            <a:r>
              <a:rPr lang="en-US" sz="2400" b="1" i="1" u="sng" dirty="0" err="1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Xác</a:t>
            </a:r>
            <a:r>
              <a:rPr lang="en-US" sz="2400" b="1" i="1" u="sng" dirty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định</a:t>
            </a:r>
            <a:r>
              <a:rPr lang="en-US" sz="2400" b="1" i="1" u="sng" dirty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 FP </a:t>
            </a:r>
            <a:r>
              <a:rPr lang="en-US" sz="2400" b="1" i="1" u="sng" dirty="0" err="1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thô</a:t>
            </a:r>
            <a:r>
              <a:rPr lang="en-US" sz="2400" b="1" i="1" u="sng" dirty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 (UFP)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="" xmlns:a16="http://schemas.microsoft.com/office/drawing/2014/main" id="{85EA22C4-A244-4B23-AB4C-51FAAB3205AD}"/>
              </a:ext>
            </a:extLst>
          </p:cNvPr>
          <p:cNvSpPr/>
          <p:nvPr/>
        </p:nvSpPr>
        <p:spPr>
          <a:xfrm>
            <a:off x="226856" y="543389"/>
            <a:ext cx="5564344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Xác định độ phức tạp cho các ILF</a:t>
            </a:r>
            <a:endParaRPr lang="en-US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60" name="TextBox 32">
            <a:extLst>
              <a:ext uri="{FF2B5EF4-FFF2-40B4-BE49-F238E27FC236}">
                <a16:creationId xmlns="" xmlns:a16="http://schemas.microsoft.com/office/drawing/2014/main" id="{CBA49E34-4F05-4968-92BB-8FABFC795407}"/>
              </a:ext>
            </a:extLst>
          </p:cNvPr>
          <p:cNvSpPr txBox="1"/>
          <p:nvPr/>
        </p:nvSpPr>
        <p:spPr>
          <a:xfrm>
            <a:off x="459225" y="144903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DETs:5</a:t>
            </a:r>
            <a:endParaRPr lang="en-US" dirty="0"/>
          </a:p>
          <a:p>
            <a:r>
              <a:rPr lang="en-US" dirty="0" smtClean="0"/>
              <a:t>RETs:1</a:t>
            </a:r>
            <a:endParaRPr lang="en-US" dirty="0"/>
          </a:p>
        </p:txBody>
      </p:sp>
      <p:sp>
        <p:nvSpPr>
          <p:cNvPr id="62" name="TextBox 34">
            <a:extLst>
              <a:ext uri="{FF2B5EF4-FFF2-40B4-BE49-F238E27FC236}">
                <a16:creationId xmlns="" xmlns:a16="http://schemas.microsoft.com/office/drawing/2014/main" id="{E7860361-4DC2-443F-95A5-56B917048475}"/>
              </a:ext>
            </a:extLst>
          </p:cNvPr>
          <p:cNvSpPr txBox="1"/>
          <p:nvPr/>
        </p:nvSpPr>
        <p:spPr>
          <a:xfrm>
            <a:off x="571622" y="5363283"/>
            <a:ext cx="88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DETs:4</a:t>
            </a:r>
            <a:endParaRPr lang="en-US" dirty="0"/>
          </a:p>
          <a:p>
            <a:r>
              <a:rPr lang="en-US" dirty="0" smtClean="0"/>
              <a:t>RETs:1</a:t>
            </a:r>
            <a:endParaRPr lang="en-US" dirty="0"/>
          </a:p>
        </p:txBody>
      </p:sp>
      <p:sp>
        <p:nvSpPr>
          <p:cNvPr id="63" name="TextBox 35">
            <a:extLst>
              <a:ext uri="{FF2B5EF4-FFF2-40B4-BE49-F238E27FC236}">
                <a16:creationId xmlns="" xmlns:a16="http://schemas.microsoft.com/office/drawing/2014/main" id="{F4F7F018-FF39-4922-8F5F-A42744352307}"/>
              </a:ext>
            </a:extLst>
          </p:cNvPr>
          <p:cNvSpPr txBox="1"/>
          <p:nvPr/>
        </p:nvSpPr>
        <p:spPr>
          <a:xfrm>
            <a:off x="5477520" y="352099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DETs:6</a:t>
            </a:r>
            <a:endParaRPr lang="en-US" dirty="0"/>
          </a:p>
          <a:p>
            <a:r>
              <a:rPr lang="en-US" dirty="0" smtClean="0"/>
              <a:t>RETs:2</a:t>
            </a:r>
            <a:endParaRPr lang="en-US" dirty="0"/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id="{5C9FC4F3-5E00-4F76-876F-9F8DA070F5A5}"/>
              </a:ext>
            </a:extLst>
          </p:cNvPr>
          <p:cNvSpPr txBox="1"/>
          <p:nvPr/>
        </p:nvSpPr>
        <p:spPr>
          <a:xfrm>
            <a:off x="543848" y="35194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DETs:2</a:t>
            </a:r>
            <a:endParaRPr lang="en-US" dirty="0"/>
          </a:p>
          <a:p>
            <a:r>
              <a:rPr lang="en-US" dirty="0" smtClean="0"/>
              <a:t>RETs:2</a:t>
            </a:r>
            <a:endParaRPr lang="en-US" dirty="0"/>
          </a:p>
        </p:txBody>
      </p:sp>
      <p:sp>
        <p:nvSpPr>
          <p:cNvPr id="65" name="TextBox 37">
            <a:extLst>
              <a:ext uri="{FF2B5EF4-FFF2-40B4-BE49-F238E27FC236}">
                <a16:creationId xmlns="" xmlns:a16="http://schemas.microsoft.com/office/drawing/2014/main" id="{BF1A5BB7-1A2E-40C4-A581-C73189C9F13F}"/>
              </a:ext>
            </a:extLst>
          </p:cNvPr>
          <p:cNvSpPr txBox="1"/>
          <p:nvPr/>
        </p:nvSpPr>
        <p:spPr>
          <a:xfrm>
            <a:off x="459225" y="199365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Low</a:t>
            </a:r>
          </a:p>
        </p:txBody>
      </p:sp>
      <p:sp>
        <p:nvSpPr>
          <p:cNvPr id="66" name="TextBox 38">
            <a:extLst>
              <a:ext uri="{FF2B5EF4-FFF2-40B4-BE49-F238E27FC236}">
                <a16:creationId xmlns="" xmlns:a16="http://schemas.microsoft.com/office/drawing/2014/main" id="{3952DAFA-854D-44C5-898D-175C47BC3F0C}"/>
              </a:ext>
            </a:extLst>
          </p:cNvPr>
          <p:cNvSpPr txBox="1"/>
          <p:nvPr/>
        </p:nvSpPr>
        <p:spPr>
          <a:xfrm>
            <a:off x="6300366" y="60014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Low</a:t>
            </a:r>
          </a:p>
        </p:txBody>
      </p:sp>
      <p:sp>
        <p:nvSpPr>
          <p:cNvPr id="67" name="TextBox 40">
            <a:extLst>
              <a:ext uri="{FF2B5EF4-FFF2-40B4-BE49-F238E27FC236}">
                <a16:creationId xmlns="" xmlns:a16="http://schemas.microsoft.com/office/drawing/2014/main" id="{60A50D67-6CDC-4A21-9106-F671EF76B450}"/>
              </a:ext>
            </a:extLst>
          </p:cNvPr>
          <p:cNvSpPr txBox="1"/>
          <p:nvPr/>
        </p:nvSpPr>
        <p:spPr>
          <a:xfrm>
            <a:off x="5477520" y="40531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Low</a:t>
            </a:r>
          </a:p>
        </p:txBody>
      </p:sp>
      <p:sp>
        <p:nvSpPr>
          <p:cNvPr id="68" name="TextBox 41">
            <a:extLst>
              <a:ext uri="{FF2B5EF4-FFF2-40B4-BE49-F238E27FC236}">
                <a16:creationId xmlns="" xmlns:a16="http://schemas.microsoft.com/office/drawing/2014/main" id="{95CE51EF-3783-4087-9E6B-4F0E6FD1C422}"/>
              </a:ext>
            </a:extLst>
          </p:cNvPr>
          <p:cNvSpPr txBox="1"/>
          <p:nvPr/>
        </p:nvSpPr>
        <p:spPr>
          <a:xfrm>
            <a:off x="447033" y="40531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Low</a:t>
            </a:r>
          </a:p>
        </p:txBody>
      </p:sp>
      <p:pic>
        <p:nvPicPr>
          <p:cNvPr id="69" name="Picture 3">
            <a:extLst>
              <a:ext uri="{FF2B5EF4-FFF2-40B4-BE49-F238E27FC236}">
                <a16:creationId xmlns="" xmlns:a16="http://schemas.microsoft.com/office/drawing/2014/main" id="{61B0D9AA-BB21-4CF4-BB89-690E24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66" y="1395403"/>
            <a:ext cx="2477762" cy="75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43">
            <a:extLst>
              <a:ext uri="{FF2B5EF4-FFF2-40B4-BE49-F238E27FC236}">
                <a16:creationId xmlns="" xmlns:a16="http://schemas.microsoft.com/office/drawing/2014/main" id="{9B52E1AF-819D-40E5-94C6-3613CD5D229E}"/>
              </a:ext>
            </a:extLst>
          </p:cNvPr>
          <p:cNvSpPr/>
          <p:nvPr/>
        </p:nvSpPr>
        <p:spPr>
          <a:xfrm>
            <a:off x="6882534" y="5041661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ILF =</a:t>
            </a:r>
            <a:r>
              <a:rPr lang="en-US" sz="2400" dirty="0" smtClean="0"/>
              <a:t>7*7=49</a:t>
            </a:r>
            <a:endParaRPr lang="en-US" sz="2400" dirty="0"/>
          </a:p>
        </p:txBody>
      </p:sp>
      <p:pic>
        <p:nvPicPr>
          <p:cNvPr id="71" name="Picture 44">
            <a:extLst>
              <a:ext uri="{FF2B5EF4-FFF2-40B4-BE49-F238E27FC236}">
                <a16:creationId xmlns="" xmlns:a16="http://schemas.microsoft.com/office/drawing/2014/main" id="{32AF09FB-DE9B-4727-8ED7-A8AB922B8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10" y="3645"/>
            <a:ext cx="2697389" cy="1139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2" name="TextBox 47">
            <a:extLst>
              <a:ext uri="{FF2B5EF4-FFF2-40B4-BE49-F238E27FC236}">
                <a16:creationId xmlns="" xmlns:a16="http://schemas.microsoft.com/office/drawing/2014/main" id="{84103C35-E5FA-4D74-83EF-1B1E972C531B}"/>
              </a:ext>
            </a:extLst>
          </p:cNvPr>
          <p:cNvSpPr txBox="1"/>
          <p:nvPr/>
        </p:nvSpPr>
        <p:spPr>
          <a:xfrm>
            <a:off x="403299" y="587986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Low</a:t>
            </a:r>
          </a:p>
        </p:txBody>
      </p:sp>
      <p:sp>
        <p:nvSpPr>
          <p:cNvPr id="73" name="TextBox 35">
            <a:extLst>
              <a:ext uri="{FF2B5EF4-FFF2-40B4-BE49-F238E27FC236}">
                <a16:creationId xmlns="" xmlns:a16="http://schemas.microsoft.com/office/drawing/2014/main" id="{9BB5479B-4B8D-4DD7-B776-080F3CE8F374}"/>
              </a:ext>
            </a:extLst>
          </p:cNvPr>
          <p:cNvSpPr txBox="1"/>
          <p:nvPr/>
        </p:nvSpPr>
        <p:spPr>
          <a:xfrm>
            <a:off x="7255572" y="391467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DETs:2</a:t>
            </a:r>
            <a:endParaRPr lang="en-US" dirty="0"/>
          </a:p>
          <a:p>
            <a:r>
              <a:rPr lang="en-US" dirty="0" smtClean="0"/>
              <a:t>RETs:1</a:t>
            </a:r>
            <a:endParaRPr lang="en-US" dirty="0"/>
          </a:p>
        </p:txBody>
      </p:sp>
      <p:sp>
        <p:nvSpPr>
          <p:cNvPr id="74" name="TextBox 40">
            <a:extLst>
              <a:ext uri="{FF2B5EF4-FFF2-40B4-BE49-F238E27FC236}">
                <a16:creationId xmlns="" xmlns:a16="http://schemas.microsoft.com/office/drawing/2014/main" id="{E3B44E99-B2CB-4487-A814-CA2FCDF451DE}"/>
              </a:ext>
            </a:extLst>
          </p:cNvPr>
          <p:cNvSpPr txBox="1"/>
          <p:nvPr/>
        </p:nvSpPr>
        <p:spPr>
          <a:xfrm>
            <a:off x="7840788" y="40531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Low</a:t>
            </a:r>
          </a:p>
        </p:txBody>
      </p:sp>
      <p:sp>
        <p:nvSpPr>
          <p:cNvPr id="75" name="TextBox 33">
            <a:extLst>
              <a:ext uri="{FF2B5EF4-FFF2-40B4-BE49-F238E27FC236}">
                <a16:creationId xmlns="" xmlns:a16="http://schemas.microsoft.com/office/drawing/2014/main" id="{DD22044B-5876-4D57-9393-B349B876DC2C}"/>
              </a:ext>
            </a:extLst>
          </p:cNvPr>
          <p:cNvSpPr txBox="1"/>
          <p:nvPr/>
        </p:nvSpPr>
        <p:spPr>
          <a:xfrm>
            <a:off x="5663334" y="587860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DETs:4</a:t>
            </a:r>
            <a:endParaRPr lang="en-US" dirty="0"/>
          </a:p>
          <a:p>
            <a:r>
              <a:rPr lang="en-US" dirty="0" smtClean="0"/>
              <a:t>RETs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7" name="TextBox 36">
            <a:extLst>
              <a:ext uri="{FF2B5EF4-FFF2-40B4-BE49-F238E27FC236}">
                <a16:creationId xmlns="" xmlns:a16="http://schemas.microsoft.com/office/drawing/2014/main" id="{5C9FC4F3-5E00-4F76-876F-9F8DA070F5A5}"/>
              </a:ext>
            </a:extLst>
          </p:cNvPr>
          <p:cNvSpPr txBox="1"/>
          <p:nvPr/>
        </p:nvSpPr>
        <p:spPr>
          <a:xfrm>
            <a:off x="5398066" y="131061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DETs:2</a:t>
            </a:r>
            <a:endParaRPr lang="en-US" dirty="0"/>
          </a:p>
          <a:p>
            <a:r>
              <a:rPr lang="en-US" dirty="0" smtClean="0"/>
              <a:t>RETs:1</a:t>
            </a:r>
            <a:endParaRPr lang="en-US" dirty="0"/>
          </a:p>
        </p:txBody>
      </p:sp>
      <p:sp>
        <p:nvSpPr>
          <p:cNvPr id="78" name="TextBox 41">
            <a:extLst>
              <a:ext uri="{FF2B5EF4-FFF2-40B4-BE49-F238E27FC236}">
                <a16:creationId xmlns="" xmlns:a16="http://schemas.microsoft.com/office/drawing/2014/main" id="{95CE51EF-3783-4087-9E6B-4F0E6FD1C422}"/>
              </a:ext>
            </a:extLst>
          </p:cNvPr>
          <p:cNvSpPr txBox="1"/>
          <p:nvPr/>
        </p:nvSpPr>
        <p:spPr>
          <a:xfrm>
            <a:off x="5318818" y="177229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Low</a:t>
            </a:r>
          </a:p>
        </p:txBody>
      </p:sp>
    </p:spTree>
    <p:extLst>
      <p:ext uri="{BB962C8B-B14F-4D97-AF65-F5344CB8AC3E}">
        <p14:creationId xmlns:p14="http://schemas.microsoft.com/office/powerpoint/2010/main" val="27047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70" grpId="0" animBg="1"/>
      <p:bldP spid="72" grpId="0"/>
      <p:bldP spid="74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531" y="64827"/>
            <a:ext cx="5394425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Xác định độ phức tạp cho các </a:t>
            </a:r>
            <a:r>
              <a:rPr lang="en-US" sz="24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EI</a:t>
            </a:r>
            <a:endParaRPr lang="en-US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3595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DETs:11</a:t>
            </a:r>
            <a:endParaRPr lang="en-US" sz="2000" dirty="0"/>
          </a:p>
          <a:p>
            <a:r>
              <a:rPr lang="en-US" sz="2000" dirty="0"/>
              <a:t>FTRs:2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"/>
            <a:ext cx="2895600" cy="122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767" y="24052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Ave</a:t>
            </a:r>
          </a:p>
        </p:txBody>
      </p:sp>
      <p:pic>
        <p:nvPicPr>
          <p:cNvPr id="2052" name="Picture 4" descr="C:\Users\DELL\Music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72939"/>
            <a:ext cx="2714483" cy="11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6561" y="882852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EI =</a:t>
            </a:r>
            <a:r>
              <a:rPr lang="en-US" sz="2400" dirty="0" smtClean="0"/>
              <a:t>4*4=16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6597352" cy="478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31" y="64827"/>
            <a:ext cx="5650906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Xác định độ phức tạp cho các </a:t>
            </a:r>
            <a:r>
              <a:rPr lang="en-US" sz="2400" b="1" dirty="0">
                <a:solidFill>
                  <a:srgbClr val="FF0000"/>
                </a:solidFill>
                <a:latin typeface="inherit"/>
                <a:ea typeface="Times New Roman"/>
                <a:cs typeface="Helvetica"/>
              </a:rPr>
              <a:t>EO:</a:t>
            </a:r>
            <a:endParaRPr lang="en-US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31" y="2233683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DETs:5</a:t>
            </a:r>
          </a:p>
          <a:p>
            <a:r>
              <a:rPr lang="en-US" sz="2000" dirty="0"/>
              <a:t>FTRs:2</a:t>
            </a:r>
          </a:p>
        </p:txBody>
      </p:sp>
      <p:pic>
        <p:nvPicPr>
          <p:cNvPr id="3075" name="Picture 3" descr="C:\Users\DELL\Music\44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78169"/>
            <a:ext cx="3078689" cy="130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131" y="24052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Low</a:t>
            </a:r>
          </a:p>
        </p:txBody>
      </p:sp>
      <p:pic>
        <p:nvPicPr>
          <p:cNvPr id="7" name="Picture 4" descr="C:\Users\DELL\Music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72939"/>
            <a:ext cx="2714483" cy="11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6561" y="882852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EI =3*4=12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81" y="1850695"/>
            <a:ext cx="7580392" cy="483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4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31" y="64827"/>
            <a:ext cx="5650906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Xác định độ phức tạp cho các </a:t>
            </a:r>
            <a:r>
              <a:rPr lang="en-US" sz="2400" b="1" dirty="0">
                <a:solidFill>
                  <a:srgbClr val="FF0000"/>
                </a:solidFill>
                <a:latin typeface="inherit"/>
                <a:ea typeface="Times New Roman"/>
                <a:cs typeface="Helvetica"/>
              </a:rPr>
              <a:t>EQ:</a:t>
            </a:r>
            <a:endParaRPr lang="en-US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789864"/>
            <a:ext cx="330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DELL\Music\44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78" y="278169"/>
            <a:ext cx="3078689" cy="130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DELL\Music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19" y="645771"/>
            <a:ext cx="2638160" cy="11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6561" y="2209800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Ave </a:t>
            </a:r>
            <a:r>
              <a:rPr lang="en-US" sz="2400" dirty="0" smtClean="0"/>
              <a:t>=&gt;2*4=8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56292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3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ELL\Music\44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1" y="69139"/>
            <a:ext cx="3078689" cy="130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DELL\Music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11" y="69139"/>
            <a:ext cx="2638160" cy="11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7317" y="1066800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=&gt;3*3=9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954" y="2109763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EQ =</a:t>
            </a:r>
            <a:r>
              <a:rPr lang="en-US" sz="2400" dirty="0" smtClean="0"/>
              <a:t>9+8=17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6" y="1485900"/>
            <a:ext cx="6272626" cy="469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0" y="69139"/>
            <a:ext cx="2838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0" y="5486400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Báo cáo theo chuyên đề của sinh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713" y="391705"/>
            <a:ext cx="262046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Tổng số </a:t>
            </a:r>
            <a:r>
              <a:rPr lang="en-US" sz="2400" b="1" dirty="0">
                <a:solidFill>
                  <a:srgbClr val="FF0000"/>
                </a:solidFill>
                <a:latin typeface="inherit"/>
                <a:ea typeface="Times New Roman"/>
                <a:cs typeface="Helvetica"/>
              </a:rPr>
              <a:t>U</a:t>
            </a:r>
            <a:r>
              <a:rPr lang="vi-VN" sz="24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FP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62241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713" y="368542"/>
            <a:ext cx="4089196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Nhân tố hiệu chỉnh VAF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3" y="1278294"/>
            <a:ext cx="804949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04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252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</cp:revision>
  <dcterms:created xsi:type="dcterms:W3CDTF">2018-03-29T07:39:02Z</dcterms:created>
  <dcterms:modified xsi:type="dcterms:W3CDTF">2018-04-16T06:00:07Z</dcterms:modified>
</cp:coreProperties>
</file>