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81" r:id="rId7"/>
    <p:sldId id="280" r:id="rId8"/>
    <p:sldId id="282" r:id="rId9"/>
    <p:sldId id="283" r:id="rId10"/>
    <p:sldId id="284" r:id="rId11"/>
    <p:sldId id="285" r:id="rId12"/>
    <p:sldId id="286" r:id="rId13"/>
    <p:sldId id="264" r:id="rId14"/>
    <p:sldId id="265"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6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29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7F758-ACBC-4A72-951B-10E7DEA12FC0}" type="datetimeFigureOut">
              <a:rPr lang="en-US" smtClean="0"/>
              <a:t>2018-03-15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032DF3-3DDF-4562-99A8-346A8E0E9521}" type="slidenum">
              <a:rPr lang="en-US" smtClean="0"/>
              <a:t>‹#›</a:t>
            </a:fld>
            <a:endParaRPr lang="en-US"/>
          </a:p>
        </p:txBody>
      </p:sp>
    </p:spTree>
    <p:extLst>
      <p:ext uri="{BB962C8B-B14F-4D97-AF65-F5344CB8AC3E}">
        <p14:creationId xmlns:p14="http://schemas.microsoft.com/office/powerpoint/2010/main" val="1078038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032DF3-3DDF-4562-99A8-346A8E0E9521}" type="slidenum">
              <a:rPr lang="en-US" smtClean="0"/>
              <a:t>17</a:t>
            </a:fld>
            <a:endParaRPr lang="en-US"/>
          </a:p>
        </p:txBody>
      </p:sp>
    </p:spTree>
    <p:extLst>
      <p:ext uri="{BB962C8B-B14F-4D97-AF65-F5344CB8AC3E}">
        <p14:creationId xmlns:p14="http://schemas.microsoft.com/office/powerpoint/2010/main" val="1033051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08D5DE-9881-48EF-990E-988D156E63EF}" type="datetimeFigureOut">
              <a:rPr lang="en-US" smtClean="0"/>
              <a:t>2018-03-15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6C066-76DF-47FE-91A8-CE6E34A6C557}" type="slidenum">
              <a:rPr lang="en-US" smtClean="0"/>
              <a:t>‹#›</a:t>
            </a:fld>
            <a:endParaRPr lang="en-US"/>
          </a:p>
        </p:txBody>
      </p:sp>
    </p:spTree>
    <p:extLst>
      <p:ext uri="{BB962C8B-B14F-4D97-AF65-F5344CB8AC3E}">
        <p14:creationId xmlns:p14="http://schemas.microsoft.com/office/powerpoint/2010/main" val="2029245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08D5DE-9881-48EF-990E-988D156E63EF}" type="datetimeFigureOut">
              <a:rPr lang="en-US" smtClean="0"/>
              <a:t>2018-03-15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6C066-76DF-47FE-91A8-CE6E34A6C557}" type="slidenum">
              <a:rPr lang="en-US" smtClean="0"/>
              <a:t>‹#›</a:t>
            </a:fld>
            <a:endParaRPr lang="en-US"/>
          </a:p>
        </p:txBody>
      </p:sp>
    </p:spTree>
    <p:extLst>
      <p:ext uri="{BB962C8B-B14F-4D97-AF65-F5344CB8AC3E}">
        <p14:creationId xmlns:p14="http://schemas.microsoft.com/office/powerpoint/2010/main" val="1194688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08D5DE-9881-48EF-990E-988D156E63EF}" type="datetimeFigureOut">
              <a:rPr lang="en-US" smtClean="0"/>
              <a:t>2018-03-15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6C066-76DF-47FE-91A8-CE6E34A6C557}" type="slidenum">
              <a:rPr lang="en-US" smtClean="0"/>
              <a:t>‹#›</a:t>
            </a:fld>
            <a:endParaRPr lang="en-US"/>
          </a:p>
        </p:txBody>
      </p:sp>
    </p:spTree>
    <p:extLst>
      <p:ext uri="{BB962C8B-B14F-4D97-AF65-F5344CB8AC3E}">
        <p14:creationId xmlns:p14="http://schemas.microsoft.com/office/powerpoint/2010/main" val="2759067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08D5DE-9881-48EF-990E-988D156E63EF}" type="datetimeFigureOut">
              <a:rPr lang="en-US" smtClean="0"/>
              <a:t>2018-03-15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6C066-76DF-47FE-91A8-CE6E34A6C557}" type="slidenum">
              <a:rPr lang="en-US" smtClean="0"/>
              <a:t>‹#›</a:t>
            </a:fld>
            <a:endParaRPr lang="en-US"/>
          </a:p>
        </p:txBody>
      </p:sp>
    </p:spTree>
    <p:extLst>
      <p:ext uri="{BB962C8B-B14F-4D97-AF65-F5344CB8AC3E}">
        <p14:creationId xmlns:p14="http://schemas.microsoft.com/office/powerpoint/2010/main" val="988284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08D5DE-9881-48EF-990E-988D156E63EF}" type="datetimeFigureOut">
              <a:rPr lang="en-US" smtClean="0"/>
              <a:t>2018-03-15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6C066-76DF-47FE-91A8-CE6E34A6C557}" type="slidenum">
              <a:rPr lang="en-US" smtClean="0"/>
              <a:t>‹#›</a:t>
            </a:fld>
            <a:endParaRPr lang="en-US"/>
          </a:p>
        </p:txBody>
      </p:sp>
    </p:spTree>
    <p:extLst>
      <p:ext uri="{BB962C8B-B14F-4D97-AF65-F5344CB8AC3E}">
        <p14:creationId xmlns:p14="http://schemas.microsoft.com/office/powerpoint/2010/main" val="2876563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08D5DE-9881-48EF-990E-988D156E63EF}" type="datetimeFigureOut">
              <a:rPr lang="en-US" smtClean="0"/>
              <a:t>2018-03-15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C6C066-76DF-47FE-91A8-CE6E34A6C557}" type="slidenum">
              <a:rPr lang="en-US" smtClean="0"/>
              <a:t>‹#›</a:t>
            </a:fld>
            <a:endParaRPr lang="en-US"/>
          </a:p>
        </p:txBody>
      </p:sp>
    </p:spTree>
    <p:extLst>
      <p:ext uri="{BB962C8B-B14F-4D97-AF65-F5344CB8AC3E}">
        <p14:creationId xmlns:p14="http://schemas.microsoft.com/office/powerpoint/2010/main" val="2161476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08D5DE-9881-48EF-990E-988D156E63EF}" type="datetimeFigureOut">
              <a:rPr lang="en-US" smtClean="0"/>
              <a:t>2018-03-15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C6C066-76DF-47FE-91A8-CE6E34A6C557}" type="slidenum">
              <a:rPr lang="en-US" smtClean="0"/>
              <a:t>‹#›</a:t>
            </a:fld>
            <a:endParaRPr lang="en-US"/>
          </a:p>
        </p:txBody>
      </p:sp>
    </p:spTree>
    <p:extLst>
      <p:ext uri="{BB962C8B-B14F-4D97-AF65-F5344CB8AC3E}">
        <p14:creationId xmlns:p14="http://schemas.microsoft.com/office/powerpoint/2010/main" val="1625173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08D5DE-9881-48EF-990E-988D156E63EF}" type="datetimeFigureOut">
              <a:rPr lang="en-US" smtClean="0"/>
              <a:t>2018-03-15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C6C066-76DF-47FE-91A8-CE6E34A6C557}" type="slidenum">
              <a:rPr lang="en-US" smtClean="0"/>
              <a:t>‹#›</a:t>
            </a:fld>
            <a:endParaRPr lang="en-US"/>
          </a:p>
        </p:txBody>
      </p:sp>
    </p:spTree>
    <p:extLst>
      <p:ext uri="{BB962C8B-B14F-4D97-AF65-F5344CB8AC3E}">
        <p14:creationId xmlns:p14="http://schemas.microsoft.com/office/powerpoint/2010/main" val="362252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08D5DE-9881-48EF-990E-988D156E63EF}" type="datetimeFigureOut">
              <a:rPr lang="en-US" smtClean="0"/>
              <a:t>2018-03-15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C6C066-76DF-47FE-91A8-CE6E34A6C557}" type="slidenum">
              <a:rPr lang="en-US" smtClean="0"/>
              <a:t>‹#›</a:t>
            </a:fld>
            <a:endParaRPr lang="en-US"/>
          </a:p>
        </p:txBody>
      </p:sp>
    </p:spTree>
    <p:extLst>
      <p:ext uri="{BB962C8B-B14F-4D97-AF65-F5344CB8AC3E}">
        <p14:creationId xmlns:p14="http://schemas.microsoft.com/office/powerpoint/2010/main" val="892803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08D5DE-9881-48EF-990E-988D156E63EF}" type="datetimeFigureOut">
              <a:rPr lang="en-US" smtClean="0"/>
              <a:t>2018-03-15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C6C066-76DF-47FE-91A8-CE6E34A6C557}" type="slidenum">
              <a:rPr lang="en-US" smtClean="0"/>
              <a:t>‹#›</a:t>
            </a:fld>
            <a:endParaRPr lang="en-US"/>
          </a:p>
        </p:txBody>
      </p:sp>
    </p:spTree>
    <p:extLst>
      <p:ext uri="{BB962C8B-B14F-4D97-AF65-F5344CB8AC3E}">
        <p14:creationId xmlns:p14="http://schemas.microsoft.com/office/powerpoint/2010/main" val="1950873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08D5DE-9881-48EF-990E-988D156E63EF}" type="datetimeFigureOut">
              <a:rPr lang="en-US" smtClean="0"/>
              <a:t>2018-03-15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C6C066-76DF-47FE-91A8-CE6E34A6C557}" type="slidenum">
              <a:rPr lang="en-US" smtClean="0"/>
              <a:t>‹#›</a:t>
            </a:fld>
            <a:endParaRPr lang="en-US"/>
          </a:p>
        </p:txBody>
      </p:sp>
    </p:spTree>
    <p:extLst>
      <p:ext uri="{BB962C8B-B14F-4D97-AF65-F5344CB8AC3E}">
        <p14:creationId xmlns:p14="http://schemas.microsoft.com/office/powerpoint/2010/main" val="1973938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08D5DE-9881-48EF-990E-988D156E63EF}" type="datetimeFigureOut">
              <a:rPr lang="en-US" smtClean="0"/>
              <a:t>2018-03-15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C6C066-76DF-47FE-91A8-CE6E34A6C557}" type="slidenum">
              <a:rPr lang="en-US" smtClean="0"/>
              <a:t>‹#›</a:t>
            </a:fld>
            <a:endParaRPr lang="en-US"/>
          </a:p>
        </p:txBody>
      </p:sp>
    </p:spTree>
    <p:extLst>
      <p:ext uri="{BB962C8B-B14F-4D97-AF65-F5344CB8AC3E}">
        <p14:creationId xmlns:p14="http://schemas.microsoft.com/office/powerpoint/2010/main" val="3742872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04800" y="609600"/>
            <a:ext cx="8610600" cy="1470025"/>
          </a:xfrm>
        </p:spPr>
        <p:txBody>
          <a:bodyPr>
            <a:normAutofit fontScale="90000"/>
          </a:bodyPr>
          <a:lstStyle/>
          <a:p>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anose="020B0604020202020204" pitchFamily="34" charset="0"/>
                <a:cs typeface="Arial" panose="020B0604020202020204" pitchFamily="34" charset="0"/>
              </a:rPr>
              <a:t>CHÀO MỪNG CÔ VÀ CÁC BẠN </a:t>
            </a:r>
            <a:r>
              <a:rPr lang="vi-V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anose="020B0604020202020204" pitchFamily="34" charset="0"/>
                <a:cs typeface="Arial" panose="020B0604020202020204" pitchFamily="34" charset="0"/>
              </a:rPr>
              <a:t>ĐẾ</a:t>
            </a: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anose="020B0604020202020204" pitchFamily="34" charset="0"/>
                <a:cs typeface="Arial" panose="020B0604020202020204" pitchFamily="34" charset="0"/>
              </a:rPr>
              <a:t>N VỚI PHẦN THUYẾT TRÌNH CỦA NHÓM EM</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anose="020B0604020202020204" pitchFamily="34" charset="0"/>
              <a:cs typeface="Arial" panose="020B0604020202020204" pitchFamily="34" charset="0"/>
            </a:endParaRPr>
          </a:p>
        </p:txBody>
      </p:sp>
      <p:sp>
        <p:nvSpPr>
          <p:cNvPr id="8" name="Title 1"/>
          <p:cNvSpPr txBox="1">
            <a:spLocks/>
          </p:cNvSpPr>
          <p:nvPr/>
        </p:nvSpPr>
        <p:spPr>
          <a:xfrm>
            <a:off x="-470848" y="3657600"/>
            <a:ext cx="5715000" cy="329704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2"/>
            <a:r>
              <a:rPr lang="en-US" sz="3200" b="1" dirty="0" err="1"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Thành</a:t>
            </a:r>
            <a:r>
              <a:rPr lang="en-US" sz="3200" b="1" dirty="0"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 </a:t>
            </a:r>
            <a:r>
              <a:rPr lang="en-US" sz="3200" b="1" dirty="0" err="1"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viên</a:t>
            </a:r>
            <a:r>
              <a:rPr lang="en-US" sz="3200" b="1" dirty="0"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 </a:t>
            </a:r>
            <a:r>
              <a:rPr lang="en-US" sz="3200" b="1" dirty="0" err="1"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trong</a:t>
            </a:r>
            <a:r>
              <a:rPr lang="en-US" sz="3200" b="1" dirty="0"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 </a:t>
            </a:r>
            <a:r>
              <a:rPr lang="en-US" sz="3200" b="1" dirty="0" err="1"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nhóm</a:t>
            </a:r>
            <a:r>
              <a:rPr lang="en-US" sz="3200" b="1" dirty="0"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a:t>
            </a:r>
          </a:p>
          <a:p>
            <a:pPr lvl="2"/>
            <a:r>
              <a:rPr lang="en-US" sz="3200" dirty="0"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1. </a:t>
            </a:r>
            <a:r>
              <a:rPr lang="en-US" sz="3200" dirty="0" err="1"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Bùi</a:t>
            </a:r>
            <a:r>
              <a:rPr lang="en-US" sz="3200" dirty="0"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 </a:t>
            </a:r>
            <a:r>
              <a:rPr lang="en-US" sz="3200" dirty="0" err="1"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Thị</a:t>
            </a:r>
            <a:r>
              <a:rPr lang="en-US" sz="3200" dirty="0"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 </a:t>
            </a:r>
            <a:r>
              <a:rPr lang="en-US" sz="3200" dirty="0" err="1"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Trúc</a:t>
            </a:r>
            <a:r>
              <a:rPr lang="en-US" sz="3200" dirty="0"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 Linh</a:t>
            </a:r>
          </a:p>
          <a:p>
            <a:pPr lvl="2"/>
            <a:r>
              <a:rPr lang="en-US" sz="3200" dirty="0"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2. </a:t>
            </a:r>
            <a:r>
              <a:rPr lang="en-US" sz="3200" dirty="0" err="1"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Quan</a:t>
            </a:r>
            <a:r>
              <a:rPr lang="en-US" sz="3200" dirty="0"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 Thanh </a:t>
            </a:r>
            <a:r>
              <a:rPr lang="en-US" sz="3200" dirty="0" err="1"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Ngọc</a:t>
            </a:r>
            <a:endParaRPr lang="en-US" sz="3200" dirty="0"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endParaRPr>
          </a:p>
          <a:p>
            <a:pPr lvl="2"/>
            <a:r>
              <a:rPr lang="en-US" sz="3200" dirty="0"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3. </a:t>
            </a:r>
            <a:r>
              <a:rPr lang="en-US" sz="3200" dirty="0" err="1"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Nguyễn</a:t>
            </a:r>
            <a:r>
              <a:rPr lang="en-US" sz="3200" dirty="0"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 </a:t>
            </a:r>
            <a:r>
              <a:rPr lang="en-US" sz="3200" dirty="0" err="1"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Hồng</a:t>
            </a:r>
            <a:r>
              <a:rPr lang="en-US" sz="3200" dirty="0"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 </a:t>
            </a:r>
            <a:r>
              <a:rPr lang="en-US" sz="3200" dirty="0" err="1"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Yến</a:t>
            </a:r>
            <a:r>
              <a:rPr lang="en-US" sz="3200" dirty="0"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 </a:t>
            </a:r>
            <a:r>
              <a:rPr lang="en-US" sz="3200" dirty="0" err="1" smtClean="0">
                <a:ln w="18415" cmpd="sng">
                  <a:noFill/>
                  <a:prstDash val="solid"/>
                </a:ln>
                <a:solidFill>
                  <a:srgbClr val="660066"/>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Nhi</a:t>
            </a:r>
            <a:r>
              <a:rPr lang="en-US" sz="2400" b="1" dirty="0" smtClean="0">
                <a:ln w="17780" cmpd="sng">
                  <a:no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r>
            <a:br>
              <a:rPr lang="en-US" sz="2400" b="1" dirty="0" smtClean="0">
                <a:ln w="17780" cmpd="sng">
                  <a:no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endParaRPr lang="en-US" sz="2400" b="1" dirty="0">
              <a:ln w="17780" cmpd="sng">
                <a:no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2905763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err="1"/>
              <a:t>Usecase</a:t>
            </a:r>
            <a:r>
              <a:rPr lang="en-US" b="1" dirty="0"/>
              <a:t> </a:t>
            </a:r>
            <a:r>
              <a:rPr lang="en-US" b="1" dirty="0" err="1"/>
              <a:t>quản</a:t>
            </a:r>
            <a:r>
              <a:rPr lang="en-US" b="1" dirty="0"/>
              <a:t> </a:t>
            </a:r>
            <a:r>
              <a:rPr lang="en-US" b="1" dirty="0" err="1"/>
              <a:t>lý</a:t>
            </a:r>
            <a:r>
              <a:rPr lang="en-US" b="1" dirty="0"/>
              <a:t> </a:t>
            </a:r>
            <a:r>
              <a:rPr lang="en-US" b="1" dirty="0" err="1"/>
              <a:t>chuyên</a:t>
            </a:r>
            <a:r>
              <a:rPr lang="en-US" b="1" dirty="0"/>
              <a:t> </a:t>
            </a:r>
            <a:r>
              <a:rPr lang="en-US" b="1" dirty="0" err="1" smtClean="0"/>
              <a:t>ngành</a:t>
            </a:r>
            <a:r>
              <a:rPr lang="en-US" b="1" dirty="0" smtClean="0"/>
              <a:t> - SV</a:t>
            </a:r>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260143"/>
            <a:ext cx="8523147" cy="4876800"/>
          </a:xfrm>
          <a:prstGeom prst="rect">
            <a:avLst/>
          </a:prstGeom>
        </p:spPr>
      </p:pic>
    </p:spTree>
    <p:extLst>
      <p:ext uri="{BB962C8B-B14F-4D97-AF65-F5344CB8AC3E}">
        <p14:creationId xmlns:p14="http://schemas.microsoft.com/office/powerpoint/2010/main" val="3495070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err="1"/>
              <a:t>Usecase</a:t>
            </a:r>
            <a:r>
              <a:rPr lang="en-US" b="1" dirty="0"/>
              <a:t> </a:t>
            </a:r>
            <a:r>
              <a:rPr lang="en-US" b="1" dirty="0" err="1"/>
              <a:t>quản</a:t>
            </a:r>
            <a:r>
              <a:rPr lang="en-US" b="1" dirty="0"/>
              <a:t> </a:t>
            </a:r>
            <a:r>
              <a:rPr lang="en-US" b="1" dirty="0" err="1"/>
              <a:t>lý</a:t>
            </a:r>
            <a:r>
              <a:rPr lang="en-US" b="1" dirty="0"/>
              <a:t> </a:t>
            </a:r>
            <a:r>
              <a:rPr lang="en-US" b="1" dirty="0" err="1"/>
              <a:t>sinh</a:t>
            </a:r>
            <a:r>
              <a:rPr lang="en-US" b="1" dirty="0"/>
              <a:t> </a:t>
            </a:r>
            <a:r>
              <a:rPr lang="en-US" b="1" dirty="0" err="1" smtClean="0"/>
              <a:t>viên</a:t>
            </a:r>
            <a:r>
              <a:rPr lang="en-US" b="1" dirty="0" smtClean="0"/>
              <a:t>- GV</a:t>
            </a:r>
            <a:r>
              <a:rPr lang="en-US" dirty="0"/>
              <a:t/>
            </a:r>
            <a:br>
              <a:rPr lang="en-US" dirty="0"/>
            </a:b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371600"/>
            <a:ext cx="8597032" cy="4419600"/>
          </a:xfrm>
          <a:prstGeom prst="rect">
            <a:avLst/>
          </a:prstGeom>
        </p:spPr>
      </p:pic>
    </p:spTree>
    <p:extLst>
      <p:ext uri="{BB962C8B-B14F-4D97-AF65-F5344CB8AC3E}">
        <p14:creationId xmlns:p14="http://schemas.microsoft.com/office/powerpoint/2010/main" val="25363130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err="1"/>
              <a:t>Usecase</a:t>
            </a:r>
            <a:r>
              <a:rPr lang="en-US" b="1" dirty="0"/>
              <a:t> </a:t>
            </a:r>
            <a:r>
              <a:rPr lang="en-US" b="1" dirty="0" err="1"/>
              <a:t>quản</a:t>
            </a:r>
            <a:r>
              <a:rPr lang="en-US" b="1" dirty="0"/>
              <a:t> </a:t>
            </a:r>
            <a:r>
              <a:rPr lang="en-US" b="1" dirty="0" err="1"/>
              <a:t>lý</a:t>
            </a:r>
            <a:r>
              <a:rPr lang="en-US" b="1" dirty="0"/>
              <a:t> </a:t>
            </a:r>
            <a:r>
              <a:rPr lang="en-US" b="1" dirty="0" err="1"/>
              <a:t>sinh</a:t>
            </a:r>
            <a:r>
              <a:rPr lang="en-US" b="1" dirty="0"/>
              <a:t> </a:t>
            </a:r>
            <a:r>
              <a:rPr lang="en-US" b="1" dirty="0" err="1" smtClean="0"/>
              <a:t>viên</a:t>
            </a:r>
            <a:r>
              <a:rPr lang="en-US" b="1" dirty="0" smtClean="0"/>
              <a:t>- SV</a:t>
            </a:r>
            <a:r>
              <a:rPr lang="en-US" dirty="0"/>
              <a:t/>
            </a:r>
            <a:br>
              <a:rPr lang="en-US" dirty="0"/>
            </a:b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9" y="1981200"/>
            <a:ext cx="8151671" cy="2667214"/>
          </a:xfrm>
          <a:prstGeom prst="rect">
            <a:avLst/>
          </a:prstGeom>
        </p:spPr>
      </p:pic>
    </p:spTree>
    <p:extLst>
      <p:ext uri="{BB962C8B-B14F-4D97-AF65-F5344CB8AC3E}">
        <p14:creationId xmlns:p14="http://schemas.microsoft.com/office/powerpoint/2010/main" val="21166317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1245359" y="152400"/>
            <a:ext cx="7086600" cy="838201"/>
          </a:xfrm>
          <a:prstGeom prst="rect">
            <a:avLst/>
          </a:prstGeom>
        </p:spPr>
        <p:txBody>
          <a:bodyPr vert="horz" lIns="91440" tIns="45720" rIns="91440" bIns="45720" rtlCol="0" anchor="ctr">
            <a:normAutofit lnSpcReduction="10000"/>
            <a:scene3d>
              <a:camera prst="orthographicFront"/>
              <a:lightRig rig="flat" dir="tl">
                <a:rot lat="0" lon="0" rev="6600000"/>
              </a:lightRig>
            </a:scene3d>
            <a:sp3d extrusionH="25400" contourW="8890">
              <a:bevelT w="38100" h="31750"/>
              <a:contourClr>
                <a:schemeClr val="accent2">
                  <a:shade val="75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Đặc</a:t>
            </a: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en-US" sz="54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tả</a:t>
            </a: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en-US" sz="54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UseCase</a:t>
            </a:r>
            <a:endPar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aphicFrame>
        <p:nvGraphicFramePr>
          <p:cNvPr id="5" name="Table 4"/>
          <p:cNvGraphicFramePr>
            <a:graphicFrameLocks noGrp="1"/>
          </p:cNvGraphicFramePr>
          <p:nvPr>
            <p:extLst>
              <p:ext uri="{D42A27DB-BD31-4B8C-83A1-F6EECF244321}">
                <p14:modId xmlns:p14="http://schemas.microsoft.com/office/powerpoint/2010/main" val="2949160452"/>
              </p:ext>
            </p:extLst>
          </p:nvPr>
        </p:nvGraphicFramePr>
        <p:xfrm>
          <a:off x="304800" y="1066801"/>
          <a:ext cx="8534401" cy="5602158"/>
        </p:xfrm>
        <a:graphic>
          <a:graphicData uri="http://schemas.openxmlformats.org/drawingml/2006/table">
            <a:tbl>
              <a:tblPr firstRow="1" firstCol="1" bandRow="1">
                <a:tableStyleId>{3B4B98B0-60AC-42C2-AFA5-B58CD77FA1E5}</a:tableStyleId>
              </a:tblPr>
              <a:tblGrid>
                <a:gridCol w="2446892"/>
                <a:gridCol w="6087509"/>
              </a:tblGrid>
              <a:tr h="457199">
                <a:tc>
                  <a:txBody>
                    <a:bodyPr/>
                    <a:lstStyle/>
                    <a:p>
                      <a:pPr algn="ctr">
                        <a:lnSpc>
                          <a:spcPct val="107000"/>
                        </a:lnSpc>
                        <a:spcAft>
                          <a:spcPts val="0"/>
                        </a:spcAft>
                      </a:pPr>
                      <a:r>
                        <a:rPr lang="en-US" sz="1800" dirty="0">
                          <a:effectLst/>
                        </a:rPr>
                        <a:t>Name</a:t>
                      </a:r>
                      <a:endParaRPr lang="en-US" sz="1600" dirty="0">
                        <a:effectLst/>
                        <a:latin typeface="Calibri"/>
                        <a:ea typeface="Calibri"/>
                        <a:cs typeface="Times New Roman"/>
                      </a:endParaRPr>
                    </a:p>
                  </a:txBody>
                  <a:tcPr marL="68580" marR="68580" marT="0" marB="0" anchor="ctr"/>
                </a:tc>
                <a:tc>
                  <a:txBody>
                    <a:bodyPr/>
                    <a:lstStyle/>
                    <a:p>
                      <a:pPr>
                        <a:lnSpc>
                          <a:spcPct val="107000"/>
                        </a:lnSpc>
                        <a:spcAft>
                          <a:spcPts val="0"/>
                        </a:spcAft>
                      </a:pPr>
                      <a:r>
                        <a:rPr lang="en-US" sz="1800" kern="1200" dirty="0" smtClean="0">
                          <a:effectLst/>
                          <a:latin typeface="Arial" panose="020B0604020202020204" pitchFamily="34" charset="0"/>
                          <a:cs typeface="Arial" panose="020B0604020202020204" pitchFamily="34" charset="0"/>
                        </a:rPr>
                        <a:t>Đ</a:t>
                      </a:r>
                      <a:r>
                        <a:rPr lang="vi-VN" sz="1800" kern="1200" dirty="0" smtClean="0">
                          <a:effectLst/>
                          <a:latin typeface="Arial" panose="020B0604020202020204" pitchFamily="34" charset="0"/>
                          <a:cs typeface="Arial" panose="020B0604020202020204" pitchFamily="34" charset="0"/>
                        </a:rPr>
                        <a:t>ăng nhập.</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797765">
                <a:tc>
                  <a:txBody>
                    <a:bodyPr/>
                    <a:lstStyle/>
                    <a:p>
                      <a:pPr algn="ctr">
                        <a:lnSpc>
                          <a:spcPct val="107000"/>
                        </a:lnSpc>
                        <a:spcAft>
                          <a:spcPts val="0"/>
                        </a:spcAft>
                      </a:pPr>
                      <a:r>
                        <a:rPr lang="en-US" sz="1800">
                          <a:effectLst/>
                        </a:rPr>
                        <a:t>Actor</a:t>
                      </a:r>
                      <a:endParaRPr lang="en-US" sz="1600">
                        <a:effectLst/>
                        <a:latin typeface="Calibri"/>
                        <a:ea typeface="Calibri"/>
                        <a:cs typeface="Times New Roman"/>
                      </a:endParaRPr>
                    </a:p>
                  </a:txBody>
                  <a:tcPr marL="68580" marR="68580" marT="0" marB="0" anchor="ctr"/>
                </a:tc>
                <a:tc>
                  <a:txBody>
                    <a:bodyPr/>
                    <a:lstStyle/>
                    <a:p>
                      <a:pPr marL="0" lvl="1" indent="0" algn="l"/>
                      <a:r>
                        <a:rPr lang="vi-VN" sz="1800" kern="1200" dirty="0" smtClean="0">
                          <a:effectLst/>
                          <a:latin typeface="Arial" panose="020B0604020202020204" pitchFamily="34" charset="0"/>
                          <a:cs typeface="Arial" panose="020B0604020202020204" pitchFamily="34" charset="0"/>
                        </a:rPr>
                        <a:t>Sinh viên.</a:t>
                      </a:r>
                      <a:endParaRPr lang="en-US" sz="1800" kern="1200" dirty="0" smtClean="0">
                        <a:effectLst/>
                        <a:latin typeface="Arial" panose="020B0604020202020204" pitchFamily="34" charset="0"/>
                        <a:cs typeface="Arial" panose="020B0604020202020204" pitchFamily="34" charset="0"/>
                      </a:endParaRPr>
                    </a:p>
                    <a:p>
                      <a:pPr marL="0" lvl="1" indent="0"/>
                      <a:r>
                        <a:rPr lang="vi-VN" sz="1800" kern="1200" dirty="0" smtClean="0">
                          <a:effectLst/>
                          <a:latin typeface="Arial" panose="020B0604020202020204" pitchFamily="34" charset="0"/>
                          <a:cs typeface="Arial" panose="020B0604020202020204" pitchFamily="34" charset="0"/>
                        </a:rPr>
                        <a:t>Cán bộ.</a:t>
                      </a:r>
                      <a:endParaRPr lang="en-US" sz="1800" kern="1200" dirty="0" smtClean="0">
                        <a:effectLst/>
                        <a:latin typeface="Arial" panose="020B0604020202020204" pitchFamily="34" charset="0"/>
                        <a:cs typeface="Arial" panose="020B0604020202020204" pitchFamily="34" charset="0"/>
                      </a:endParaRPr>
                    </a:p>
                    <a:p>
                      <a:pPr marL="0" lvl="1" indent="0"/>
                      <a:r>
                        <a:rPr lang="vi-VN" sz="1800" kern="1200" dirty="0" smtClean="0">
                          <a:effectLst/>
                          <a:latin typeface="Arial" panose="020B0604020202020204" pitchFamily="34" charset="0"/>
                          <a:cs typeface="Arial" panose="020B0604020202020204" pitchFamily="34" charset="0"/>
                        </a:rPr>
                        <a:t>Admin.</a:t>
                      </a:r>
                      <a:endParaRPr lang="en-US" sz="1800" kern="1200" dirty="0" smtClean="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322796">
                <a:tc>
                  <a:txBody>
                    <a:bodyPr/>
                    <a:lstStyle/>
                    <a:p>
                      <a:pPr algn="ctr">
                        <a:lnSpc>
                          <a:spcPct val="107000"/>
                        </a:lnSpc>
                        <a:spcAft>
                          <a:spcPts val="0"/>
                        </a:spcAft>
                      </a:pPr>
                      <a:r>
                        <a:rPr lang="en-US" sz="1800">
                          <a:effectLst/>
                        </a:rPr>
                        <a:t>Description</a:t>
                      </a:r>
                      <a:endParaRPr lang="en-US" sz="1600">
                        <a:effectLst/>
                        <a:latin typeface="Calibri"/>
                        <a:ea typeface="Calibri"/>
                        <a:cs typeface="Times New Roman"/>
                      </a:endParaRPr>
                    </a:p>
                  </a:txBody>
                  <a:tcPr marL="68580" marR="68580" marT="0" marB="0" anchor="ctr"/>
                </a:tc>
                <a:tc>
                  <a:txBody>
                    <a:bodyPr/>
                    <a:lstStyle/>
                    <a:p>
                      <a:pPr lvl="0"/>
                      <a:r>
                        <a:rPr lang="vi-VN" sz="1800" kern="1200" dirty="0" smtClean="0">
                          <a:effectLst/>
                          <a:latin typeface="Arial" panose="020B0604020202020204" pitchFamily="34" charset="0"/>
                          <a:cs typeface="Arial" panose="020B0604020202020204" pitchFamily="34" charset="0"/>
                        </a:rPr>
                        <a:t>Phân quyền thành viên sử dụng hệ thống.</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322796">
                <a:tc>
                  <a:txBody>
                    <a:bodyPr/>
                    <a:lstStyle/>
                    <a:p>
                      <a:pPr algn="ctr">
                        <a:lnSpc>
                          <a:spcPct val="107000"/>
                        </a:lnSpc>
                        <a:spcAft>
                          <a:spcPts val="0"/>
                        </a:spcAft>
                      </a:pPr>
                      <a:r>
                        <a:rPr lang="en-US" sz="1800">
                          <a:effectLst/>
                        </a:rPr>
                        <a:t>Goal</a:t>
                      </a:r>
                      <a:endParaRPr lang="en-US" sz="1600">
                        <a:effectLst/>
                        <a:latin typeface="Calibri"/>
                        <a:ea typeface="Calibri"/>
                        <a:cs typeface="Times New Roman"/>
                      </a:endParaRPr>
                    </a:p>
                  </a:txBody>
                  <a:tcPr marL="68580" marR="68580" marT="0" marB="0" anchor="ctr"/>
                </a:tc>
                <a:tc>
                  <a:txBody>
                    <a:bodyPr/>
                    <a:lstStyle/>
                    <a:p>
                      <a:pPr>
                        <a:lnSpc>
                          <a:spcPct val="107000"/>
                        </a:lnSpc>
                        <a:spcAft>
                          <a:spcPts val="0"/>
                        </a:spcAft>
                      </a:pPr>
                      <a:r>
                        <a:rPr lang="vi-VN" sz="1800" kern="1200" dirty="0" smtClean="0">
                          <a:effectLst/>
                          <a:latin typeface="Arial" panose="020B0604020202020204" pitchFamily="34" charset="0"/>
                          <a:cs typeface="Arial" panose="020B0604020202020204" pitchFamily="34" charset="0"/>
                        </a:rPr>
                        <a:t>Sử dụng đúng phân quyền chức năng</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322796">
                <a:tc>
                  <a:txBody>
                    <a:bodyPr/>
                    <a:lstStyle/>
                    <a:p>
                      <a:pPr algn="ctr">
                        <a:lnSpc>
                          <a:spcPct val="107000"/>
                        </a:lnSpc>
                        <a:spcAft>
                          <a:spcPts val="0"/>
                        </a:spcAft>
                      </a:pPr>
                      <a:r>
                        <a:rPr lang="en-US" sz="1800">
                          <a:effectLst/>
                        </a:rPr>
                        <a:t>Pre-condition</a:t>
                      </a:r>
                      <a:endParaRPr lang="en-US" sz="1600">
                        <a:effectLst/>
                        <a:latin typeface="Calibri"/>
                        <a:ea typeface="Calibri"/>
                        <a:cs typeface="Times New Roman"/>
                      </a:endParaRPr>
                    </a:p>
                  </a:txBody>
                  <a:tcPr marL="68580" marR="68580" marT="0" marB="0" anchor="ctr"/>
                </a:tc>
                <a:tc>
                  <a:txBody>
                    <a:bodyPr/>
                    <a:lstStyle/>
                    <a:p>
                      <a:pPr lvl="0"/>
                      <a:r>
                        <a:rPr lang="vi-VN" sz="1800" kern="1200" dirty="0" smtClean="0">
                          <a:effectLst/>
                          <a:latin typeface="Arial" panose="020B0604020202020204" pitchFamily="34" charset="0"/>
                          <a:cs typeface="Arial" panose="020B0604020202020204" pitchFamily="34" charset="0"/>
                        </a:rPr>
                        <a:t>Đăng nhập vào hệ thống và thực hiện chức năng.</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322796">
                <a:tc>
                  <a:txBody>
                    <a:bodyPr/>
                    <a:lstStyle/>
                    <a:p>
                      <a:pPr algn="ctr">
                        <a:lnSpc>
                          <a:spcPct val="107000"/>
                        </a:lnSpc>
                        <a:spcAft>
                          <a:spcPts val="0"/>
                        </a:spcAft>
                      </a:pPr>
                      <a:r>
                        <a:rPr lang="en-US" sz="1800">
                          <a:effectLst/>
                        </a:rPr>
                        <a:t>Trigger</a:t>
                      </a:r>
                      <a:endParaRPr lang="en-US" sz="1600">
                        <a:effectLst/>
                        <a:latin typeface="Calibri"/>
                        <a:ea typeface="Calibri"/>
                        <a:cs typeface="Times New Roman"/>
                      </a:endParaRPr>
                    </a:p>
                  </a:txBody>
                  <a:tcPr marL="68580" marR="68580" marT="0" marB="0" anchor="ctr"/>
                </a:tc>
                <a:tc>
                  <a:txBody>
                    <a:bodyPr/>
                    <a:lstStyle/>
                    <a:p>
                      <a:pPr>
                        <a:lnSpc>
                          <a:spcPct val="107000"/>
                        </a:lnSpc>
                        <a:spcAft>
                          <a:spcPts val="0"/>
                        </a:spcAft>
                      </a:pPr>
                      <a:r>
                        <a:rPr lang="en-US" sz="1800" dirty="0" smtClean="0">
                          <a:effectLst/>
                          <a:latin typeface="Arial" panose="020B0604020202020204" pitchFamily="34" charset="0"/>
                          <a:cs typeface="Arial" panose="020B0604020202020204" pitchFamily="34" charset="0"/>
                        </a:rPr>
                        <a:t>Click </a:t>
                      </a:r>
                      <a:r>
                        <a:rPr lang="en-US" sz="1800" dirty="0" err="1" smtClean="0">
                          <a:effectLst/>
                          <a:latin typeface="Arial" panose="020B0604020202020204" pitchFamily="34" charset="0"/>
                          <a:cs typeface="Arial" panose="020B0604020202020204" pitchFamily="34" charset="0"/>
                        </a:rPr>
                        <a:t>vào</a:t>
                      </a:r>
                      <a:r>
                        <a:rPr lang="en-US" sz="1800" dirty="0" smtClean="0">
                          <a:effectLst/>
                          <a:latin typeface="Arial" panose="020B0604020202020204" pitchFamily="34" charset="0"/>
                          <a:cs typeface="Arial" panose="020B0604020202020204" pitchFamily="34" charset="0"/>
                        </a:rPr>
                        <a:t> “</a:t>
                      </a:r>
                      <a:r>
                        <a:rPr lang="en-US" sz="1800" dirty="0" err="1" smtClean="0">
                          <a:effectLst/>
                          <a:latin typeface="Arial" panose="020B0604020202020204" pitchFamily="34" charset="0"/>
                          <a:cs typeface="Arial" panose="020B0604020202020204" pitchFamily="34" charset="0"/>
                        </a:rPr>
                        <a:t>đăng</a:t>
                      </a:r>
                      <a:r>
                        <a:rPr lang="en-US" sz="1800" baseline="0" dirty="0" smtClean="0">
                          <a:effectLst/>
                          <a:latin typeface="Arial" panose="020B0604020202020204" pitchFamily="34" charset="0"/>
                          <a:cs typeface="Arial" panose="020B0604020202020204" pitchFamily="34" charset="0"/>
                        </a:rPr>
                        <a:t> </a:t>
                      </a:r>
                      <a:r>
                        <a:rPr lang="en-US" sz="1800" baseline="0" dirty="0" err="1" smtClean="0">
                          <a:effectLst/>
                          <a:latin typeface="Arial" panose="020B0604020202020204" pitchFamily="34" charset="0"/>
                          <a:cs typeface="Arial" panose="020B0604020202020204" pitchFamily="34" charset="0"/>
                        </a:rPr>
                        <a:t>nhập</a:t>
                      </a:r>
                      <a:r>
                        <a:rPr lang="en-US" sz="1800" dirty="0" smtClean="0">
                          <a:effectLst/>
                          <a:latin typeface="Arial" panose="020B0604020202020204" pitchFamily="34" charset="0"/>
                          <a:cs typeface="Arial" panose="020B0604020202020204" pitchFamily="34" charset="0"/>
                        </a:rPr>
                        <a:t>”</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531843">
                <a:tc>
                  <a:txBody>
                    <a:bodyPr/>
                    <a:lstStyle/>
                    <a:p>
                      <a:pPr algn="ctr">
                        <a:lnSpc>
                          <a:spcPct val="107000"/>
                        </a:lnSpc>
                        <a:spcAft>
                          <a:spcPts val="0"/>
                        </a:spcAft>
                      </a:pPr>
                      <a:r>
                        <a:rPr lang="en-US" sz="1800">
                          <a:effectLst/>
                        </a:rPr>
                        <a:t>Post-condition</a:t>
                      </a:r>
                      <a:endParaRPr lang="en-US" sz="1600">
                        <a:effectLst/>
                        <a:latin typeface="Calibri"/>
                        <a:ea typeface="Calibri"/>
                        <a:cs typeface="Times New Roman"/>
                      </a:endParaRPr>
                    </a:p>
                  </a:txBody>
                  <a:tcPr marL="68580" marR="68580" marT="0" marB="0" anchor="ctr"/>
                </a:tc>
                <a:tc>
                  <a:txBody>
                    <a:bodyPr/>
                    <a:lstStyle/>
                    <a:p>
                      <a:pPr lvl="0"/>
                      <a:r>
                        <a:rPr lang="vi-VN" sz="1800" kern="1200" dirty="0" smtClean="0">
                          <a:effectLst/>
                          <a:latin typeface="Arial" panose="020B0604020202020204" pitchFamily="34" charset="0"/>
                          <a:cs typeface="Arial" panose="020B0604020202020204" pitchFamily="34" charset="0"/>
                        </a:rPr>
                        <a:t>Đăng nhập thành công và thực hiện được chức năng cụ thể.</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1063687">
                <a:tc>
                  <a:txBody>
                    <a:bodyPr/>
                    <a:lstStyle/>
                    <a:p>
                      <a:pPr algn="ctr">
                        <a:lnSpc>
                          <a:spcPct val="107000"/>
                        </a:lnSpc>
                        <a:spcAft>
                          <a:spcPts val="0"/>
                        </a:spcAft>
                      </a:pPr>
                      <a:r>
                        <a:rPr lang="en-US" sz="1800" dirty="0">
                          <a:effectLst/>
                        </a:rPr>
                        <a:t>Normal flow</a:t>
                      </a:r>
                      <a:endParaRPr lang="en-US" sz="1600" dirty="0">
                        <a:effectLst/>
                        <a:latin typeface="Calibri"/>
                        <a:ea typeface="Calibri"/>
                        <a:cs typeface="Times New Roman"/>
                      </a:endParaRPr>
                    </a:p>
                  </a:txBody>
                  <a:tcPr marL="68580" marR="68580" marT="0" marB="0" anchor="ctr"/>
                </a:tc>
                <a:tc>
                  <a:txBody>
                    <a:bodyPr/>
                    <a:lstStyle/>
                    <a:p>
                      <a:pPr lvl="0"/>
                      <a:r>
                        <a:rPr lang="vi-VN" sz="1800" kern="1200" dirty="0" smtClean="0">
                          <a:effectLst/>
                          <a:latin typeface="Arial" panose="020B0604020202020204" pitchFamily="34" charset="0"/>
                          <a:cs typeface="Arial" panose="020B0604020202020204" pitchFamily="34" charset="0"/>
                        </a:rPr>
                        <a:t>Truy cập vào CSDL để kiểm tra thông tin nhanh thành viên đăng nhập. Nếu đăng nhập thành công chức năng hệ thống sẽ căn cứ vào mức độ phân quyền để cho phép người dung thao tác.</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836255">
                <a:tc>
                  <a:txBody>
                    <a:bodyPr/>
                    <a:lstStyle/>
                    <a:p>
                      <a:pPr algn="ctr">
                        <a:lnSpc>
                          <a:spcPct val="107000"/>
                        </a:lnSpc>
                        <a:spcAft>
                          <a:spcPts val="0"/>
                        </a:spcAft>
                      </a:pPr>
                      <a:r>
                        <a:rPr lang="en-US" sz="1800">
                          <a:effectLst/>
                        </a:rPr>
                        <a:t>Altemative flow</a:t>
                      </a:r>
                      <a:endParaRPr lang="en-US" sz="1600">
                        <a:effectLst/>
                        <a:latin typeface="Calibri"/>
                        <a:ea typeface="Calibri"/>
                        <a:cs typeface="Times New Roman"/>
                      </a:endParaRPr>
                    </a:p>
                  </a:txBody>
                  <a:tcPr marL="68580" marR="68580" marT="0" marB="0" anchor="ctr"/>
                </a:tc>
                <a:tc>
                  <a:txBody>
                    <a:bodyPr/>
                    <a:lstStyle/>
                    <a:p>
                      <a:pPr lvl="0"/>
                      <a:r>
                        <a:rPr lang="vi-VN" sz="1800" kern="1200" dirty="0" smtClean="0">
                          <a:effectLst/>
                          <a:latin typeface="Arial" panose="020B0604020202020204" pitchFamily="34" charset="0"/>
                          <a:cs typeface="Arial" panose="020B0604020202020204" pitchFamily="34" charset="0"/>
                        </a:rPr>
                        <a:t>Khi đăng nhập người đăng nhập nên chọn đúng phân quyền c</a:t>
                      </a:r>
                      <a:r>
                        <a:rPr lang="en-US" sz="1800" kern="1200" dirty="0" err="1" smtClean="0">
                          <a:effectLst/>
                          <a:latin typeface="Arial" panose="020B0604020202020204" pitchFamily="34" charset="0"/>
                          <a:cs typeface="Arial" panose="020B0604020202020204" pitchFamily="34" charset="0"/>
                        </a:rPr>
                        <a:t>ủa</a:t>
                      </a:r>
                      <a:r>
                        <a:rPr lang="vi-VN" sz="1800" kern="1200" dirty="0" smtClean="0">
                          <a:effectLst/>
                          <a:latin typeface="Arial" panose="020B0604020202020204" pitchFamily="34" charset="0"/>
                          <a:cs typeface="Arial" panose="020B0604020202020204" pitchFamily="34" charset="0"/>
                        </a:rPr>
                        <a:t> mình.</a:t>
                      </a:r>
                      <a:endParaRPr lang="en-US" sz="1800" kern="1200" dirty="0" smtClean="0">
                        <a:effectLst/>
                        <a:latin typeface="Arial" panose="020B0604020202020204" pitchFamily="34" charset="0"/>
                        <a:cs typeface="Arial" panose="020B0604020202020204" pitchFamily="34" charset="0"/>
                      </a:endParaRPr>
                    </a:p>
                  </a:txBody>
                  <a:tcPr marL="68580" marR="68580" marT="0" marB="0" anchor="ctr"/>
                </a:tc>
              </a:tr>
              <a:tr h="531843">
                <a:tc>
                  <a:txBody>
                    <a:bodyPr/>
                    <a:lstStyle/>
                    <a:p>
                      <a:pPr algn="ctr">
                        <a:lnSpc>
                          <a:spcPct val="107000"/>
                        </a:lnSpc>
                        <a:spcAft>
                          <a:spcPts val="0"/>
                        </a:spcAft>
                      </a:pPr>
                      <a:r>
                        <a:rPr lang="en-US" sz="1800">
                          <a:effectLst/>
                        </a:rPr>
                        <a:t>Exception flow</a:t>
                      </a:r>
                      <a:endParaRPr lang="en-US" sz="1600">
                        <a:effectLst/>
                        <a:latin typeface="Calibri"/>
                        <a:ea typeface="Calibri"/>
                        <a:cs typeface="Times New Roman"/>
                      </a:endParaRPr>
                    </a:p>
                  </a:txBody>
                  <a:tcPr marL="68580" marR="68580" marT="0" marB="0" anchor="ctr"/>
                </a:tc>
                <a:tc>
                  <a:txBody>
                    <a:bodyPr/>
                    <a:lstStyle/>
                    <a:p>
                      <a:pPr lvl="0"/>
                      <a:r>
                        <a:rPr lang="en-US" sz="1800" kern="1200" dirty="0" err="1" smtClean="0">
                          <a:effectLst/>
                          <a:latin typeface="Arial" panose="020B0604020202020204" pitchFamily="34" charset="0"/>
                          <a:cs typeface="Arial" panose="020B0604020202020204" pitchFamily="34" charset="0"/>
                        </a:rPr>
                        <a:t>Không</a:t>
                      </a:r>
                      <a:r>
                        <a:rPr lang="en-US" sz="1800" kern="1200" dirty="0" smtClean="0">
                          <a:effectLst/>
                          <a:latin typeface="Arial" panose="020B0604020202020204" pitchFamily="34" charset="0"/>
                          <a:cs typeface="Arial" panose="020B0604020202020204" pitchFamily="34" charset="0"/>
                        </a:rPr>
                        <a:t> </a:t>
                      </a:r>
                      <a:r>
                        <a:rPr lang="en-US" sz="1800" kern="1200" dirty="0" err="1" smtClean="0">
                          <a:effectLst/>
                          <a:latin typeface="Arial" panose="020B0604020202020204" pitchFamily="34" charset="0"/>
                          <a:cs typeface="Arial" panose="020B0604020202020204" pitchFamily="34" charset="0"/>
                        </a:rPr>
                        <a:t>có</a:t>
                      </a:r>
                      <a:r>
                        <a:rPr lang="en-US" sz="1800" kern="1200" dirty="0" smtClean="0">
                          <a:effectLst/>
                          <a:latin typeface="Arial" panose="020B0604020202020204" pitchFamily="34" charset="0"/>
                          <a:cs typeface="Arial" panose="020B0604020202020204" pitchFamily="34" charset="0"/>
                        </a:rPr>
                        <a:t> </a:t>
                      </a:r>
                      <a:r>
                        <a:rPr lang="en-US" sz="1800" kern="1200" dirty="0" err="1" smtClean="0">
                          <a:effectLst/>
                          <a:latin typeface="Arial" panose="020B0604020202020204" pitchFamily="34" charset="0"/>
                          <a:cs typeface="Arial" panose="020B0604020202020204" pitchFamily="34" charset="0"/>
                        </a:rPr>
                        <a:t>tài</a:t>
                      </a:r>
                      <a:r>
                        <a:rPr lang="en-US" sz="1800" kern="1200" dirty="0" smtClean="0">
                          <a:effectLst/>
                          <a:latin typeface="Arial" panose="020B0604020202020204" pitchFamily="34" charset="0"/>
                          <a:cs typeface="Arial" panose="020B0604020202020204" pitchFamily="34" charset="0"/>
                        </a:rPr>
                        <a:t> </a:t>
                      </a:r>
                      <a:r>
                        <a:rPr lang="en-US" sz="1800" kern="1200" dirty="0" err="1" smtClean="0">
                          <a:effectLst/>
                          <a:latin typeface="Arial" panose="020B0604020202020204" pitchFamily="34" charset="0"/>
                          <a:cs typeface="Arial" panose="020B0604020202020204" pitchFamily="34" charset="0"/>
                        </a:rPr>
                        <a:t>khoản</a:t>
                      </a:r>
                      <a:r>
                        <a:rPr lang="en-US" sz="1800" kern="1200" dirty="0" smtClean="0">
                          <a:effectLst/>
                          <a:latin typeface="Arial" panose="020B0604020202020204" pitchFamily="34" charset="0"/>
                          <a:cs typeface="Arial" panose="020B0604020202020204" pitchFamily="34" charset="0"/>
                        </a:rPr>
                        <a:t> </a:t>
                      </a:r>
                      <a:r>
                        <a:rPr lang="en-US" sz="1800" kern="1200" dirty="0" err="1" smtClean="0">
                          <a:effectLst/>
                          <a:latin typeface="Arial" panose="020B0604020202020204" pitchFamily="34" charset="0"/>
                          <a:cs typeface="Arial" panose="020B0604020202020204" pitchFamily="34" charset="0"/>
                        </a:rPr>
                        <a:t>sản</a:t>
                      </a:r>
                      <a:r>
                        <a:rPr lang="en-US" sz="1800" kern="1200" dirty="0" smtClean="0">
                          <a:effectLst/>
                          <a:latin typeface="Arial" panose="020B0604020202020204" pitchFamily="34" charset="0"/>
                          <a:cs typeface="Arial" panose="020B0604020202020204" pitchFamily="34" charset="0"/>
                        </a:rPr>
                        <a:t>, </a:t>
                      </a:r>
                      <a:r>
                        <a:rPr lang="en-US" sz="1800" kern="1200" dirty="0" err="1" smtClean="0">
                          <a:effectLst/>
                          <a:latin typeface="Arial" panose="020B0604020202020204" pitchFamily="34" charset="0"/>
                          <a:cs typeface="Arial" panose="020B0604020202020204" pitchFamily="34" charset="0"/>
                        </a:rPr>
                        <a:t>đăng</a:t>
                      </a:r>
                      <a:r>
                        <a:rPr lang="en-US" sz="1800" kern="1200" dirty="0" smtClean="0">
                          <a:effectLst/>
                          <a:latin typeface="Arial" panose="020B0604020202020204" pitchFamily="34" charset="0"/>
                          <a:cs typeface="Arial" panose="020B0604020202020204" pitchFamily="34" charset="0"/>
                        </a:rPr>
                        <a:t> </a:t>
                      </a:r>
                      <a:r>
                        <a:rPr lang="en-US" sz="1800" kern="1200" dirty="0" err="1" smtClean="0">
                          <a:effectLst/>
                          <a:latin typeface="Arial" panose="020B0604020202020204" pitchFamily="34" charset="0"/>
                          <a:cs typeface="Arial" panose="020B0604020202020204" pitchFamily="34" charset="0"/>
                        </a:rPr>
                        <a:t>kí</a:t>
                      </a:r>
                      <a:r>
                        <a:rPr lang="en-US" sz="1800" kern="1200" dirty="0" smtClean="0">
                          <a:effectLst/>
                          <a:latin typeface="Arial" panose="020B0604020202020204" pitchFamily="34" charset="0"/>
                          <a:cs typeface="Arial" panose="020B0604020202020204" pitchFamily="34" charset="0"/>
                        </a:rPr>
                        <a:t> </a:t>
                      </a:r>
                      <a:r>
                        <a:rPr lang="en-US" sz="1800" kern="1200" dirty="0" err="1" smtClean="0">
                          <a:effectLst/>
                          <a:latin typeface="Arial" panose="020B0604020202020204" pitchFamily="34" charset="0"/>
                          <a:cs typeface="Arial" panose="020B0604020202020204" pitchFamily="34" charset="0"/>
                        </a:rPr>
                        <a:t>hoặc</a:t>
                      </a:r>
                      <a:r>
                        <a:rPr lang="en-US" sz="1800" kern="1200" dirty="0" smtClean="0">
                          <a:effectLst/>
                          <a:latin typeface="Arial" panose="020B0604020202020204" pitchFamily="34" charset="0"/>
                          <a:cs typeface="Arial" panose="020B0604020202020204" pitchFamily="34" charset="0"/>
                        </a:rPr>
                        <a:t> </a:t>
                      </a:r>
                      <a:r>
                        <a:rPr lang="en-US" sz="1800" kern="1200" dirty="0" err="1" smtClean="0">
                          <a:effectLst/>
                          <a:latin typeface="Arial" panose="020B0604020202020204" pitchFamily="34" charset="0"/>
                          <a:cs typeface="Arial" panose="020B0604020202020204" pitchFamily="34" charset="0"/>
                        </a:rPr>
                        <a:t>xin</a:t>
                      </a:r>
                      <a:r>
                        <a:rPr lang="en-US" sz="1800" kern="1200" dirty="0" smtClean="0">
                          <a:effectLst/>
                          <a:latin typeface="Arial" panose="020B0604020202020204" pitchFamily="34" charset="0"/>
                          <a:cs typeface="Arial" panose="020B0604020202020204" pitchFamily="34" charset="0"/>
                        </a:rPr>
                        <a:t> </a:t>
                      </a:r>
                      <a:r>
                        <a:rPr lang="en-US" sz="1800" kern="1200" dirty="0" err="1" smtClean="0">
                          <a:effectLst/>
                          <a:latin typeface="Arial" panose="020B0604020202020204" pitchFamily="34" charset="0"/>
                          <a:cs typeface="Arial" panose="020B0604020202020204" pitchFamily="34" charset="0"/>
                        </a:rPr>
                        <a:t>cấp</a:t>
                      </a:r>
                      <a:r>
                        <a:rPr lang="en-US" sz="1800" kern="1200" dirty="0" smtClean="0">
                          <a:effectLst/>
                          <a:latin typeface="Arial" panose="020B0604020202020204" pitchFamily="34" charset="0"/>
                          <a:cs typeface="Arial" panose="020B0604020202020204" pitchFamily="34" charset="0"/>
                        </a:rPr>
                        <a:t> </a:t>
                      </a:r>
                      <a:r>
                        <a:rPr lang="en-US" sz="1800" kern="1200" dirty="0" err="1" smtClean="0">
                          <a:effectLst/>
                          <a:latin typeface="Arial" panose="020B0604020202020204" pitchFamily="34" charset="0"/>
                          <a:cs typeface="Arial" panose="020B0604020202020204" pitchFamily="34" charset="0"/>
                        </a:rPr>
                        <a:t>quyền</a:t>
                      </a:r>
                      <a:r>
                        <a:rPr lang="en-US" sz="1800" kern="1200" dirty="0" smtClean="0">
                          <a:effectLst/>
                          <a:latin typeface="Arial" panose="020B0604020202020204" pitchFamily="34" charset="0"/>
                          <a:cs typeface="Arial" panose="020B0604020202020204" pitchFamily="34" charset="0"/>
                        </a:rPr>
                        <a:t> </a:t>
                      </a:r>
                      <a:r>
                        <a:rPr lang="en-US" sz="1800" kern="1200" dirty="0" err="1" smtClean="0">
                          <a:effectLst/>
                          <a:latin typeface="Arial" panose="020B0604020202020204" pitchFamily="34" charset="0"/>
                          <a:cs typeface="Arial" panose="020B0604020202020204" pitchFamily="34" charset="0"/>
                        </a:rPr>
                        <a:t>bởi</a:t>
                      </a:r>
                      <a:r>
                        <a:rPr lang="en-US" sz="1800" kern="1200" dirty="0" smtClean="0">
                          <a:effectLst/>
                          <a:latin typeface="Arial" panose="020B0604020202020204" pitchFamily="34" charset="0"/>
                          <a:cs typeface="Arial" panose="020B0604020202020204" pitchFamily="34" charset="0"/>
                        </a:rPr>
                        <a:t> admin.</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bl>
          </a:graphicData>
        </a:graphic>
      </p:graphicFrame>
    </p:spTree>
    <p:extLst>
      <p:ext uri="{BB962C8B-B14F-4D97-AF65-F5344CB8AC3E}">
        <p14:creationId xmlns:p14="http://schemas.microsoft.com/office/powerpoint/2010/main" val="23998221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884510740"/>
              </p:ext>
            </p:extLst>
          </p:nvPr>
        </p:nvGraphicFramePr>
        <p:xfrm>
          <a:off x="304800" y="380999"/>
          <a:ext cx="8534401" cy="6271164"/>
        </p:xfrm>
        <a:graphic>
          <a:graphicData uri="http://schemas.openxmlformats.org/drawingml/2006/table">
            <a:tbl>
              <a:tblPr firstRow="1" firstCol="1" bandRow="1">
                <a:tableStyleId>{3B4B98B0-60AC-42C2-AFA5-B58CD77FA1E5}</a:tableStyleId>
              </a:tblPr>
              <a:tblGrid>
                <a:gridCol w="2446892"/>
                <a:gridCol w="6087509"/>
              </a:tblGrid>
              <a:tr h="513336">
                <a:tc>
                  <a:txBody>
                    <a:bodyPr/>
                    <a:lstStyle/>
                    <a:p>
                      <a:pPr algn="ctr">
                        <a:lnSpc>
                          <a:spcPct val="107000"/>
                        </a:lnSpc>
                        <a:spcAft>
                          <a:spcPts val="0"/>
                        </a:spcAft>
                      </a:pPr>
                      <a:r>
                        <a:rPr lang="en-US" sz="1800" dirty="0">
                          <a:effectLst/>
                        </a:rPr>
                        <a:t>Name</a:t>
                      </a:r>
                      <a:endParaRPr lang="en-US" sz="1600" dirty="0">
                        <a:effectLst/>
                        <a:latin typeface="Calibri"/>
                        <a:ea typeface="Calibri"/>
                        <a:cs typeface="Times New Roman"/>
                      </a:endParaRPr>
                    </a:p>
                  </a:txBody>
                  <a:tcPr marL="68580" marR="68580" marT="0" marB="0" anchor="ctr"/>
                </a:tc>
                <a:tc>
                  <a:txBody>
                    <a:bodyPr/>
                    <a:lstStyle/>
                    <a:p>
                      <a:pPr>
                        <a:lnSpc>
                          <a:spcPct val="107000"/>
                        </a:lnSpc>
                        <a:spcAft>
                          <a:spcPts val="0"/>
                        </a:spcAft>
                      </a:pPr>
                      <a:r>
                        <a:rPr lang="en-US" sz="1800" kern="1200" dirty="0" err="1" smtClean="0">
                          <a:effectLst/>
                          <a:latin typeface="Arial" panose="020B0604020202020204" pitchFamily="34" charset="0"/>
                          <a:ea typeface="+mn-ea"/>
                          <a:cs typeface="Arial" panose="020B0604020202020204" pitchFamily="34" charset="0"/>
                        </a:rPr>
                        <a:t>Tra</a:t>
                      </a:r>
                      <a:r>
                        <a:rPr lang="en-US" sz="1800" kern="1200" baseline="0" dirty="0" smtClean="0">
                          <a:effectLst/>
                          <a:latin typeface="Arial" panose="020B0604020202020204" pitchFamily="34" charset="0"/>
                          <a:ea typeface="+mn-ea"/>
                          <a:cs typeface="Arial" panose="020B0604020202020204" pitchFamily="34" charset="0"/>
                        </a:rPr>
                        <a:t> </a:t>
                      </a:r>
                      <a:r>
                        <a:rPr lang="en-US" sz="1800" kern="1200" baseline="0" dirty="0" err="1" smtClean="0">
                          <a:effectLst/>
                          <a:latin typeface="Arial" panose="020B0604020202020204" pitchFamily="34" charset="0"/>
                          <a:ea typeface="+mn-ea"/>
                          <a:cs typeface="Arial" panose="020B0604020202020204" pitchFamily="34" charset="0"/>
                        </a:rPr>
                        <a:t>cứu</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924008">
                <a:tc>
                  <a:txBody>
                    <a:bodyPr/>
                    <a:lstStyle/>
                    <a:p>
                      <a:pPr algn="ctr">
                        <a:lnSpc>
                          <a:spcPct val="107000"/>
                        </a:lnSpc>
                        <a:spcAft>
                          <a:spcPts val="0"/>
                        </a:spcAft>
                      </a:pPr>
                      <a:r>
                        <a:rPr lang="en-US" sz="1800" dirty="0">
                          <a:effectLst/>
                        </a:rPr>
                        <a:t>Actor</a:t>
                      </a:r>
                      <a:endParaRPr lang="en-US" sz="1600" dirty="0">
                        <a:effectLst/>
                        <a:latin typeface="Calibri"/>
                        <a:ea typeface="Calibri"/>
                        <a:cs typeface="Times New Roman"/>
                      </a:endParaRPr>
                    </a:p>
                  </a:txBody>
                  <a:tcPr marL="68580" marR="68580" marT="0" marB="0" anchor="ctr"/>
                </a:tc>
                <a:tc>
                  <a:txBody>
                    <a:bodyPr/>
                    <a:lstStyle/>
                    <a:p>
                      <a:pPr marL="0" lvl="1" indent="0" algn="l"/>
                      <a:r>
                        <a:rPr lang="vi-VN" sz="1800" kern="1200" dirty="0" smtClean="0">
                          <a:effectLst/>
                          <a:latin typeface="Arial" panose="020B0604020202020204" pitchFamily="34" charset="0"/>
                          <a:cs typeface="Arial" panose="020B0604020202020204" pitchFamily="34" charset="0"/>
                        </a:rPr>
                        <a:t>Sinh viên.</a:t>
                      </a:r>
                      <a:endParaRPr lang="en-US" sz="1800" kern="1200" dirty="0" smtClean="0">
                        <a:effectLst/>
                        <a:latin typeface="Arial" panose="020B0604020202020204" pitchFamily="34" charset="0"/>
                        <a:cs typeface="Arial" panose="020B0604020202020204" pitchFamily="34" charset="0"/>
                      </a:endParaRPr>
                    </a:p>
                    <a:p>
                      <a:pPr marL="0" lvl="1" indent="0"/>
                      <a:r>
                        <a:rPr lang="vi-VN" sz="1800" kern="1200" dirty="0" smtClean="0">
                          <a:effectLst/>
                          <a:latin typeface="Arial" panose="020B0604020202020204" pitchFamily="34" charset="0"/>
                          <a:cs typeface="Arial" panose="020B0604020202020204" pitchFamily="34" charset="0"/>
                        </a:rPr>
                        <a:t>Cán bộ.</a:t>
                      </a:r>
                      <a:endParaRPr lang="en-US" sz="1800" kern="1200" dirty="0" smtClean="0">
                        <a:effectLst/>
                        <a:latin typeface="Arial" panose="020B0604020202020204" pitchFamily="34" charset="0"/>
                        <a:cs typeface="Arial" panose="020B0604020202020204" pitchFamily="34" charset="0"/>
                      </a:endParaRPr>
                    </a:p>
                    <a:p>
                      <a:pPr marL="0" lvl="1" indent="0"/>
                      <a:r>
                        <a:rPr lang="vi-VN" sz="1800" kern="1200" dirty="0" smtClean="0">
                          <a:effectLst/>
                          <a:latin typeface="Arial" panose="020B0604020202020204" pitchFamily="34" charset="0"/>
                          <a:cs typeface="Arial" panose="020B0604020202020204" pitchFamily="34" charset="0"/>
                        </a:rPr>
                        <a:t>Admin.</a:t>
                      </a:r>
                      <a:endParaRPr lang="en-US" sz="1800" kern="1200" dirty="0" smtClean="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362431">
                <a:tc>
                  <a:txBody>
                    <a:bodyPr/>
                    <a:lstStyle/>
                    <a:p>
                      <a:pPr algn="ctr">
                        <a:lnSpc>
                          <a:spcPct val="107000"/>
                        </a:lnSpc>
                        <a:spcAft>
                          <a:spcPts val="0"/>
                        </a:spcAft>
                      </a:pPr>
                      <a:r>
                        <a:rPr lang="en-US" sz="1800">
                          <a:effectLst/>
                        </a:rPr>
                        <a:t>Description</a:t>
                      </a:r>
                      <a:endParaRPr lang="en-US" sz="1600">
                        <a:effectLst/>
                        <a:latin typeface="Calibri"/>
                        <a:ea typeface="Calibri"/>
                        <a:cs typeface="Times New Roman"/>
                      </a:endParaRPr>
                    </a:p>
                  </a:txBody>
                  <a:tcPr marL="68580" marR="68580" marT="0" marB="0" anchor="ctr"/>
                </a:tc>
                <a:tc>
                  <a:txBody>
                    <a:bodyPr/>
                    <a:lstStyle/>
                    <a:p>
                      <a:pPr lvl="0"/>
                      <a:r>
                        <a:rPr lang="en-US" sz="1800" kern="1200" dirty="0" err="1" smtClean="0">
                          <a:effectLst/>
                          <a:latin typeface="Arial" panose="020B0604020202020204" pitchFamily="34" charset="0"/>
                          <a:cs typeface="Arial" panose="020B0604020202020204" pitchFamily="34" charset="0"/>
                        </a:rPr>
                        <a:t>Giúp</a:t>
                      </a:r>
                      <a:r>
                        <a:rPr lang="en-US" sz="1800" kern="1200" baseline="0" dirty="0" smtClean="0">
                          <a:effectLst/>
                          <a:latin typeface="Arial" panose="020B0604020202020204" pitchFamily="34" charset="0"/>
                          <a:cs typeface="Arial" panose="020B0604020202020204" pitchFamily="34" charset="0"/>
                        </a:rPr>
                        <a:t> </a:t>
                      </a:r>
                      <a:r>
                        <a:rPr lang="en-US" sz="1800" kern="1200" baseline="0" dirty="0" err="1" smtClean="0">
                          <a:effectLst/>
                          <a:latin typeface="Arial" panose="020B0604020202020204" pitchFamily="34" charset="0"/>
                          <a:cs typeface="Arial" panose="020B0604020202020204" pitchFamily="34" charset="0"/>
                        </a:rPr>
                        <a:t>sinh</a:t>
                      </a:r>
                      <a:r>
                        <a:rPr lang="en-US" sz="1800" kern="1200" baseline="0" dirty="0" smtClean="0">
                          <a:effectLst/>
                          <a:latin typeface="Arial" panose="020B0604020202020204" pitchFamily="34" charset="0"/>
                          <a:cs typeface="Arial" panose="020B0604020202020204" pitchFamily="34" charset="0"/>
                        </a:rPr>
                        <a:t> </a:t>
                      </a:r>
                      <a:r>
                        <a:rPr lang="en-US" sz="1800" kern="1200" baseline="0" dirty="0" err="1" smtClean="0">
                          <a:effectLst/>
                          <a:latin typeface="Arial" panose="020B0604020202020204" pitchFamily="34" charset="0"/>
                          <a:cs typeface="Arial" panose="020B0604020202020204" pitchFamily="34" charset="0"/>
                        </a:rPr>
                        <a:t>viên</a:t>
                      </a:r>
                      <a:r>
                        <a:rPr lang="en-US" sz="1800" kern="1200" baseline="0" dirty="0" smtClean="0">
                          <a:effectLst/>
                          <a:latin typeface="Arial" panose="020B0604020202020204" pitchFamily="34" charset="0"/>
                          <a:cs typeface="Arial" panose="020B0604020202020204" pitchFamily="34" charset="0"/>
                        </a:rPr>
                        <a:t> </a:t>
                      </a:r>
                      <a:r>
                        <a:rPr lang="en-US" sz="1800" kern="1200" baseline="0" dirty="0" err="1" smtClean="0">
                          <a:effectLst/>
                          <a:latin typeface="Arial" panose="020B0604020202020204" pitchFamily="34" charset="0"/>
                          <a:cs typeface="Arial" panose="020B0604020202020204" pitchFamily="34" charset="0"/>
                        </a:rPr>
                        <a:t>cán</a:t>
                      </a:r>
                      <a:r>
                        <a:rPr lang="en-US" sz="1800" kern="1200" baseline="0" dirty="0" smtClean="0">
                          <a:effectLst/>
                          <a:latin typeface="Arial" panose="020B0604020202020204" pitchFamily="34" charset="0"/>
                          <a:cs typeface="Arial" panose="020B0604020202020204" pitchFamily="34" charset="0"/>
                        </a:rPr>
                        <a:t> </a:t>
                      </a:r>
                      <a:r>
                        <a:rPr lang="en-US" sz="1800" kern="1200" baseline="0" dirty="0" err="1" smtClean="0">
                          <a:effectLst/>
                          <a:latin typeface="Arial" panose="020B0604020202020204" pitchFamily="34" charset="0"/>
                          <a:cs typeface="Arial" panose="020B0604020202020204" pitchFamily="34" charset="0"/>
                        </a:rPr>
                        <a:t>bộ</a:t>
                      </a:r>
                      <a:r>
                        <a:rPr lang="en-US" sz="1800" kern="1200" baseline="0" dirty="0" smtClean="0">
                          <a:effectLst/>
                          <a:latin typeface="Arial" panose="020B0604020202020204" pitchFamily="34" charset="0"/>
                          <a:cs typeface="Arial" panose="020B0604020202020204" pitchFamily="34" charset="0"/>
                        </a:rPr>
                        <a:t> admin </a:t>
                      </a:r>
                      <a:r>
                        <a:rPr lang="en-US" sz="1800" kern="1200" baseline="0" dirty="0" err="1" smtClean="0">
                          <a:effectLst/>
                          <a:latin typeface="Arial" panose="020B0604020202020204" pitchFamily="34" charset="0"/>
                          <a:cs typeface="Arial" panose="020B0604020202020204" pitchFamily="34" charset="0"/>
                        </a:rPr>
                        <a:t>tra</a:t>
                      </a:r>
                      <a:r>
                        <a:rPr lang="en-US" sz="1800" kern="1200" baseline="0" dirty="0" smtClean="0">
                          <a:effectLst/>
                          <a:latin typeface="Arial" panose="020B0604020202020204" pitchFamily="34" charset="0"/>
                          <a:cs typeface="Arial" panose="020B0604020202020204" pitchFamily="34" charset="0"/>
                        </a:rPr>
                        <a:t> </a:t>
                      </a:r>
                      <a:r>
                        <a:rPr lang="en-US" sz="1800" kern="1200" baseline="0" dirty="0" err="1" smtClean="0">
                          <a:effectLst/>
                          <a:latin typeface="Arial" panose="020B0604020202020204" pitchFamily="34" charset="0"/>
                          <a:cs typeface="Arial" panose="020B0604020202020204" pitchFamily="34" charset="0"/>
                        </a:rPr>
                        <a:t>cứu</a:t>
                      </a:r>
                      <a:r>
                        <a:rPr lang="en-US" sz="1800" kern="1200" baseline="0" dirty="0" smtClean="0">
                          <a:effectLst/>
                          <a:latin typeface="Arial" panose="020B0604020202020204" pitchFamily="34" charset="0"/>
                          <a:cs typeface="Arial" panose="020B0604020202020204" pitchFamily="34" charset="0"/>
                        </a:rPr>
                        <a:t> </a:t>
                      </a:r>
                      <a:r>
                        <a:rPr lang="en-US" sz="1800" kern="1200" baseline="0" dirty="0" err="1" smtClean="0">
                          <a:effectLst/>
                          <a:latin typeface="Arial" panose="020B0604020202020204" pitchFamily="34" charset="0"/>
                          <a:cs typeface="Arial" panose="020B0604020202020204" pitchFamily="34" charset="0"/>
                        </a:rPr>
                        <a:t>các</a:t>
                      </a:r>
                      <a:r>
                        <a:rPr lang="en-US" sz="1800" kern="1200" baseline="0" dirty="0" smtClean="0">
                          <a:effectLst/>
                          <a:latin typeface="Arial" panose="020B0604020202020204" pitchFamily="34" charset="0"/>
                          <a:cs typeface="Arial" panose="020B0604020202020204" pitchFamily="34" charset="0"/>
                        </a:rPr>
                        <a:t> </a:t>
                      </a:r>
                      <a:r>
                        <a:rPr lang="en-US" sz="1800" kern="1200" baseline="0" dirty="0" err="1" smtClean="0">
                          <a:effectLst/>
                          <a:latin typeface="Arial" panose="020B0604020202020204" pitchFamily="34" charset="0"/>
                          <a:cs typeface="Arial" panose="020B0604020202020204" pitchFamily="34" charset="0"/>
                        </a:rPr>
                        <a:t>thông</a:t>
                      </a:r>
                      <a:r>
                        <a:rPr lang="en-US" sz="1800" kern="1200" baseline="0" dirty="0" smtClean="0">
                          <a:effectLst/>
                          <a:latin typeface="Arial" panose="020B0604020202020204" pitchFamily="34" charset="0"/>
                          <a:cs typeface="Arial" panose="020B0604020202020204" pitchFamily="34" charset="0"/>
                        </a:rPr>
                        <a:t> tin</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362431">
                <a:tc>
                  <a:txBody>
                    <a:bodyPr/>
                    <a:lstStyle/>
                    <a:p>
                      <a:pPr algn="ctr">
                        <a:lnSpc>
                          <a:spcPct val="107000"/>
                        </a:lnSpc>
                        <a:spcAft>
                          <a:spcPts val="0"/>
                        </a:spcAft>
                      </a:pPr>
                      <a:r>
                        <a:rPr lang="en-US" sz="1800">
                          <a:effectLst/>
                        </a:rPr>
                        <a:t>Goal</a:t>
                      </a:r>
                      <a:endParaRPr lang="en-US" sz="1600">
                        <a:effectLst/>
                        <a:latin typeface="Calibri"/>
                        <a:ea typeface="Calibri"/>
                        <a:cs typeface="Times New Roman"/>
                      </a:endParaRPr>
                    </a:p>
                  </a:txBody>
                  <a:tcPr marL="68580" marR="68580" marT="0" marB="0" anchor="ctr"/>
                </a:tc>
                <a:tc>
                  <a:txBody>
                    <a:bodyPr/>
                    <a:lstStyle/>
                    <a:p>
                      <a:pPr>
                        <a:lnSpc>
                          <a:spcPct val="107000"/>
                        </a:lnSpc>
                        <a:spcAft>
                          <a:spcPts val="0"/>
                        </a:spcAft>
                      </a:pPr>
                      <a:r>
                        <a:rPr lang="en-US" sz="1800" kern="1200" dirty="0" err="1" smtClean="0">
                          <a:solidFill>
                            <a:schemeClr val="tx1"/>
                          </a:solidFill>
                          <a:effectLst/>
                          <a:latin typeface="Arial" panose="020B0604020202020204" pitchFamily="34" charset="0"/>
                          <a:ea typeface="+mn-ea"/>
                          <a:cs typeface="Arial" panose="020B0604020202020204" pitchFamily="34" charset="0"/>
                        </a:rPr>
                        <a:t>Hiển</a:t>
                      </a:r>
                      <a:r>
                        <a:rPr lang="en-US" sz="1800" kern="1200" baseline="0" dirty="0" smtClean="0">
                          <a:solidFill>
                            <a:schemeClr val="tx1"/>
                          </a:solidFill>
                          <a:effectLst/>
                          <a:latin typeface="Arial" panose="020B0604020202020204" pitchFamily="34" charset="0"/>
                          <a:ea typeface="+mn-ea"/>
                          <a:cs typeface="Arial" panose="020B0604020202020204" pitchFamily="34" charset="0"/>
                        </a:rPr>
                        <a:t> </a:t>
                      </a:r>
                      <a:r>
                        <a:rPr lang="en-US" sz="1800" kern="1200" baseline="0" dirty="0" err="1" smtClean="0">
                          <a:solidFill>
                            <a:schemeClr val="tx1"/>
                          </a:solidFill>
                          <a:effectLst/>
                          <a:latin typeface="Arial" panose="020B0604020202020204" pitchFamily="34" charset="0"/>
                          <a:ea typeface="+mn-ea"/>
                          <a:cs typeface="Arial" panose="020B0604020202020204" pitchFamily="34" charset="0"/>
                        </a:rPr>
                        <a:t>thị</a:t>
                      </a:r>
                      <a:r>
                        <a:rPr lang="en-US" sz="1800" kern="1200" baseline="0" dirty="0" smtClean="0">
                          <a:solidFill>
                            <a:schemeClr val="tx1"/>
                          </a:solidFill>
                          <a:effectLst/>
                          <a:latin typeface="Arial" panose="020B0604020202020204" pitchFamily="34" charset="0"/>
                          <a:ea typeface="+mn-ea"/>
                          <a:cs typeface="Arial" panose="020B0604020202020204" pitchFamily="34" charset="0"/>
                        </a:rPr>
                        <a:t> </a:t>
                      </a:r>
                      <a:r>
                        <a:rPr lang="en-US" sz="1800" kern="1200" baseline="0" dirty="0" err="1" smtClean="0">
                          <a:solidFill>
                            <a:schemeClr val="tx1"/>
                          </a:solidFill>
                          <a:effectLst/>
                          <a:latin typeface="Arial" panose="020B0604020202020204" pitchFamily="34" charset="0"/>
                          <a:ea typeface="+mn-ea"/>
                          <a:cs typeface="Arial" panose="020B0604020202020204" pitchFamily="34" charset="0"/>
                        </a:rPr>
                        <a:t>các</a:t>
                      </a:r>
                      <a:r>
                        <a:rPr lang="en-US" sz="1800" kern="1200" baseline="0" dirty="0" smtClean="0">
                          <a:solidFill>
                            <a:schemeClr val="tx1"/>
                          </a:solidFill>
                          <a:effectLst/>
                          <a:latin typeface="Arial" panose="020B0604020202020204" pitchFamily="34" charset="0"/>
                          <a:ea typeface="+mn-ea"/>
                          <a:cs typeface="Arial" panose="020B0604020202020204" pitchFamily="34" charset="0"/>
                        </a:rPr>
                        <a:t> </a:t>
                      </a:r>
                      <a:r>
                        <a:rPr lang="en-US" sz="1800" kern="1200" baseline="0" dirty="0" err="1" smtClean="0">
                          <a:solidFill>
                            <a:schemeClr val="tx1"/>
                          </a:solidFill>
                          <a:effectLst/>
                          <a:latin typeface="Arial" panose="020B0604020202020204" pitchFamily="34" charset="0"/>
                          <a:ea typeface="+mn-ea"/>
                          <a:cs typeface="Arial" panose="020B0604020202020204" pitchFamily="34" charset="0"/>
                        </a:rPr>
                        <a:t>thông</a:t>
                      </a:r>
                      <a:r>
                        <a:rPr lang="en-US" sz="1800" kern="1200" baseline="0" dirty="0" smtClean="0">
                          <a:solidFill>
                            <a:schemeClr val="tx1"/>
                          </a:solidFill>
                          <a:effectLst/>
                          <a:latin typeface="Arial" panose="020B0604020202020204" pitchFamily="34" charset="0"/>
                          <a:ea typeface="+mn-ea"/>
                          <a:cs typeface="Arial" panose="020B0604020202020204" pitchFamily="34" charset="0"/>
                        </a:rPr>
                        <a:t> tin </a:t>
                      </a:r>
                      <a:r>
                        <a:rPr lang="en-US" sz="1800" kern="1200" baseline="0" dirty="0" err="1" smtClean="0">
                          <a:solidFill>
                            <a:schemeClr val="tx1"/>
                          </a:solidFill>
                          <a:effectLst/>
                          <a:latin typeface="Arial" panose="020B0604020202020204" pitchFamily="34" charset="0"/>
                          <a:ea typeface="+mn-ea"/>
                          <a:cs typeface="Arial" panose="020B0604020202020204" pitchFamily="34" charset="0"/>
                        </a:rPr>
                        <a:t>tra</a:t>
                      </a:r>
                      <a:r>
                        <a:rPr lang="en-US" sz="1800" kern="1200" baseline="0" dirty="0" smtClean="0">
                          <a:solidFill>
                            <a:schemeClr val="tx1"/>
                          </a:solidFill>
                          <a:effectLst/>
                          <a:latin typeface="Arial" panose="020B0604020202020204" pitchFamily="34" charset="0"/>
                          <a:ea typeface="+mn-ea"/>
                          <a:cs typeface="Arial" panose="020B0604020202020204" pitchFamily="34" charset="0"/>
                        </a:rPr>
                        <a:t> </a:t>
                      </a:r>
                      <a:r>
                        <a:rPr lang="en-US" sz="1800" kern="1200" baseline="0" dirty="0" err="1" smtClean="0">
                          <a:solidFill>
                            <a:schemeClr val="tx1"/>
                          </a:solidFill>
                          <a:effectLst/>
                          <a:latin typeface="Arial" panose="020B0604020202020204" pitchFamily="34" charset="0"/>
                          <a:ea typeface="+mn-ea"/>
                          <a:cs typeface="Arial" panose="020B0604020202020204" pitchFamily="34" charset="0"/>
                        </a:rPr>
                        <a:t>cứu</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362431">
                <a:tc>
                  <a:txBody>
                    <a:bodyPr/>
                    <a:lstStyle/>
                    <a:p>
                      <a:pPr algn="ctr">
                        <a:lnSpc>
                          <a:spcPct val="107000"/>
                        </a:lnSpc>
                        <a:spcAft>
                          <a:spcPts val="0"/>
                        </a:spcAft>
                      </a:pPr>
                      <a:r>
                        <a:rPr lang="en-US" sz="1800">
                          <a:effectLst/>
                        </a:rPr>
                        <a:t>Pre-condition</a:t>
                      </a:r>
                      <a:endParaRPr lang="en-US" sz="1600">
                        <a:effectLst/>
                        <a:latin typeface="Calibri"/>
                        <a:ea typeface="Calibri"/>
                        <a:cs typeface="Times New Roman"/>
                      </a:endParaRPr>
                    </a:p>
                  </a:txBody>
                  <a:tcPr marL="68580" marR="68580" marT="0" marB="0" anchor="ctr"/>
                </a:tc>
                <a:tc>
                  <a:txBody>
                    <a:bodyPr/>
                    <a:lstStyle/>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Nhập</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thông</a:t>
                      </a:r>
                      <a:r>
                        <a:rPr lang="en-US" sz="1800" kern="1200" dirty="0" smtClean="0">
                          <a:solidFill>
                            <a:schemeClr val="tx1"/>
                          </a:solidFill>
                          <a:effectLst/>
                          <a:latin typeface="Arial" panose="020B0604020202020204" pitchFamily="34" charset="0"/>
                          <a:ea typeface="+mn-ea"/>
                          <a:cs typeface="Arial" panose="020B0604020202020204" pitchFamily="34" charset="0"/>
                        </a:rPr>
                        <a:t> tin </a:t>
                      </a:r>
                      <a:r>
                        <a:rPr lang="en-US" sz="1800" kern="1200" dirty="0" err="1" smtClean="0">
                          <a:solidFill>
                            <a:schemeClr val="tx1"/>
                          </a:solidFill>
                          <a:effectLst/>
                          <a:latin typeface="Arial" panose="020B0604020202020204" pitchFamily="34" charset="0"/>
                          <a:ea typeface="+mn-ea"/>
                          <a:cs typeface="Arial" panose="020B0604020202020204" pitchFamily="34" charset="0"/>
                        </a:rPr>
                        <a:t>muốn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tìm</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vào</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khung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tìm</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kiếm</a:t>
                      </a:r>
                      <a:r>
                        <a:rPr lang="en-US" sz="1800" kern="1200" dirty="0" smtClean="0">
                          <a:solidFill>
                            <a:schemeClr val="tx1"/>
                          </a:solidFill>
                          <a:effectLst/>
                          <a:latin typeface="Arial" panose="020B0604020202020204" pitchFamily="34" charset="0"/>
                          <a:ea typeface="+mn-ea"/>
                          <a:cs typeface="Arial" panose="020B0604020202020204" pitchFamily="34" charset="0"/>
                        </a:rPr>
                        <a:t>.</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362431">
                <a:tc>
                  <a:txBody>
                    <a:bodyPr/>
                    <a:lstStyle/>
                    <a:p>
                      <a:pPr algn="ctr">
                        <a:lnSpc>
                          <a:spcPct val="107000"/>
                        </a:lnSpc>
                        <a:spcAft>
                          <a:spcPts val="0"/>
                        </a:spcAft>
                      </a:pPr>
                      <a:r>
                        <a:rPr lang="en-US" sz="1800">
                          <a:effectLst/>
                        </a:rPr>
                        <a:t>Trigger</a:t>
                      </a:r>
                      <a:endParaRPr lang="en-US" sz="1600">
                        <a:effectLst/>
                        <a:latin typeface="Calibri"/>
                        <a:ea typeface="Calibri"/>
                        <a:cs typeface="Times New Roman"/>
                      </a:endParaRPr>
                    </a:p>
                  </a:txBody>
                  <a:tcPr marL="68580" marR="68580" marT="0" marB="0" anchor="ctr"/>
                </a:tc>
                <a:tc>
                  <a:txBody>
                    <a:bodyPr/>
                    <a:lstStyle/>
                    <a:p>
                      <a:pPr>
                        <a:lnSpc>
                          <a:spcPct val="107000"/>
                        </a:lnSpc>
                        <a:spcAft>
                          <a:spcPts val="0"/>
                        </a:spcAft>
                      </a:pPr>
                      <a:r>
                        <a:rPr lang="en-US" sz="1800" kern="1200" dirty="0" err="1" smtClean="0">
                          <a:solidFill>
                            <a:schemeClr val="tx1"/>
                          </a:solidFill>
                          <a:effectLst/>
                          <a:latin typeface="Arial" panose="020B0604020202020204" pitchFamily="34" charset="0"/>
                          <a:ea typeface="+mn-ea"/>
                          <a:cs typeface="Arial" panose="020B0604020202020204" pitchFamily="34" charset="0"/>
                        </a:rPr>
                        <a:t>Nhấn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nút</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tìm</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kiếm</a:t>
                      </a:r>
                      <a:r>
                        <a:rPr lang="en-US" sz="1800" kern="1200" dirty="0" smtClean="0">
                          <a:solidFill>
                            <a:schemeClr val="tx1"/>
                          </a:solidFill>
                          <a:effectLst/>
                          <a:latin typeface="Arial" panose="020B0604020202020204" pitchFamily="34" charset="0"/>
                          <a:ea typeface="+mn-ea"/>
                          <a:cs typeface="Arial" panose="020B0604020202020204" pitchFamily="34" charset="0"/>
                        </a:rPr>
                        <a:t>.</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616005">
                <a:tc>
                  <a:txBody>
                    <a:bodyPr/>
                    <a:lstStyle/>
                    <a:p>
                      <a:pPr algn="ctr">
                        <a:lnSpc>
                          <a:spcPct val="107000"/>
                        </a:lnSpc>
                        <a:spcAft>
                          <a:spcPts val="0"/>
                        </a:spcAft>
                      </a:pPr>
                      <a:r>
                        <a:rPr lang="en-US" sz="1800">
                          <a:effectLst/>
                        </a:rPr>
                        <a:t>Post-condition</a:t>
                      </a:r>
                      <a:endParaRPr lang="en-US" sz="1600">
                        <a:effectLst/>
                        <a:latin typeface="Calibri"/>
                        <a:ea typeface="Calibri"/>
                        <a:cs typeface="Times New Roman"/>
                      </a:endParaRPr>
                    </a:p>
                  </a:txBody>
                  <a:tcPr marL="68580" marR="68580" marT="0" marB="0" anchor="ctr"/>
                </a:tc>
                <a:tc>
                  <a:txBody>
                    <a:bodyPr/>
                    <a:lstStyle/>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Thông</a:t>
                      </a:r>
                      <a:r>
                        <a:rPr lang="en-US" sz="1800" kern="1200" dirty="0" smtClean="0">
                          <a:solidFill>
                            <a:schemeClr val="tx1"/>
                          </a:solidFill>
                          <a:effectLst/>
                          <a:latin typeface="Arial" panose="020B0604020202020204" pitchFamily="34" charset="0"/>
                          <a:ea typeface="+mn-ea"/>
                          <a:cs typeface="Arial" panose="020B0604020202020204" pitchFamily="34" charset="0"/>
                        </a:rPr>
                        <a:t> tin </a:t>
                      </a:r>
                      <a:r>
                        <a:rPr lang="en-US" sz="1800" kern="1200" dirty="0" err="1" smtClean="0">
                          <a:solidFill>
                            <a:schemeClr val="tx1"/>
                          </a:solidFill>
                          <a:effectLst/>
                          <a:latin typeface="Arial" panose="020B0604020202020204" pitchFamily="34" charset="0"/>
                          <a:ea typeface="+mn-ea"/>
                          <a:cs typeface="Arial" panose="020B0604020202020204" pitchFamily="34" charset="0"/>
                        </a:rPr>
                        <a:t>có</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từ</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khóa</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gần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đúng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nhất</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với</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từ</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khóa</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nhập</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sẽ</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hiện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ra.</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1232010">
                <a:tc>
                  <a:txBody>
                    <a:bodyPr/>
                    <a:lstStyle/>
                    <a:p>
                      <a:pPr algn="ctr">
                        <a:lnSpc>
                          <a:spcPct val="107000"/>
                        </a:lnSpc>
                        <a:spcAft>
                          <a:spcPts val="0"/>
                        </a:spcAft>
                      </a:pPr>
                      <a:r>
                        <a:rPr lang="en-US" sz="1800" dirty="0">
                          <a:effectLst/>
                        </a:rPr>
                        <a:t>Normal flow</a:t>
                      </a:r>
                      <a:endParaRPr lang="en-US" sz="1600" dirty="0">
                        <a:effectLst/>
                        <a:latin typeface="Calibri"/>
                        <a:ea typeface="Calibri"/>
                        <a:cs typeface="Times New Roman"/>
                      </a:endParaRPr>
                    </a:p>
                  </a:txBody>
                  <a:tcPr marL="68580" marR="68580" marT="0" marB="0" anchor="ctr"/>
                </a:tc>
                <a:tc>
                  <a:txBody>
                    <a:bodyPr/>
                    <a:lstStyle/>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Truy</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cập</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vào</a:t>
                      </a:r>
                      <a:r>
                        <a:rPr lang="en-US" sz="1800" kern="1200" dirty="0" smtClean="0">
                          <a:solidFill>
                            <a:schemeClr val="tx1"/>
                          </a:solidFill>
                          <a:effectLst/>
                          <a:latin typeface="Arial" panose="020B0604020202020204" pitchFamily="34" charset="0"/>
                          <a:ea typeface="+mn-ea"/>
                          <a:cs typeface="Arial" panose="020B0604020202020204" pitchFamily="34" charset="0"/>
                        </a:rPr>
                        <a:t> CSDL so </a:t>
                      </a:r>
                      <a:r>
                        <a:rPr lang="en-US" sz="1800" kern="1200" dirty="0" err="1" smtClean="0">
                          <a:solidFill>
                            <a:schemeClr val="tx1"/>
                          </a:solidFill>
                          <a:effectLst/>
                          <a:latin typeface="Arial" panose="020B0604020202020204" pitchFamily="34" charset="0"/>
                          <a:ea typeface="+mn-ea"/>
                          <a:cs typeface="Arial" panose="020B0604020202020204" pitchFamily="34" charset="0"/>
                        </a:rPr>
                        <a:t>sánh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thông</a:t>
                      </a:r>
                      <a:r>
                        <a:rPr lang="en-US" sz="1800" kern="1200" dirty="0" smtClean="0">
                          <a:solidFill>
                            <a:schemeClr val="tx1"/>
                          </a:solidFill>
                          <a:effectLst/>
                          <a:latin typeface="Arial" panose="020B0604020202020204" pitchFamily="34" charset="0"/>
                          <a:ea typeface="+mn-ea"/>
                          <a:cs typeface="Arial" panose="020B0604020202020204" pitchFamily="34" charset="0"/>
                        </a:rPr>
                        <a:t> tin so </a:t>
                      </a:r>
                      <a:r>
                        <a:rPr lang="en-US" sz="1800" kern="1200" dirty="0" err="1" smtClean="0">
                          <a:solidFill>
                            <a:schemeClr val="tx1"/>
                          </a:solidFill>
                          <a:effectLst/>
                          <a:latin typeface="Arial" panose="020B0604020202020204" pitchFamily="34" charset="0"/>
                          <a:ea typeface="+mn-ea"/>
                          <a:cs typeface="Arial" panose="020B0604020202020204" pitchFamily="34" charset="0"/>
                        </a:rPr>
                        <a:t>người</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dùng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nhập</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với</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thông</a:t>
                      </a:r>
                      <a:r>
                        <a:rPr lang="en-US" sz="1800" kern="1200" dirty="0" smtClean="0">
                          <a:solidFill>
                            <a:schemeClr val="tx1"/>
                          </a:solidFill>
                          <a:effectLst/>
                          <a:latin typeface="Arial" panose="020B0604020202020204" pitchFamily="34" charset="0"/>
                          <a:ea typeface="+mn-ea"/>
                          <a:cs typeface="Arial" panose="020B0604020202020204" pitchFamily="34" charset="0"/>
                        </a:rPr>
                        <a:t> tin </a:t>
                      </a:r>
                      <a:r>
                        <a:rPr lang="en-US" sz="1800" kern="1200" dirty="0" err="1" smtClean="0">
                          <a:solidFill>
                            <a:schemeClr val="tx1"/>
                          </a:solidFill>
                          <a:effectLst/>
                          <a:latin typeface="Arial" panose="020B0604020202020204" pitchFamily="34" charset="0"/>
                          <a:ea typeface="+mn-ea"/>
                          <a:cs typeface="Arial" panose="020B0604020202020204" pitchFamily="34" charset="0"/>
                        </a:rPr>
                        <a:t>trong</a:t>
                      </a:r>
                      <a:r>
                        <a:rPr lang="en-US" sz="1800" kern="1200" dirty="0" smtClean="0">
                          <a:solidFill>
                            <a:schemeClr val="tx1"/>
                          </a:solidFill>
                          <a:effectLst/>
                          <a:latin typeface="Arial" panose="020B0604020202020204" pitchFamily="34" charset="0"/>
                          <a:ea typeface="+mn-ea"/>
                          <a:cs typeface="Arial" panose="020B0604020202020204" pitchFamily="34" charset="0"/>
                        </a:rPr>
                        <a:t> CSDL. </a:t>
                      </a:r>
                      <a:r>
                        <a:rPr lang="en-US" sz="1800" kern="1200" dirty="0" err="1" smtClean="0">
                          <a:solidFill>
                            <a:schemeClr val="tx1"/>
                          </a:solidFill>
                          <a:effectLst/>
                          <a:latin typeface="Arial" panose="020B0604020202020204" pitchFamily="34" charset="0"/>
                          <a:ea typeface="+mn-ea"/>
                          <a:cs typeface="Arial" panose="020B0604020202020204" pitchFamily="34" charset="0"/>
                        </a:rPr>
                        <a:t>Nếu</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không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có</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sẽ</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báo</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không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tìm</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800" kern="1200" dirty="0" smtClean="0">
                          <a:solidFill>
                            <a:schemeClr val="tx1"/>
                          </a:solidFill>
                          <a:effectLst/>
                          <a:latin typeface="Arial" panose="020B0604020202020204" pitchFamily="34" charset="0"/>
                          <a:ea typeface="+mn-ea"/>
                          <a:cs typeface="Arial" panose="020B0604020202020204" pitchFamily="34" charset="0"/>
                        </a:rPr>
                        <a:t>.</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938935">
                <a:tc>
                  <a:txBody>
                    <a:bodyPr/>
                    <a:lstStyle/>
                    <a:p>
                      <a:pPr algn="ctr">
                        <a:lnSpc>
                          <a:spcPct val="107000"/>
                        </a:lnSpc>
                        <a:spcAft>
                          <a:spcPts val="0"/>
                        </a:spcAft>
                      </a:pPr>
                      <a:r>
                        <a:rPr lang="en-US" sz="1800">
                          <a:effectLst/>
                        </a:rPr>
                        <a:t>Altemative flow</a:t>
                      </a:r>
                      <a:endParaRPr lang="en-US" sz="1600">
                        <a:effectLst/>
                        <a:latin typeface="Calibri"/>
                        <a:ea typeface="Calibri"/>
                        <a:cs typeface="Times New Roman"/>
                      </a:endParaRPr>
                    </a:p>
                  </a:txBody>
                  <a:tcPr marL="68580" marR="68580" marT="0" marB="0" anchor="ctr"/>
                </a:tc>
                <a:tc>
                  <a:txBody>
                    <a:bodyPr/>
                    <a:lstStyle/>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Phải</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nhập</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đúng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thông</a:t>
                      </a:r>
                      <a:r>
                        <a:rPr lang="en-US" sz="1800" kern="1200" dirty="0" smtClean="0">
                          <a:solidFill>
                            <a:schemeClr val="tx1"/>
                          </a:solidFill>
                          <a:effectLst/>
                          <a:latin typeface="Arial" panose="020B0604020202020204" pitchFamily="34" charset="0"/>
                          <a:ea typeface="+mn-ea"/>
                          <a:cs typeface="Arial" panose="020B0604020202020204" pitchFamily="34" charset="0"/>
                        </a:rPr>
                        <a:t> tin </a:t>
                      </a:r>
                      <a:r>
                        <a:rPr lang="en-US" sz="1800" kern="1200" dirty="0" err="1" smtClean="0">
                          <a:solidFill>
                            <a:schemeClr val="tx1"/>
                          </a:solidFill>
                          <a:effectLst/>
                          <a:latin typeface="Arial" panose="020B0604020202020204" pitchFamily="34" charset="0"/>
                          <a:ea typeface="+mn-ea"/>
                          <a:cs typeface="Arial" panose="020B0604020202020204" pitchFamily="34" charset="0"/>
                        </a:rPr>
                        <a:t>cần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tìm</a:t>
                      </a:r>
                      <a:r>
                        <a:rPr lang="en-US" sz="1800" kern="1200" dirty="0" smtClean="0">
                          <a:solidFill>
                            <a:schemeClr val="tx1"/>
                          </a:solidFill>
                          <a:effectLst/>
                          <a:latin typeface="Arial" panose="020B0604020202020204" pitchFamily="34" charset="0"/>
                          <a:ea typeface="+mn-ea"/>
                          <a:cs typeface="Arial" panose="020B0604020202020204" pitchFamily="34" charset="0"/>
                        </a:rPr>
                        <a:t>.</a:t>
                      </a:r>
                      <a:endParaRPr lang="en-US" sz="1800" kern="1200" dirty="0" smtClean="0">
                        <a:effectLst/>
                        <a:latin typeface="Arial" panose="020B0604020202020204" pitchFamily="34" charset="0"/>
                        <a:cs typeface="Arial" panose="020B0604020202020204" pitchFamily="34" charset="0"/>
                      </a:endParaRPr>
                    </a:p>
                  </a:txBody>
                  <a:tcPr marL="68580" marR="68580" marT="0" marB="0" anchor="ctr"/>
                </a:tc>
              </a:tr>
              <a:tr h="597146">
                <a:tc>
                  <a:txBody>
                    <a:bodyPr/>
                    <a:lstStyle/>
                    <a:p>
                      <a:pPr algn="ctr">
                        <a:lnSpc>
                          <a:spcPct val="107000"/>
                        </a:lnSpc>
                        <a:spcAft>
                          <a:spcPts val="0"/>
                        </a:spcAft>
                      </a:pPr>
                      <a:r>
                        <a:rPr lang="en-US" sz="1800">
                          <a:effectLst/>
                        </a:rPr>
                        <a:t>Exception flow</a:t>
                      </a:r>
                      <a:endParaRPr lang="en-US" sz="1600">
                        <a:effectLst/>
                        <a:latin typeface="Calibri"/>
                        <a:ea typeface="Calibri"/>
                        <a:cs typeface="Times New Roman"/>
                      </a:endParaRPr>
                    </a:p>
                  </a:txBody>
                  <a:tcPr marL="68580" marR="68580" marT="0" marB="0" anchor="ctr"/>
                </a:tc>
                <a:tc>
                  <a:txBody>
                    <a:bodyPr/>
                    <a:lstStyle/>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Lỗi</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hệ</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thống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bị</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quá</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tải</a:t>
                      </a:r>
                      <a:r>
                        <a:rPr lang="en-US" sz="1800" kern="1200" dirty="0" smtClean="0">
                          <a:solidFill>
                            <a:schemeClr val="tx1"/>
                          </a:solidFill>
                          <a:effectLst/>
                          <a:latin typeface="Arial" panose="020B0604020202020204" pitchFamily="34" charset="0"/>
                          <a:ea typeface="+mn-ea"/>
                          <a:cs typeface="Arial" panose="020B0604020202020204" pitchFamily="34" charset="0"/>
                        </a:rPr>
                        <a:t>.</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bl>
          </a:graphicData>
        </a:graphic>
      </p:graphicFrame>
    </p:spTree>
    <p:extLst>
      <p:ext uri="{BB962C8B-B14F-4D97-AF65-F5344CB8AC3E}">
        <p14:creationId xmlns:p14="http://schemas.microsoft.com/office/powerpoint/2010/main" val="37558223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75113101"/>
              </p:ext>
            </p:extLst>
          </p:nvPr>
        </p:nvGraphicFramePr>
        <p:xfrm>
          <a:off x="228600" y="152401"/>
          <a:ext cx="8534401" cy="6466696"/>
        </p:xfrm>
        <a:graphic>
          <a:graphicData uri="http://schemas.openxmlformats.org/drawingml/2006/table">
            <a:tbl>
              <a:tblPr firstRow="1" firstCol="1" bandRow="1">
                <a:tableStyleId>{3B4B98B0-60AC-42C2-AFA5-B58CD77FA1E5}</a:tableStyleId>
              </a:tblPr>
              <a:tblGrid>
                <a:gridCol w="2446892"/>
                <a:gridCol w="6087509"/>
              </a:tblGrid>
              <a:tr h="509381">
                <a:tc>
                  <a:txBody>
                    <a:bodyPr/>
                    <a:lstStyle/>
                    <a:p>
                      <a:pPr algn="ctr">
                        <a:lnSpc>
                          <a:spcPct val="107000"/>
                        </a:lnSpc>
                        <a:spcAft>
                          <a:spcPts val="0"/>
                        </a:spcAft>
                      </a:pPr>
                      <a:r>
                        <a:rPr lang="en-US" sz="1800" dirty="0">
                          <a:effectLst/>
                        </a:rPr>
                        <a:t>Name</a:t>
                      </a:r>
                      <a:endParaRPr lang="en-US" sz="1600" dirty="0">
                        <a:effectLst/>
                        <a:latin typeface="Calibri"/>
                        <a:ea typeface="Calibri"/>
                        <a:cs typeface="Times New Roman"/>
                      </a:endParaRPr>
                    </a:p>
                  </a:txBody>
                  <a:tcPr marL="68580" marR="68580" marT="0" marB="0" anchor="ctr"/>
                </a:tc>
                <a:tc>
                  <a:txBody>
                    <a:bodyPr/>
                    <a:lstStyle/>
                    <a:p>
                      <a:pPr>
                        <a:lnSpc>
                          <a:spcPct val="107000"/>
                        </a:lnSpc>
                        <a:spcAft>
                          <a:spcPts val="0"/>
                        </a:spcAft>
                      </a:pPr>
                      <a:r>
                        <a:rPr lang="en-US" sz="1800" kern="1200" dirty="0" err="1" smtClean="0">
                          <a:effectLst/>
                          <a:latin typeface="Arial" panose="020B0604020202020204" pitchFamily="34" charset="0"/>
                          <a:ea typeface="+mn-ea"/>
                          <a:cs typeface="Arial" panose="020B0604020202020204" pitchFamily="34" charset="0"/>
                        </a:rPr>
                        <a:t>Thông</a:t>
                      </a:r>
                      <a:r>
                        <a:rPr lang="en-US" sz="1800" kern="1200" baseline="0" dirty="0" smtClean="0">
                          <a:effectLst/>
                          <a:latin typeface="Arial" panose="020B0604020202020204" pitchFamily="34" charset="0"/>
                          <a:ea typeface="+mn-ea"/>
                          <a:cs typeface="Arial" panose="020B0604020202020204" pitchFamily="34" charset="0"/>
                        </a:rPr>
                        <a:t> tin </a:t>
                      </a:r>
                      <a:r>
                        <a:rPr lang="en-US" sz="1800" kern="1200" baseline="0" dirty="0" err="1" smtClean="0">
                          <a:effectLst/>
                          <a:latin typeface="Arial" panose="020B0604020202020204" pitchFamily="34" charset="0"/>
                          <a:ea typeface="+mn-ea"/>
                          <a:cs typeface="Arial" panose="020B0604020202020204" pitchFamily="34" charset="0"/>
                        </a:rPr>
                        <a:t>sinh</a:t>
                      </a:r>
                      <a:r>
                        <a:rPr lang="en-US" sz="1800" kern="1200" baseline="0" dirty="0" smtClean="0">
                          <a:effectLst/>
                          <a:latin typeface="Arial" panose="020B0604020202020204" pitchFamily="34" charset="0"/>
                          <a:ea typeface="+mn-ea"/>
                          <a:cs typeface="Arial" panose="020B0604020202020204" pitchFamily="34" charset="0"/>
                        </a:rPr>
                        <a:t> </a:t>
                      </a:r>
                      <a:r>
                        <a:rPr lang="en-US" sz="1800" kern="1200" baseline="0" dirty="0" err="1" smtClean="0">
                          <a:effectLst/>
                          <a:latin typeface="Arial" panose="020B0604020202020204" pitchFamily="34" charset="0"/>
                          <a:ea typeface="+mn-ea"/>
                          <a:cs typeface="Arial" panose="020B0604020202020204" pitchFamily="34" charset="0"/>
                        </a:rPr>
                        <a:t>viên</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624812">
                <a:tc>
                  <a:txBody>
                    <a:bodyPr/>
                    <a:lstStyle/>
                    <a:p>
                      <a:pPr algn="ctr">
                        <a:lnSpc>
                          <a:spcPct val="107000"/>
                        </a:lnSpc>
                        <a:spcAft>
                          <a:spcPts val="0"/>
                        </a:spcAft>
                      </a:pPr>
                      <a:r>
                        <a:rPr lang="en-US" sz="1800" dirty="0">
                          <a:effectLst/>
                        </a:rPr>
                        <a:t>Actor</a:t>
                      </a:r>
                      <a:endParaRPr lang="en-US" sz="1600" dirty="0">
                        <a:effectLst/>
                        <a:latin typeface="Calibri"/>
                        <a:ea typeface="Calibri"/>
                        <a:cs typeface="Times New Roman"/>
                      </a:endParaRPr>
                    </a:p>
                  </a:txBody>
                  <a:tcPr marL="68580" marR="68580" marT="0" marB="0" anchor="ctr"/>
                </a:tc>
                <a:tc>
                  <a:txBody>
                    <a:bodyPr/>
                    <a:lstStyle/>
                    <a:p>
                      <a:pPr marL="0" lvl="1" indent="0" algn="l"/>
                      <a:r>
                        <a:rPr lang="vi-VN" sz="1800" kern="1200" dirty="0" smtClean="0">
                          <a:effectLst/>
                          <a:latin typeface="Arial" panose="020B0604020202020204" pitchFamily="34" charset="0"/>
                          <a:cs typeface="Arial" panose="020B0604020202020204" pitchFamily="34" charset="0"/>
                        </a:rPr>
                        <a:t>Sinh viên.</a:t>
                      </a:r>
                      <a:endParaRPr lang="en-US" sz="1800" kern="1200" dirty="0" smtClean="0">
                        <a:effectLst/>
                        <a:latin typeface="Arial" panose="020B0604020202020204" pitchFamily="34" charset="0"/>
                        <a:cs typeface="Arial" panose="020B0604020202020204" pitchFamily="34" charset="0"/>
                      </a:endParaRPr>
                    </a:p>
                  </a:txBody>
                  <a:tcPr marL="68580" marR="68580" marT="0" marB="0" anchor="ctr"/>
                </a:tc>
              </a:tr>
              <a:tr h="359639">
                <a:tc>
                  <a:txBody>
                    <a:bodyPr/>
                    <a:lstStyle/>
                    <a:p>
                      <a:pPr algn="ctr">
                        <a:lnSpc>
                          <a:spcPct val="107000"/>
                        </a:lnSpc>
                        <a:spcAft>
                          <a:spcPts val="0"/>
                        </a:spcAft>
                      </a:pPr>
                      <a:r>
                        <a:rPr lang="en-US" sz="1800">
                          <a:effectLst/>
                        </a:rPr>
                        <a:t>Description</a:t>
                      </a:r>
                      <a:endParaRPr lang="en-US" sz="1600">
                        <a:effectLst/>
                        <a:latin typeface="Calibri"/>
                        <a:ea typeface="Calibri"/>
                        <a:cs typeface="Times New Roman"/>
                      </a:endParaRPr>
                    </a:p>
                  </a:txBody>
                  <a:tcPr marL="68580" marR="68580" marT="0" marB="0" anchor="ctr"/>
                </a:tc>
                <a:tc>
                  <a:txBody>
                    <a:bodyPr/>
                    <a:lstStyle/>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Hiển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thị</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thông</a:t>
                      </a:r>
                      <a:r>
                        <a:rPr lang="en-US" sz="1800" kern="1200" dirty="0" smtClean="0">
                          <a:solidFill>
                            <a:schemeClr val="tx1"/>
                          </a:solidFill>
                          <a:effectLst/>
                          <a:latin typeface="Arial" panose="020B0604020202020204" pitchFamily="34" charset="0"/>
                          <a:ea typeface="+mn-ea"/>
                          <a:cs typeface="Arial" panose="020B0604020202020204" pitchFamily="34" charset="0"/>
                        </a:rPr>
                        <a:t> tin </a:t>
                      </a:r>
                      <a:r>
                        <a:rPr lang="en-US" sz="1800" kern="1200" dirty="0" err="1" smtClean="0">
                          <a:solidFill>
                            <a:schemeClr val="tx1"/>
                          </a:solidFill>
                          <a:effectLst/>
                          <a:latin typeface="Arial" panose="020B0604020202020204" pitchFamily="34" charset="0"/>
                          <a:ea typeface="+mn-ea"/>
                          <a:cs typeface="Arial" panose="020B0604020202020204" pitchFamily="34" charset="0"/>
                        </a:rPr>
                        <a:t>của</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sinh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viên</a:t>
                      </a:r>
                      <a:r>
                        <a:rPr lang="en-US" sz="1800" kern="1200" dirty="0" smtClean="0">
                          <a:solidFill>
                            <a:schemeClr val="tx1"/>
                          </a:solidFill>
                          <a:effectLst/>
                          <a:latin typeface="Arial" panose="020B0604020202020204" pitchFamily="34" charset="0"/>
                          <a:ea typeface="+mn-ea"/>
                          <a:cs typeface="Arial" panose="020B0604020202020204" pitchFamily="34" charset="0"/>
                        </a:rPr>
                        <a:t>.</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822913">
                <a:tc>
                  <a:txBody>
                    <a:bodyPr/>
                    <a:lstStyle/>
                    <a:p>
                      <a:pPr algn="ctr">
                        <a:lnSpc>
                          <a:spcPct val="107000"/>
                        </a:lnSpc>
                        <a:spcAft>
                          <a:spcPts val="0"/>
                        </a:spcAft>
                      </a:pPr>
                      <a:r>
                        <a:rPr lang="en-US" sz="1800">
                          <a:effectLst/>
                        </a:rPr>
                        <a:t>Goal</a:t>
                      </a:r>
                      <a:endParaRPr lang="en-US" sz="1600">
                        <a:effectLst/>
                        <a:latin typeface="Calibri"/>
                        <a:ea typeface="Calibri"/>
                        <a:cs typeface="Times New Roman"/>
                      </a:endParaRPr>
                    </a:p>
                  </a:txBody>
                  <a:tcPr marL="68580" marR="68580" marT="0" marB="0" anchor="ctr"/>
                </a:tc>
                <a:tc>
                  <a:txBody>
                    <a:bodyPr/>
                    <a:lstStyle/>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Giúp</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sinh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viên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kiểm</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tra</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đã</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đúng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thông</a:t>
                      </a:r>
                      <a:r>
                        <a:rPr lang="en-US" sz="1800" kern="1200" dirty="0" smtClean="0">
                          <a:solidFill>
                            <a:schemeClr val="tx1"/>
                          </a:solidFill>
                          <a:effectLst/>
                          <a:latin typeface="Arial" panose="020B0604020202020204" pitchFamily="34" charset="0"/>
                          <a:ea typeface="+mn-ea"/>
                          <a:cs typeface="Arial" panose="020B0604020202020204" pitchFamily="34" charset="0"/>
                        </a:rPr>
                        <a:t> tin, </a:t>
                      </a:r>
                      <a:r>
                        <a:rPr lang="en-US" sz="1800" kern="1200" dirty="0" err="1" smtClean="0">
                          <a:solidFill>
                            <a:schemeClr val="tx1"/>
                          </a:solidFill>
                          <a:effectLst/>
                          <a:latin typeface="Arial" panose="020B0604020202020204" pitchFamily="34" charset="0"/>
                          <a:ea typeface="+mn-ea"/>
                          <a:cs typeface="Arial" panose="020B0604020202020204" pitchFamily="34" charset="0"/>
                        </a:rPr>
                        <a:t>hoặc</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đã</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cập</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nhật</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thời</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khóa</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biểu</a:t>
                      </a:r>
                      <a:r>
                        <a:rPr lang="en-US" sz="1800" kern="1200" dirty="0" smtClean="0">
                          <a:solidFill>
                            <a:schemeClr val="tx1"/>
                          </a:solidFill>
                          <a:effectLst/>
                          <a:latin typeface="Arial" panose="020B0604020202020204" pitchFamily="34" charset="0"/>
                          <a:ea typeface="+mn-ea"/>
                          <a:cs typeface="Arial" panose="020B0604020202020204" pitchFamily="34" charset="0"/>
                        </a:rPr>
                        <a:t> ( </a:t>
                      </a:r>
                      <a:r>
                        <a:rPr lang="en-US" sz="1800" kern="1200" dirty="0" err="1" smtClean="0">
                          <a:solidFill>
                            <a:schemeClr val="tx1"/>
                          </a:solidFill>
                          <a:effectLst/>
                          <a:latin typeface="Arial" panose="020B0604020202020204" pitchFamily="34" charset="0"/>
                          <a:ea typeface="+mn-ea"/>
                          <a:cs typeface="Arial" panose="020B0604020202020204" pitchFamily="34" charset="0"/>
                        </a:rPr>
                        <a:t>đăng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kí</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môn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học</a:t>
                      </a:r>
                      <a:r>
                        <a:rPr lang="en-US" sz="1800" kern="1200" dirty="0" smtClean="0">
                          <a:solidFill>
                            <a:schemeClr val="tx1"/>
                          </a:solidFill>
                          <a:effectLst/>
                          <a:latin typeface="Arial" panose="020B0604020202020204" pitchFamily="34" charset="0"/>
                          <a:ea typeface="+mn-ea"/>
                          <a:cs typeface="Arial" panose="020B0604020202020204" pitchFamily="34" charset="0"/>
                        </a:rPr>
                        <a:t> ) hay </a:t>
                      </a:r>
                      <a:r>
                        <a:rPr lang="en-US" sz="1800" kern="1200" dirty="0" err="1" smtClean="0">
                          <a:solidFill>
                            <a:schemeClr val="tx1"/>
                          </a:solidFill>
                          <a:effectLst/>
                          <a:latin typeface="Arial" panose="020B0604020202020204" pitchFamily="34" charset="0"/>
                          <a:ea typeface="+mn-ea"/>
                          <a:cs typeface="Arial" panose="020B0604020202020204" pitchFamily="34" charset="0"/>
                        </a:rPr>
                        <a:t>chưa</a:t>
                      </a:r>
                      <a:r>
                        <a:rPr lang="en-US" sz="1800" kern="1200" dirty="0" smtClean="0">
                          <a:solidFill>
                            <a:schemeClr val="tx1"/>
                          </a:solidFill>
                          <a:effectLst/>
                          <a:latin typeface="Arial" panose="020B0604020202020204" pitchFamily="34" charset="0"/>
                          <a:ea typeface="+mn-ea"/>
                          <a:cs typeface="Arial" panose="020B0604020202020204" pitchFamily="34" charset="0"/>
                        </a:rPr>
                        <a:t>.</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359639">
                <a:tc>
                  <a:txBody>
                    <a:bodyPr/>
                    <a:lstStyle/>
                    <a:p>
                      <a:pPr algn="ctr">
                        <a:lnSpc>
                          <a:spcPct val="107000"/>
                        </a:lnSpc>
                        <a:spcAft>
                          <a:spcPts val="0"/>
                        </a:spcAft>
                      </a:pPr>
                      <a:r>
                        <a:rPr lang="en-US" sz="1800">
                          <a:effectLst/>
                        </a:rPr>
                        <a:t>Pre-condition</a:t>
                      </a:r>
                      <a:endParaRPr lang="en-US" sz="1600">
                        <a:effectLst/>
                        <a:latin typeface="Calibri"/>
                        <a:ea typeface="Calibri"/>
                        <a:cs typeface="Times New Roman"/>
                      </a:endParaRPr>
                    </a:p>
                  </a:txBody>
                  <a:tcPr marL="68580" marR="68580" marT="0" marB="0" anchor="ctr"/>
                </a:tc>
                <a:tc>
                  <a:txBody>
                    <a:bodyPr/>
                    <a:lstStyle/>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Đăng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nhập</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thành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công</a:t>
                      </a:r>
                      <a:r>
                        <a:rPr lang="en-US" sz="1800" kern="1200" baseline="0" dirty="0" smtClean="0">
                          <a:solidFill>
                            <a:schemeClr val="tx1"/>
                          </a:solidFill>
                          <a:effectLst/>
                          <a:latin typeface="Arial" panose="020B0604020202020204" pitchFamily="34" charset="0"/>
                          <a:ea typeface="+mn-ea"/>
                          <a:cs typeface="Arial" panose="020B0604020202020204" pitchFamily="34" charset="0"/>
                        </a:rPr>
                        <a:t> </a:t>
                      </a:r>
                      <a:r>
                        <a:rPr lang="en-US" sz="1800" kern="1200" baseline="0" dirty="0" err="1" smtClean="0">
                          <a:solidFill>
                            <a:schemeClr val="tx1"/>
                          </a:solidFill>
                          <a:effectLst/>
                          <a:latin typeface="Arial" panose="020B0604020202020204" pitchFamily="34" charset="0"/>
                          <a:ea typeface="+mn-ea"/>
                          <a:cs typeface="Arial" panose="020B0604020202020204" pitchFamily="34" charset="0"/>
                        </a:rPr>
                        <a:t>với</a:t>
                      </a:r>
                      <a:r>
                        <a:rPr lang="en-US" sz="1800" kern="1200" baseline="0" dirty="0" smtClean="0">
                          <a:solidFill>
                            <a:schemeClr val="tx1"/>
                          </a:solidFill>
                          <a:effectLst/>
                          <a:latin typeface="Arial" panose="020B0604020202020204" pitchFamily="34" charset="0"/>
                          <a:ea typeface="+mn-ea"/>
                          <a:cs typeface="Arial" panose="020B0604020202020204" pitchFamily="34" charset="0"/>
                        </a:rPr>
                        <a:t> </a:t>
                      </a:r>
                      <a:r>
                        <a:rPr lang="en-US" sz="1800" kern="1200" baseline="0" dirty="0" err="1" smtClean="0">
                          <a:solidFill>
                            <a:schemeClr val="tx1"/>
                          </a:solidFill>
                          <a:effectLst/>
                          <a:latin typeface="Arial" panose="020B0604020202020204" pitchFamily="34" charset="0"/>
                          <a:ea typeface="+mn-ea"/>
                          <a:cs typeface="Arial" panose="020B0604020202020204" pitchFamily="34" charset="0"/>
                        </a:rPr>
                        <a:t>chức</a:t>
                      </a:r>
                      <a:r>
                        <a:rPr lang="en-US" sz="1800" kern="1200" baseline="0" dirty="0" smtClean="0">
                          <a:solidFill>
                            <a:schemeClr val="tx1"/>
                          </a:solidFill>
                          <a:effectLst/>
                          <a:latin typeface="Arial" panose="020B0604020202020204" pitchFamily="34" charset="0"/>
                          <a:ea typeface="+mn-ea"/>
                          <a:cs typeface="Arial" panose="020B0604020202020204" pitchFamily="34" charset="0"/>
                        </a:rPr>
                        <a:t> </a:t>
                      </a:r>
                      <a:r>
                        <a:rPr lang="en-US" sz="1800" kern="1200" baseline="0" dirty="0" err="1" smtClean="0">
                          <a:solidFill>
                            <a:schemeClr val="tx1"/>
                          </a:solidFill>
                          <a:effectLst/>
                          <a:latin typeface="Arial" panose="020B0604020202020204" pitchFamily="34" charset="0"/>
                          <a:ea typeface="+mn-ea"/>
                          <a:cs typeface="Arial" panose="020B0604020202020204" pitchFamily="34" charset="0"/>
                        </a:rPr>
                        <a:t>sinh</a:t>
                      </a:r>
                      <a:r>
                        <a:rPr lang="en-US" sz="1800" kern="1200" baseline="0" dirty="0" smtClean="0">
                          <a:solidFill>
                            <a:schemeClr val="tx1"/>
                          </a:solidFill>
                          <a:effectLst/>
                          <a:latin typeface="Arial" panose="020B0604020202020204" pitchFamily="34" charset="0"/>
                          <a:ea typeface="+mn-ea"/>
                          <a:cs typeface="Arial" panose="020B0604020202020204" pitchFamily="34" charset="0"/>
                        </a:rPr>
                        <a:t> </a:t>
                      </a:r>
                      <a:r>
                        <a:rPr lang="en-US" sz="1800" kern="1200" baseline="0" dirty="0" err="1" smtClean="0">
                          <a:solidFill>
                            <a:schemeClr val="tx1"/>
                          </a:solidFill>
                          <a:effectLst/>
                          <a:latin typeface="Arial" panose="020B0604020202020204" pitchFamily="34" charset="0"/>
                          <a:ea typeface="+mn-ea"/>
                          <a:cs typeface="Arial" panose="020B0604020202020204" pitchFamily="34" charset="0"/>
                        </a:rPr>
                        <a:t>viên</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359639">
                <a:tc>
                  <a:txBody>
                    <a:bodyPr/>
                    <a:lstStyle/>
                    <a:p>
                      <a:pPr algn="ctr">
                        <a:lnSpc>
                          <a:spcPct val="107000"/>
                        </a:lnSpc>
                        <a:spcAft>
                          <a:spcPts val="0"/>
                        </a:spcAft>
                      </a:pPr>
                      <a:r>
                        <a:rPr lang="en-US" sz="1800">
                          <a:effectLst/>
                        </a:rPr>
                        <a:t>Trigger</a:t>
                      </a:r>
                      <a:endParaRPr lang="en-US" sz="1600">
                        <a:effectLst/>
                        <a:latin typeface="Calibri"/>
                        <a:ea typeface="Calibri"/>
                        <a:cs typeface="Times New Roman"/>
                      </a:endParaRPr>
                    </a:p>
                  </a:txBody>
                  <a:tcPr marL="68580" marR="68580" marT="0" marB="0" anchor="ctr"/>
                </a:tc>
                <a:tc>
                  <a:txBody>
                    <a:bodyPr/>
                    <a:lstStyle/>
                    <a:p>
                      <a:pPr>
                        <a:lnSpc>
                          <a:spcPct val="107000"/>
                        </a:lnSpc>
                        <a:spcAft>
                          <a:spcPts val="0"/>
                        </a:spcAft>
                      </a:pPr>
                      <a:r>
                        <a:rPr lang="en-US" sz="1800" kern="1200" dirty="0" err="1" smtClean="0">
                          <a:solidFill>
                            <a:schemeClr val="tx1"/>
                          </a:solidFill>
                          <a:effectLst/>
                          <a:latin typeface="Arial" panose="020B0604020202020204" pitchFamily="34" charset="0"/>
                          <a:ea typeface="+mn-ea"/>
                          <a:cs typeface="Arial" panose="020B0604020202020204" pitchFamily="34" charset="0"/>
                        </a:rPr>
                        <a:t>Nhấn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vào</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nhãn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thông</a:t>
                      </a:r>
                      <a:r>
                        <a:rPr lang="en-US" sz="1800" kern="1200" dirty="0" smtClean="0">
                          <a:solidFill>
                            <a:schemeClr val="tx1"/>
                          </a:solidFill>
                          <a:effectLst/>
                          <a:latin typeface="Arial" panose="020B0604020202020204" pitchFamily="34" charset="0"/>
                          <a:ea typeface="+mn-ea"/>
                          <a:cs typeface="Arial" panose="020B0604020202020204" pitchFamily="34" charset="0"/>
                        </a:rPr>
                        <a:t> tin </a:t>
                      </a:r>
                      <a:r>
                        <a:rPr lang="en-US" sz="1800" kern="1200" dirty="0" err="1" smtClean="0">
                          <a:solidFill>
                            <a:schemeClr val="tx1"/>
                          </a:solidFill>
                          <a:effectLst/>
                          <a:latin typeface="Arial" panose="020B0604020202020204" pitchFamily="34" charset="0"/>
                          <a:ea typeface="+mn-ea"/>
                          <a:cs typeface="Arial" panose="020B0604020202020204" pitchFamily="34" charset="0"/>
                        </a:rPr>
                        <a:t>cá</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nhân</a:t>
                      </a:r>
                      <a:r>
                        <a:rPr lang="en-US" sz="1800" kern="1200" dirty="0" smtClean="0">
                          <a:solidFill>
                            <a:schemeClr val="tx1"/>
                          </a:solidFill>
                          <a:effectLst/>
                          <a:latin typeface="Arial" panose="020B0604020202020204" pitchFamily="34" charset="0"/>
                          <a:ea typeface="+mn-ea"/>
                          <a:cs typeface="Arial" panose="020B0604020202020204" pitchFamily="34" charset="0"/>
                        </a:rPr>
                        <a:t>”</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611259">
                <a:tc>
                  <a:txBody>
                    <a:bodyPr/>
                    <a:lstStyle/>
                    <a:p>
                      <a:pPr algn="ctr">
                        <a:lnSpc>
                          <a:spcPct val="107000"/>
                        </a:lnSpc>
                        <a:spcAft>
                          <a:spcPts val="0"/>
                        </a:spcAft>
                      </a:pPr>
                      <a:r>
                        <a:rPr lang="en-US" sz="1800">
                          <a:effectLst/>
                        </a:rPr>
                        <a:t>Post-condition</a:t>
                      </a:r>
                      <a:endParaRPr lang="en-US" sz="1600">
                        <a:effectLst/>
                        <a:latin typeface="Calibri"/>
                        <a:ea typeface="Calibri"/>
                        <a:cs typeface="Times New Roman"/>
                      </a:endParaRPr>
                    </a:p>
                  </a:txBody>
                  <a:tcPr marL="68580" marR="68580" marT="0" marB="0" anchor="ctr"/>
                </a:tc>
                <a:tc>
                  <a:txBody>
                    <a:bodyPr/>
                    <a:lstStyle/>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Hiện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ra</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bảng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thông</a:t>
                      </a:r>
                      <a:r>
                        <a:rPr lang="en-US" sz="1800" kern="1200" dirty="0" smtClean="0">
                          <a:solidFill>
                            <a:schemeClr val="tx1"/>
                          </a:solidFill>
                          <a:effectLst/>
                          <a:latin typeface="Arial" panose="020B0604020202020204" pitchFamily="34" charset="0"/>
                          <a:ea typeface="+mn-ea"/>
                          <a:cs typeface="Arial" panose="020B0604020202020204" pitchFamily="34" charset="0"/>
                        </a:rPr>
                        <a:t> tin </a:t>
                      </a:r>
                      <a:r>
                        <a:rPr lang="en-US" sz="1800" kern="1200" dirty="0" err="1" smtClean="0">
                          <a:solidFill>
                            <a:schemeClr val="tx1"/>
                          </a:solidFill>
                          <a:effectLst/>
                          <a:latin typeface="Arial" panose="020B0604020202020204" pitchFamily="34" charset="0"/>
                          <a:ea typeface="+mn-ea"/>
                          <a:cs typeface="Arial" panose="020B0604020202020204" pitchFamily="34" charset="0"/>
                        </a:rPr>
                        <a:t>của</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sinh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viên</a:t>
                      </a:r>
                      <a:r>
                        <a:rPr lang="en-US" sz="1800" kern="1200" dirty="0" smtClean="0">
                          <a:solidFill>
                            <a:schemeClr val="tx1"/>
                          </a:solidFill>
                          <a:effectLst/>
                          <a:latin typeface="Arial" panose="020B0604020202020204" pitchFamily="34" charset="0"/>
                          <a:ea typeface="+mn-ea"/>
                          <a:cs typeface="Arial" panose="020B0604020202020204" pitchFamily="34" charset="0"/>
                        </a:rPr>
                        <a:t>.</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1222519">
                <a:tc>
                  <a:txBody>
                    <a:bodyPr/>
                    <a:lstStyle/>
                    <a:p>
                      <a:pPr algn="ctr">
                        <a:lnSpc>
                          <a:spcPct val="107000"/>
                        </a:lnSpc>
                        <a:spcAft>
                          <a:spcPts val="0"/>
                        </a:spcAft>
                      </a:pPr>
                      <a:r>
                        <a:rPr lang="en-US" sz="1800" dirty="0">
                          <a:effectLst/>
                        </a:rPr>
                        <a:t>Normal flow</a:t>
                      </a:r>
                      <a:endParaRPr lang="en-US" sz="1600" dirty="0">
                        <a:effectLst/>
                        <a:latin typeface="Calibri"/>
                        <a:ea typeface="Calibri"/>
                        <a:cs typeface="Times New Roman"/>
                      </a:endParaRPr>
                    </a:p>
                  </a:txBody>
                  <a:tcPr marL="68580" marR="68580" marT="0" marB="0" anchor="ctr"/>
                </a:tc>
                <a:tc>
                  <a:txBody>
                    <a:bodyPr/>
                    <a:lstStyle/>
                    <a:p>
                      <a:pPr lvl="0"/>
                      <a:r>
                        <a:rPr lang="en-US" sz="1800" kern="1200" dirty="0" smtClean="0">
                          <a:solidFill>
                            <a:schemeClr val="tx1"/>
                          </a:solidFill>
                          <a:effectLst/>
                          <a:latin typeface="Arial" panose="020B0604020202020204" pitchFamily="34" charset="0"/>
                          <a:ea typeface="+mn-ea"/>
                          <a:cs typeface="Arial" panose="020B0604020202020204" pitchFamily="34" charset="0"/>
                        </a:rPr>
                        <a:t>So </a:t>
                      </a:r>
                      <a:r>
                        <a:rPr lang="en-US" sz="1800" kern="1200" dirty="0" err="1" smtClean="0">
                          <a:solidFill>
                            <a:schemeClr val="tx1"/>
                          </a:solidFill>
                          <a:effectLst/>
                          <a:latin typeface="Arial" panose="020B0604020202020204" pitchFamily="34" charset="0"/>
                          <a:ea typeface="+mn-ea"/>
                          <a:cs typeface="Arial" panose="020B0604020202020204" pitchFamily="34" charset="0"/>
                        </a:rPr>
                        <a:t>sánh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với</a:t>
                      </a:r>
                      <a:r>
                        <a:rPr lang="en-US" sz="1800" kern="1200" dirty="0" smtClean="0">
                          <a:solidFill>
                            <a:schemeClr val="tx1"/>
                          </a:solidFill>
                          <a:effectLst/>
                          <a:latin typeface="Arial" panose="020B0604020202020204" pitchFamily="34" charset="0"/>
                          <a:ea typeface="+mn-ea"/>
                          <a:cs typeface="Arial" panose="020B0604020202020204" pitchFamily="34" charset="0"/>
                        </a:rPr>
                        <a:t> CSDL </a:t>
                      </a:r>
                      <a:r>
                        <a:rPr lang="en-US" sz="1800" kern="1200" dirty="0" err="1" smtClean="0">
                          <a:solidFill>
                            <a:schemeClr val="tx1"/>
                          </a:solidFill>
                          <a:effectLst/>
                          <a:latin typeface="Arial" panose="020B0604020202020204" pitchFamily="34" charset="0"/>
                          <a:ea typeface="+mn-ea"/>
                          <a:cs typeface="Arial" panose="020B0604020202020204" pitchFamily="34" charset="0"/>
                        </a:rPr>
                        <a:t>nếu</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đăng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nhập</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thành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công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sẽ</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hiện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đúng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ra</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thông</a:t>
                      </a:r>
                      <a:r>
                        <a:rPr lang="en-US" sz="1800" kern="1200" dirty="0" smtClean="0">
                          <a:solidFill>
                            <a:schemeClr val="tx1"/>
                          </a:solidFill>
                          <a:effectLst/>
                          <a:latin typeface="Arial" panose="020B0604020202020204" pitchFamily="34" charset="0"/>
                          <a:ea typeface="+mn-ea"/>
                          <a:cs typeface="Arial" panose="020B0604020202020204" pitchFamily="34" charset="0"/>
                        </a:rPr>
                        <a:t> tin </a:t>
                      </a:r>
                      <a:r>
                        <a:rPr lang="en-US" sz="1800" kern="1200" dirty="0" err="1" smtClean="0">
                          <a:solidFill>
                            <a:schemeClr val="tx1"/>
                          </a:solidFill>
                          <a:effectLst/>
                          <a:latin typeface="Arial" panose="020B0604020202020204" pitchFamily="34" charset="0"/>
                          <a:ea typeface="+mn-ea"/>
                          <a:cs typeface="Arial" panose="020B0604020202020204" pitchFamily="34" charset="0"/>
                        </a:rPr>
                        <a:t>sinh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viên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ứng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với</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mã</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số</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đăng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nhập</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riêng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của</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từng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sinh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viên</a:t>
                      </a:r>
                      <a:r>
                        <a:rPr lang="en-US" sz="1800" kern="1200" dirty="0" smtClean="0">
                          <a:solidFill>
                            <a:schemeClr val="tx1"/>
                          </a:solidFill>
                          <a:effectLst/>
                          <a:latin typeface="Arial" panose="020B0604020202020204" pitchFamily="34" charset="0"/>
                          <a:ea typeface="+mn-ea"/>
                          <a:cs typeface="Arial" panose="020B0604020202020204" pitchFamily="34" charset="0"/>
                        </a:rPr>
                        <a:t>.</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692798">
                <a:tc>
                  <a:txBody>
                    <a:bodyPr/>
                    <a:lstStyle/>
                    <a:p>
                      <a:pPr algn="ctr">
                        <a:lnSpc>
                          <a:spcPct val="107000"/>
                        </a:lnSpc>
                        <a:spcAft>
                          <a:spcPts val="0"/>
                        </a:spcAft>
                      </a:pPr>
                      <a:r>
                        <a:rPr lang="en-US" sz="1800">
                          <a:effectLst/>
                        </a:rPr>
                        <a:t>Altemative flow</a:t>
                      </a:r>
                      <a:endParaRPr lang="en-US" sz="1600">
                        <a:effectLst/>
                        <a:latin typeface="Calibri"/>
                        <a:ea typeface="Calibri"/>
                        <a:cs typeface="Times New Roman"/>
                      </a:endParaRPr>
                    </a:p>
                  </a:txBody>
                  <a:tcPr marL="68580" marR="68580" marT="0" marB="0" anchor="ctr"/>
                </a:tc>
                <a:tc>
                  <a:txBody>
                    <a:bodyPr/>
                    <a:lstStyle/>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Phải</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đăng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nhập</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với</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phân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quyền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sinh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viên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đúng</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904097">
                <a:tc>
                  <a:txBody>
                    <a:bodyPr/>
                    <a:lstStyle/>
                    <a:p>
                      <a:pPr algn="ctr">
                        <a:lnSpc>
                          <a:spcPct val="107000"/>
                        </a:lnSpc>
                        <a:spcAft>
                          <a:spcPts val="0"/>
                        </a:spcAft>
                      </a:pPr>
                      <a:r>
                        <a:rPr lang="en-US" sz="1800">
                          <a:effectLst/>
                        </a:rPr>
                        <a:t>Exception flow</a:t>
                      </a:r>
                      <a:endParaRPr lang="en-US" sz="1600">
                        <a:effectLst/>
                        <a:latin typeface="Calibri"/>
                        <a:ea typeface="Calibri"/>
                        <a:cs typeface="Times New Roman"/>
                      </a:endParaRPr>
                    </a:p>
                  </a:txBody>
                  <a:tcPr marL="68580" marR="68580" marT="0" marB="0" anchor="ctr"/>
                </a:tc>
                <a:tc>
                  <a:txBody>
                    <a:bodyPr/>
                    <a:lstStyle/>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Lỗi</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hệ</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thống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bị</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quá</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tải</a:t>
                      </a:r>
                      <a:r>
                        <a:rPr lang="en-US" sz="1800" kern="1200" dirty="0" smtClean="0">
                          <a:solidFill>
                            <a:schemeClr val="tx1"/>
                          </a:solidFill>
                          <a:effectLst/>
                          <a:latin typeface="Arial" panose="020B0604020202020204" pitchFamily="34" charset="0"/>
                          <a:ea typeface="+mn-ea"/>
                          <a:cs typeface="Arial" panose="020B0604020202020204" pitchFamily="34" charset="0"/>
                        </a:rPr>
                        <a:t>.</a:t>
                      </a:r>
                    </a:p>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Sinh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viên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chưa</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cập</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nhật</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thông</a:t>
                      </a:r>
                      <a:r>
                        <a:rPr lang="en-US" sz="1800" kern="1200" dirty="0" smtClean="0">
                          <a:solidFill>
                            <a:schemeClr val="tx1"/>
                          </a:solidFill>
                          <a:effectLst/>
                          <a:latin typeface="Arial" panose="020B0604020202020204" pitchFamily="34" charset="0"/>
                          <a:ea typeface="+mn-ea"/>
                          <a:cs typeface="Arial" panose="020B0604020202020204" pitchFamily="34" charset="0"/>
                        </a:rPr>
                        <a:t> tin.</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bl>
          </a:graphicData>
        </a:graphic>
      </p:graphicFrame>
    </p:spTree>
    <p:extLst>
      <p:ext uri="{BB962C8B-B14F-4D97-AF65-F5344CB8AC3E}">
        <p14:creationId xmlns:p14="http://schemas.microsoft.com/office/powerpoint/2010/main" val="35120308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855897744"/>
              </p:ext>
            </p:extLst>
          </p:nvPr>
        </p:nvGraphicFramePr>
        <p:xfrm>
          <a:off x="228600" y="152401"/>
          <a:ext cx="8534401" cy="6400799"/>
        </p:xfrm>
        <a:graphic>
          <a:graphicData uri="http://schemas.openxmlformats.org/drawingml/2006/table">
            <a:tbl>
              <a:tblPr firstRow="1" firstCol="1" bandRow="1">
                <a:tableStyleId>{3B4B98B0-60AC-42C2-AFA5-B58CD77FA1E5}</a:tableStyleId>
              </a:tblPr>
              <a:tblGrid>
                <a:gridCol w="2446892"/>
                <a:gridCol w="6087509"/>
              </a:tblGrid>
              <a:tr h="509381">
                <a:tc>
                  <a:txBody>
                    <a:bodyPr/>
                    <a:lstStyle/>
                    <a:p>
                      <a:pPr algn="ctr">
                        <a:lnSpc>
                          <a:spcPct val="107000"/>
                        </a:lnSpc>
                        <a:spcAft>
                          <a:spcPts val="0"/>
                        </a:spcAft>
                      </a:pPr>
                      <a:r>
                        <a:rPr lang="en-US" sz="1800" dirty="0">
                          <a:effectLst/>
                        </a:rPr>
                        <a:t>Name</a:t>
                      </a:r>
                      <a:endParaRPr lang="en-US" sz="1600" dirty="0">
                        <a:effectLst/>
                        <a:latin typeface="Calibri"/>
                        <a:ea typeface="Calibri"/>
                        <a:cs typeface="Times New Roman"/>
                      </a:endParaRPr>
                    </a:p>
                  </a:txBody>
                  <a:tcPr marL="68580" marR="68580" marT="0" marB="0" anchor="ctr"/>
                </a:tc>
                <a:tc>
                  <a:txBody>
                    <a:bodyPr/>
                    <a:lstStyle/>
                    <a:p>
                      <a:pPr>
                        <a:lnSpc>
                          <a:spcPct val="107000"/>
                        </a:lnSpc>
                        <a:spcAft>
                          <a:spcPts val="0"/>
                        </a:spcAft>
                      </a:pPr>
                      <a:r>
                        <a:rPr lang="en-US" sz="1800" b="1" kern="1200" dirty="0" err="1" smtClean="0">
                          <a:solidFill>
                            <a:schemeClr val="tx1"/>
                          </a:solidFill>
                          <a:effectLst/>
                          <a:latin typeface="Arial" panose="020B0604020202020204" pitchFamily="34" charset="0"/>
                          <a:ea typeface="+mn-ea"/>
                          <a:cs typeface="Arial" panose="020B0604020202020204" pitchFamily="34" charset="0"/>
                        </a:rPr>
                        <a:t>Đăng</a:t>
                      </a:r>
                      <a:r>
                        <a:rPr lang="en-US" sz="1800" b="1" kern="1200" dirty="0" smtClean="0">
                          <a:solidFill>
                            <a:schemeClr val="tx1"/>
                          </a:solidFill>
                          <a:effectLst/>
                          <a:latin typeface="Arial" panose="020B0604020202020204" pitchFamily="34" charset="0"/>
                          <a:ea typeface="+mn-ea"/>
                          <a:cs typeface="Arial" panose="020B0604020202020204" pitchFamily="34" charset="0"/>
                        </a:rPr>
                        <a:t> </a:t>
                      </a:r>
                      <a:r>
                        <a:rPr lang="en-US" sz="1800" b="1" kern="1200" dirty="0" err="1" smtClean="0">
                          <a:solidFill>
                            <a:schemeClr val="tx1"/>
                          </a:solidFill>
                          <a:effectLst/>
                          <a:latin typeface="Arial" panose="020B0604020202020204" pitchFamily="34" charset="0"/>
                          <a:ea typeface="+mn-ea"/>
                          <a:cs typeface="Arial" panose="020B0604020202020204" pitchFamily="34" charset="0"/>
                        </a:rPr>
                        <a:t>ký</a:t>
                      </a:r>
                      <a:r>
                        <a:rPr lang="en-US" sz="1800" b="1" kern="1200" dirty="0" smtClean="0">
                          <a:solidFill>
                            <a:schemeClr val="tx1"/>
                          </a:solidFill>
                          <a:effectLst/>
                          <a:latin typeface="Arial" panose="020B0604020202020204" pitchFamily="34" charset="0"/>
                          <a:ea typeface="+mn-ea"/>
                          <a:cs typeface="Arial" panose="020B0604020202020204" pitchFamily="34" charset="0"/>
                        </a:rPr>
                        <a:t> </a:t>
                      </a:r>
                      <a:r>
                        <a:rPr lang="en-US" sz="1800" b="1" kern="1200" dirty="0" err="1" smtClean="0">
                          <a:solidFill>
                            <a:schemeClr val="tx1"/>
                          </a:solidFill>
                          <a:effectLst/>
                          <a:latin typeface="Arial" panose="020B0604020202020204" pitchFamily="34" charset="0"/>
                          <a:ea typeface="+mn-ea"/>
                          <a:cs typeface="Arial" panose="020B0604020202020204" pitchFamily="34" charset="0"/>
                        </a:rPr>
                        <a:t>chuyên</a:t>
                      </a:r>
                      <a:r>
                        <a:rPr lang="en-US" sz="1800" b="1" kern="1200" dirty="0" smtClean="0">
                          <a:solidFill>
                            <a:schemeClr val="tx1"/>
                          </a:solidFill>
                          <a:effectLst/>
                          <a:latin typeface="Arial" panose="020B0604020202020204" pitchFamily="34" charset="0"/>
                          <a:ea typeface="+mn-ea"/>
                          <a:cs typeface="Arial" panose="020B0604020202020204" pitchFamily="34" charset="0"/>
                        </a:rPr>
                        <a:t> </a:t>
                      </a:r>
                      <a:r>
                        <a:rPr lang="en-US" sz="1800" b="1" kern="1200" dirty="0" err="1" smtClean="0">
                          <a:solidFill>
                            <a:schemeClr val="tx1"/>
                          </a:solidFill>
                          <a:effectLst/>
                          <a:latin typeface="Arial" panose="020B0604020202020204" pitchFamily="34" charset="0"/>
                          <a:ea typeface="+mn-ea"/>
                          <a:cs typeface="Arial" panose="020B0604020202020204" pitchFamily="34" charset="0"/>
                        </a:rPr>
                        <a:t>đề</a:t>
                      </a:r>
                      <a:r>
                        <a:rPr lang="en-US" sz="1800" b="1" kern="1200" dirty="0" smtClean="0">
                          <a:solidFill>
                            <a:schemeClr val="tx1"/>
                          </a:solidFill>
                          <a:effectLst/>
                          <a:latin typeface="Arial" panose="020B0604020202020204" pitchFamily="34" charset="0"/>
                          <a:ea typeface="+mn-ea"/>
                          <a:cs typeface="Arial" panose="020B0604020202020204" pitchFamily="34" charset="0"/>
                        </a:rPr>
                        <a:t>.</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624812">
                <a:tc>
                  <a:txBody>
                    <a:bodyPr/>
                    <a:lstStyle/>
                    <a:p>
                      <a:pPr algn="ctr">
                        <a:lnSpc>
                          <a:spcPct val="107000"/>
                        </a:lnSpc>
                        <a:spcAft>
                          <a:spcPts val="0"/>
                        </a:spcAft>
                      </a:pPr>
                      <a:r>
                        <a:rPr lang="en-US" sz="1800" dirty="0">
                          <a:effectLst/>
                        </a:rPr>
                        <a:t>Actor</a:t>
                      </a:r>
                      <a:endParaRPr lang="en-US" sz="1600" dirty="0">
                        <a:effectLst/>
                        <a:latin typeface="Calibri"/>
                        <a:ea typeface="Calibri"/>
                        <a:cs typeface="Times New Roman"/>
                      </a:endParaRPr>
                    </a:p>
                  </a:txBody>
                  <a:tcPr marL="68580" marR="68580" marT="0" marB="0" anchor="ctr"/>
                </a:tc>
                <a:tc>
                  <a:txBody>
                    <a:bodyPr/>
                    <a:lstStyle/>
                    <a:p>
                      <a:pPr marL="0" lvl="1" indent="0" algn="l"/>
                      <a:r>
                        <a:rPr lang="vi-VN" sz="1800" kern="1200" dirty="0" smtClean="0">
                          <a:effectLst/>
                          <a:latin typeface="Arial" panose="020B0604020202020204" pitchFamily="34" charset="0"/>
                          <a:cs typeface="Arial" panose="020B0604020202020204" pitchFamily="34" charset="0"/>
                        </a:rPr>
                        <a:t>Sinh viên.</a:t>
                      </a:r>
                      <a:endParaRPr lang="en-US" sz="1800" kern="1200" dirty="0" smtClean="0">
                        <a:effectLst/>
                        <a:latin typeface="Arial" panose="020B0604020202020204" pitchFamily="34" charset="0"/>
                        <a:cs typeface="Arial" panose="020B0604020202020204" pitchFamily="34" charset="0"/>
                      </a:endParaRPr>
                    </a:p>
                  </a:txBody>
                  <a:tcPr marL="68580" marR="68580" marT="0" marB="0" anchor="ctr"/>
                </a:tc>
              </a:tr>
              <a:tr h="359639">
                <a:tc>
                  <a:txBody>
                    <a:bodyPr/>
                    <a:lstStyle/>
                    <a:p>
                      <a:pPr algn="ctr">
                        <a:lnSpc>
                          <a:spcPct val="107000"/>
                        </a:lnSpc>
                        <a:spcAft>
                          <a:spcPts val="0"/>
                        </a:spcAft>
                      </a:pPr>
                      <a:r>
                        <a:rPr lang="en-US" sz="1800">
                          <a:effectLst/>
                        </a:rPr>
                        <a:t>Description</a:t>
                      </a:r>
                      <a:endParaRPr lang="en-US" sz="1600">
                        <a:effectLst/>
                        <a:latin typeface="Calibri"/>
                        <a:ea typeface="Calibri"/>
                        <a:cs typeface="Times New Roman"/>
                      </a:endParaRPr>
                    </a:p>
                  </a:txBody>
                  <a:tcPr marL="68580" marR="68580" marT="0" marB="0" anchor="ctr"/>
                </a:tc>
                <a:tc>
                  <a:txBody>
                    <a:bodyPr/>
                    <a:lstStyle/>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Đưa</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chuyên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đề</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muốn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học</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vào</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thời</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khóa</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biểu</a:t>
                      </a:r>
                      <a:r>
                        <a:rPr lang="en-US" sz="1800" kern="1200" dirty="0" smtClean="0">
                          <a:solidFill>
                            <a:schemeClr val="tx1"/>
                          </a:solidFill>
                          <a:effectLst/>
                          <a:latin typeface="Arial" panose="020B0604020202020204" pitchFamily="34" charset="0"/>
                          <a:ea typeface="+mn-ea"/>
                          <a:cs typeface="Arial" panose="020B0604020202020204" pitchFamily="34" charset="0"/>
                        </a:rPr>
                        <a:t>.</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822913">
                <a:tc>
                  <a:txBody>
                    <a:bodyPr/>
                    <a:lstStyle/>
                    <a:p>
                      <a:pPr algn="ctr">
                        <a:lnSpc>
                          <a:spcPct val="107000"/>
                        </a:lnSpc>
                        <a:spcAft>
                          <a:spcPts val="0"/>
                        </a:spcAft>
                      </a:pPr>
                      <a:r>
                        <a:rPr lang="en-US" sz="1800">
                          <a:effectLst/>
                        </a:rPr>
                        <a:t>Goal</a:t>
                      </a:r>
                      <a:endParaRPr lang="en-US" sz="1600">
                        <a:effectLst/>
                        <a:latin typeface="Calibri"/>
                        <a:ea typeface="Calibri"/>
                        <a:cs typeface="Times New Roman"/>
                      </a:endParaRPr>
                    </a:p>
                  </a:txBody>
                  <a:tcPr marL="68580" marR="68580" marT="0" marB="0" anchor="ctr"/>
                </a:tc>
                <a:tc>
                  <a:txBody>
                    <a:bodyPr/>
                    <a:lstStyle/>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Đăng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ký</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thành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công</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359639">
                <a:tc>
                  <a:txBody>
                    <a:bodyPr/>
                    <a:lstStyle/>
                    <a:p>
                      <a:pPr algn="ctr">
                        <a:lnSpc>
                          <a:spcPct val="107000"/>
                        </a:lnSpc>
                        <a:spcAft>
                          <a:spcPts val="0"/>
                        </a:spcAft>
                      </a:pPr>
                      <a:r>
                        <a:rPr lang="en-US" sz="1800">
                          <a:effectLst/>
                        </a:rPr>
                        <a:t>Pre-condition</a:t>
                      </a:r>
                      <a:endParaRPr lang="en-US" sz="1600">
                        <a:effectLst/>
                        <a:latin typeface="Calibri"/>
                        <a:ea typeface="Calibri"/>
                        <a:cs typeface="Times New Roman"/>
                      </a:endParaRPr>
                    </a:p>
                  </a:txBody>
                  <a:tcPr marL="68580" marR="68580" marT="0" marB="0" anchor="ctr"/>
                </a:tc>
                <a:tc>
                  <a:txBody>
                    <a:bodyPr/>
                    <a:lstStyle/>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Chuyên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đề</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mở</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và</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còn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đủ</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vị</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trí</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để</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học</a:t>
                      </a:r>
                      <a:r>
                        <a:rPr lang="en-US" sz="1800" kern="1200" dirty="0" smtClean="0">
                          <a:solidFill>
                            <a:schemeClr val="tx1"/>
                          </a:solidFill>
                          <a:effectLst/>
                          <a:latin typeface="Arial" panose="020B0604020202020204" pitchFamily="34" charset="0"/>
                          <a:ea typeface="+mn-ea"/>
                          <a:cs typeface="Arial" panose="020B0604020202020204" pitchFamily="34" charset="0"/>
                        </a:rPr>
                        <a:t>.</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359639">
                <a:tc>
                  <a:txBody>
                    <a:bodyPr/>
                    <a:lstStyle/>
                    <a:p>
                      <a:pPr algn="ctr">
                        <a:lnSpc>
                          <a:spcPct val="107000"/>
                        </a:lnSpc>
                        <a:spcAft>
                          <a:spcPts val="0"/>
                        </a:spcAft>
                      </a:pPr>
                      <a:r>
                        <a:rPr lang="en-US" sz="1800">
                          <a:effectLst/>
                        </a:rPr>
                        <a:t>Trigger</a:t>
                      </a:r>
                      <a:endParaRPr lang="en-US" sz="1600">
                        <a:effectLst/>
                        <a:latin typeface="Calibri"/>
                        <a:ea typeface="Calibri"/>
                        <a:cs typeface="Times New Roman"/>
                      </a:endParaRPr>
                    </a:p>
                  </a:txBody>
                  <a:tcPr marL="68580" marR="68580" marT="0" marB="0" anchor="ctr"/>
                </a:tc>
                <a:tc>
                  <a:txBody>
                    <a:bodyPr/>
                    <a:lstStyle/>
                    <a:p>
                      <a:pPr>
                        <a:lnSpc>
                          <a:spcPct val="107000"/>
                        </a:lnSpc>
                        <a:spcAft>
                          <a:spcPts val="0"/>
                        </a:spcAft>
                      </a:pPr>
                      <a:r>
                        <a:rPr lang="en-US" sz="1800" kern="1200" dirty="0" err="1" smtClean="0">
                          <a:solidFill>
                            <a:schemeClr val="tx1"/>
                          </a:solidFill>
                          <a:effectLst/>
                          <a:latin typeface="Arial" panose="020B0604020202020204" pitchFamily="34" charset="0"/>
                          <a:ea typeface="+mn-ea"/>
                          <a:cs typeface="Arial" panose="020B0604020202020204" pitchFamily="34" charset="0"/>
                        </a:rPr>
                        <a:t>Nhấn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dấu</a:t>
                      </a:r>
                      <a:r>
                        <a:rPr lang="en-US" sz="1800" kern="1200" dirty="0" smtClean="0">
                          <a:solidFill>
                            <a:schemeClr val="tx1"/>
                          </a:solidFill>
                          <a:effectLst/>
                          <a:latin typeface="Arial" panose="020B0604020202020204" pitchFamily="34" charset="0"/>
                          <a:ea typeface="+mn-ea"/>
                          <a:cs typeface="Arial" panose="020B0604020202020204" pitchFamily="34" charset="0"/>
                        </a:rPr>
                        <a:t> check </a:t>
                      </a:r>
                      <a:r>
                        <a:rPr lang="en-US" sz="1800" kern="1200" dirty="0" err="1" smtClean="0">
                          <a:solidFill>
                            <a:schemeClr val="tx1"/>
                          </a:solidFill>
                          <a:effectLst/>
                          <a:latin typeface="Arial" panose="020B0604020202020204" pitchFamily="34" charset="0"/>
                          <a:ea typeface="+mn-ea"/>
                          <a:cs typeface="Arial" panose="020B0604020202020204" pitchFamily="34" charset="0"/>
                        </a:rPr>
                        <a:t>vào</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chuyên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đề</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muốn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học</a:t>
                      </a:r>
                      <a:r>
                        <a:rPr lang="en-US" sz="1800" kern="1200" dirty="0" smtClean="0">
                          <a:solidFill>
                            <a:schemeClr val="tx1"/>
                          </a:solidFill>
                          <a:effectLst/>
                          <a:latin typeface="Arial" panose="020B0604020202020204" pitchFamily="34" charset="0"/>
                          <a:ea typeface="+mn-ea"/>
                          <a:cs typeface="Arial" panose="020B0604020202020204" pitchFamily="34" charset="0"/>
                        </a:rPr>
                        <a:t>.</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611259">
                <a:tc>
                  <a:txBody>
                    <a:bodyPr/>
                    <a:lstStyle/>
                    <a:p>
                      <a:pPr algn="ctr">
                        <a:lnSpc>
                          <a:spcPct val="107000"/>
                        </a:lnSpc>
                        <a:spcAft>
                          <a:spcPts val="0"/>
                        </a:spcAft>
                      </a:pPr>
                      <a:r>
                        <a:rPr lang="en-US" sz="1800">
                          <a:effectLst/>
                        </a:rPr>
                        <a:t>Post-condition</a:t>
                      </a:r>
                      <a:endParaRPr lang="en-US" sz="1600">
                        <a:effectLst/>
                        <a:latin typeface="Calibri"/>
                        <a:ea typeface="Calibri"/>
                        <a:cs typeface="Times New Roman"/>
                      </a:endParaRPr>
                    </a:p>
                  </a:txBody>
                  <a:tcPr marL="68580" marR="68580" marT="0" marB="0" anchor="ctr"/>
                </a:tc>
                <a:tc>
                  <a:txBody>
                    <a:bodyPr/>
                    <a:lstStyle/>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Chuyên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đề</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mở</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và</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còn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đủ</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vị</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trí</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để</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học</a:t>
                      </a:r>
                      <a:r>
                        <a:rPr lang="en-US" sz="1800" kern="1200" dirty="0" smtClean="0">
                          <a:solidFill>
                            <a:schemeClr val="tx1"/>
                          </a:solidFill>
                          <a:effectLst/>
                          <a:latin typeface="Arial" panose="020B0604020202020204" pitchFamily="34" charset="0"/>
                          <a:ea typeface="+mn-ea"/>
                          <a:cs typeface="Arial" panose="020B0604020202020204" pitchFamily="34" charset="0"/>
                        </a:rPr>
                        <a:t>.</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924717">
                <a:tc>
                  <a:txBody>
                    <a:bodyPr/>
                    <a:lstStyle/>
                    <a:p>
                      <a:pPr algn="ctr">
                        <a:lnSpc>
                          <a:spcPct val="107000"/>
                        </a:lnSpc>
                        <a:spcAft>
                          <a:spcPts val="0"/>
                        </a:spcAft>
                      </a:pPr>
                      <a:r>
                        <a:rPr lang="en-US" sz="1800" dirty="0">
                          <a:effectLst/>
                        </a:rPr>
                        <a:t>Normal flow</a:t>
                      </a:r>
                      <a:endParaRPr lang="en-US" sz="1600" dirty="0">
                        <a:effectLst/>
                        <a:latin typeface="Calibri"/>
                        <a:ea typeface="Calibri"/>
                        <a:cs typeface="Times New Roman"/>
                      </a:endParaRPr>
                    </a:p>
                  </a:txBody>
                  <a:tcPr marL="68580" marR="68580" marT="0" marB="0" anchor="ctr"/>
                </a:tc>
                <a:tc>
                  <a:txBody>
                    <a:bodyPr/>
                    <a:lstStyle/>
                    <a:p>
                      <a:pPr lvl="0"/>
                      <a:r>
                        <a:rPr lang="en-US" sz="1800" kern="1200" dirty="0" smtClean="0">
                          <a:solidFill>
                            <a:schemeClr val="tx1"/>
                          </a:solidFill>
                          <a:effectLst/>
                          <a:latin typeface="Arial" panose="020B0604020202020204" pitchFamily="34" charset="0"/>
                          <a:ea typeface="+mn-ea"/>
                          <a:cs typeface="Arial" panose="020B0604020202020204" pitchFamily="34" charset="0"/>
                        </a:rPr>
                        <a:t>So </a:t>
                      </a:r>
                      <a:r>
                        <a:rPr lang="en-US" sz="1800" kern="1200" dirty="0" err="1" smtClean="0">
                          <a:solidFill>
                            <a:schemeClr val="tx1"/>
                          </a:solidFill>
                          <a:effectLst/>
                          <a:latin typeface="Arial" panose="020B0604020202020204" pitchFamily="34" charset="0"/>
                          <a:ea typeface="+mn-ea"/>
                          <a:cs typeface="Arial" panose="020B0604020202020204" pitchFamily="34" charset="0"/>
                        </a:rPr>
                        <a:t>sánh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với</a:t>
                      </a:r>
                      <a:r>
                        <a:rPr lang="en-US" sz="1800" kern="1200" dirty="0" smtClean="0">
                          <a:solidFill>
                            <a:schemeClr val="tx1"/>
                          </a:solidFill>
                          <a:effectLst/>
                          <a:latin typeface="Arial" panose="020B0604020202020204" pitchFamily="34" charset="0"/>
                          <a:ea typeface="+mn-ea"/>
                          <a:cs typeface="Arial" panose="020B0604020202020204" pitchFamily="34" charset="0"/>
                        </a:rPr>
                        <a:t> CSDL </a:t>
                      </a:r>
                      <a:r>
                        <a:rPr lang="en-US" sz="1800" kern="1200" dirty="0" err="1" smtClean="0">
                          <a:solidFill>
                            <a:schemeClr val="tx1"/>
                          </a:solidFill>
                          <a:effectLst/>
                          <a:latin typeface="Arial" panose="020B0604020202020204" pitchFamily="34" charset="0"/>
                          <a:ea typeface="+mn-ea"/>
                          <a:cs typeface="Arial" panose="020B0604020202020204" pitchFamily="34" charset="0"/>
                        </a:rPr>
                        <a:t>nếu</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chuyên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đề</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chưa</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đăng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ký</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không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trùng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thời</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gian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học</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và</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còn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đủ</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vị</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trí</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học</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sẽ</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đăng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ký</a:t>
                      </a:r>
                      <a:r>
                        <a:rPr lang="en-US" sz="1800" kern="1200" dirty="0" smtClean="0">
                          <a:solidFill>
                            <a:schemeClr val="tx1"/>
                          </a:solidFill>
                          <a:effectLst/>
                          <a:latin typeface="Arial" panose="020B0604020202020204" pitchFamily="34" charset="0"/>
                          <a:ea typeface="+mn-ea"/>
                          <a:cs typeface="Arial" panose="020B0604020202020204" pitchFamily="34" charset="0"/>
                        </a:rPr>
                        <a:t>.</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692798">
                <a:tc>
                  <a:txBody>
                    <a:bodyPr/>
                    <a:lstStyle/>
                    <a:p>
                      <a:pPr algn="ctr">
                        <a:lnSpc>
                          <a:spcPct val="107000"/>
                        </a:lnSpc>
                        <a:spcAft>
                          <a:spcPts val="0"/>
                        </a:spcAft>
                      </a:pPr>
                      <a:r>
                        <a:rPr lang="en-US" sz="1800">
                          <a:effectLst/>
                        </a:rPr>
                        <a:t>Altemative flow</a:t>
                      </a:r>
                      <a:endParaRPr lang="en-US" sz="1600">
                        <a:effectLst/>
                        <a:latin typeface="Calibri"/>
                        <a:ea typeface="Calibri"/>
                        <a:cs typeface="Times New Roman"/>
                      </a:endParaRPr>
                    </a:p>
                  </a:txBody>
                  <a:tcPr marL="68580" marR="68580" marT="0" marB="0" anchor="ctr"/>
                </a:tc>
                <a:tc>
                  <a:txBody>
                    <a:bodyPr/>
                    <a:lstStyle/>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Chuyên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đề</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muốn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học</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không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trùng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với</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thời</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gian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học</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với</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một</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chuyên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đề</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đã</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đăng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ký</a:t>
                      </a:r>
                      <a:r>
                        <a:rPr lang="en-US" sz="1800" kern="1200" dirty="0" smtClean="0">
                          <a:solidFill>
                            <a:schemeClr val="tx1"/>
                          </a:solidFill>
                          <a:effectLst/>
                          <a:latin typeface="Arial" panose="020B0604020202020204" pitchFamily="34" charset="0"/>
                          <a:ea typeface="+mn-ea"/>
                          <a:cs typeface="Arial" panose="020B0604020202020204" pitchFamily="34" charset="0"/>
                        </a:rPr>
                        <a:t>.</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1136002">
                <a:tc>
                  <a:txBody>
                    <a:bodyPr/>
                    <a:lstStyle/>
                    <a:p>
                      <a:pPr algn="ctr">
                        <a:lnSpc>
                          <a:spcPct val="107000"/>
                        </a:lnSpc>
                        <a:spcAft>
                          <a:spcPts val="0"/>
                        </a:spcAft>
                      </a:pPr>
                      <a:r>
                        <a:rPr lang="en-US" sz="1800">
                          <a:effectLst/>
                        </a:rPr>
                        <a:t>Exception flow</a:t>
                      </a:r>
                      <a:endParaRPr lang="en-US" sz="1600">
                        <a:effectLst/>
                        <a:latin typeface="Calibri"/>
                        <a:ea typeface="Calibri"/>
                        <a:cs typeface="Times New Roman"/>
                      </a:endParaRPr>
                    </a:p>
                  </a:txBody>
                  <a:tcPr marL="68580" marR="68580" marT="0" marB="0" anchor="ctr"/>
                </a:tc>
                <a:tc>
                  <a:txBody>
                    <a:bodyPr/>
                    <a:lstStyle/>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Lỗi</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hệ</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thống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bị</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quá</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tải</a:t>
                      </a:r>
                      <a:r>
                        <a:rPr lang="en-US" sz="1800" kern="1200" dirty="0" smtClean="0">
                          <a:solidFill>
                            <a:schemeClr val="tx1"/>
                          </a:solidFill>
                          <a:effectLst/>
                          <a:latin typeface="Arial" panose="020B0604020202020204" pitchFamily="34" charset="0"/>
                          <a:ea typeface="+mn-ea"/>
                          <a:cs typeface="Arial" panose="020B0604020202020204" pitchFamily="34" charset="0"/>
                        </a:rPr>
                        <a:t>.</a:t>
                      </a:r>
                    </a:p>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Chuyên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đề</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muốn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học</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đã</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hết</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lớp</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hoặc</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bị</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xóa</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Giới</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thiệu</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sinh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viên</a:t>
                      </a:r>
                      <a:r>
                        <a:rPr lang="en-US" sz="1800" kern="1200" dirty="0" smtClean="0">
                          <a:solidFill>
                            <a:schemeClr val="tx1"/>
                          </a:solidFill>
                          <a:effectLst/>
                          <a:latin typeface="Arial" panose="020B0604020202020204" pitchFamily="34" charset="0"/>
                          <a:ea typeface="+mn-ea"/>
                          <a:cs typeface="Arial" panose="020B0604020202020204" pitchFamily="34" charset="0"/>
                        </a:rPr>
                        <a:t> qua </a:t>
                      </a:r>
                      <a:r>
                        <a:rPr lang="en-US" sz="1800" kern="1200" dirty="0" err="1" smtClean="0">
                          <a:solidFill>
                            <a:schemeClr val="tx1"/>
                          </a:solidFill>
                          <a:effectLst/>
                          <a:latin typeface="Arial" panose="020B0604020202020204" pitchFamily="34" charset="0"/>
                          <a:ea typeface="+mn-ea"/>
                          <a:cs typeface="Arial" panose="020B0604020202020204" pitchFamily="34" charset="0"/>
                        </a:rPr>
                        <a:t>lớp</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khác</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có</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cùng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chuyên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đề</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vào</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thời</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gian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học</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khác</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bl>
          </a:graphicData>
        </a:graphic>
      </p:graphicFrame>
    </p:spTree>
    <p:extLst>
      <p:ext uri="{BB962C8B-B14F-4D97-AF65-F5344CB8AC3E}">
        <p14:creationId xmlns:p14="http://schemas.microsoft.com/office/powerpoint/2010/main" val="5315471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827049186"/>
              </p:ext>
            </p:extLst>
          </p:nvPr>
        </p:nvGraphicFramePr>
        <p:xfrm>
          <a:off x="304800" y="228600"/>
          <a:ext cx="8534401" cy="6326656"/>
        </p:xfrm>
        <a:graphic>
          <a:graphicData uri="http://schemas.openxmlformats.org/drawingml/2006/table">
            <a:tbl>
              <a:tblPr firstRow="1" firstCol="1" bandRow="1">
                <a:tableStyleId>{3B4B98B0-60AC-42C2-AFA5-B58CD77FA1E5}</a:tableStyleId>
              </a:tblPr>
              <a:tblGrid>
                <a:gridCol w="2446892"/>
                <a:gridCol w="6087509"/>
              </a:tblGrid>
              <a:tr h="602010">
                <a:tc>
                  <a:txBody>
                    <a:bodyPr/>
                    <a:lstStyle/>
                    <a:p>
                      <a:pPr algn="ctr">
                        <a:lnSpc>
                          <a:spcPct val="107000"/>
                        </a:lnSpc>
                        <a:spcAft>
                          <a:spcPts val="0"/>
                        </a:spcAft>
                      </a:pPr>
                      <a:r>
                        <a:rPr lang="en-US" sz="1800" dirty="0">
                          <a:effectLst/>
                        </a:rPr>
                        <a:t>Name</a:t>
                      </a:r>
                      <a:endParaRPr lang="en-US" sz="1600" dirty="0">
                        <a:effectLst/>
                        <a:latin typeface="Calibri"/>
                        <a:ea typeface="Calibri"/>
                        <a:cs typeface="Times New Roman"/>
                      </a:endParaRPr>
                    </a:p>
                  </a:txBody>
                  <a:tcPr marL="68580" marR="68580" marT="0" marB="0" anchor="ctr"/>
                </a:tc>
                <a:tc>
                  <a:txBody>
                    <a:bodyPr/>
                    <a:lstStyle/>
                    <a:p>
                      <a:pPr>
                        <a:lnSpc>
                          <a:spcPct val="107000"/>
                        </a:lnSpc>
                        <a:spcAft>
                          <a:spcPts val="0"/>
                        </a:spcAft>
                      </a:pPr>
                      <a:r>
                        <a:rPr lang="en-US" sz="1800" b="1" kern="1200" dirty="0" err="1" smtClean="0">
                          <a:solidFill>
                            <a:schemeClr val="tx1"/>
                          </a:solidFill>
                          <a:effectLst/>
                          <a:latin typeface="Arial" panose="020B0604020202020204" pitchFamily="34" charset="0"/>
                          <a:ea typeface="+mn-ea"/>
                          <a:cs typeface="Arial" panose="020B0604020202020204" pitchFamily="34" charset="0"/>
                        </a:rPr>
                        <a:t>Đăng</a:t>
                      </a:r>
                      <a:r>
                        <a:rPr lang="en-US" sz="1800" b="1" kern="1200" dirty="0" smtClean="0">
                          <a:solidFill>
                            <a:schemeClr val="tx1"/>
                          </a:solidFill>
                          <a:effectLst/>
                          <a:latin typeface="Arial" panose="020B0604020202020204" pitchFamily="34" charset="0"/>
                          <a:ea typeface="+mn-ea"/>
                          <a:cs typeface="Arial" panose="020B0604020202020204" pitchFamily="34" charset="0"/>
                        </a:rPr>
                        <a:t> </a:t>
                      </a:r>
                      <a:r>
                        <a:rPr lang="en-US" sz="1800" b="1" kern="1200" dirty="0" err="1" smtClean="0">
                          <a:solidFill>
                            <a:schemeClr val="tx1"/>
                          </a:solidFill>
                          <a:effectLst/>
                          <a:latin typeface="Arial" panose="020B0604020202020204" pitchFamily="34" charset="0"/>
                          <a:ea typeface="+mn-ea"/>
                          <a:cs typeface="Arial" panose="020B0604020202020204" pitchFamily="34" charset="0"/>
                        </a:rPr>
                        <a:t>ký</a:t>
                      </a:r>
                      <a:r>
                        <a:rPr lang="en-US" sz="1800" b="1" kern="1200" dirty="0" smtClean="0">
                          <a:solidFill>
                            <a:schemeClr val="tx1"/>
                          </a:solidFill>
                          <a:effectLst/>
                          <a:latin typeface="Arial" panose="020B0604020202020204" pitchFamily="34" charset="0"/>
                          <a:ea typeface="+mn-ea"/>
                          <a:cs typeface="Arial" panose="020B0604020202020204" pitchFamily="34" charset="0"/>
                        </a:rPr>
                        <a:t> </a:t>
                      </a:r>
                      <a:r>
                        <a:rPr lang="en-US" sz="1800" b="1" kern="1200" dirty="0" err="1" smtClean="0">
                          <a:solidFill>
                            <a:schemeClr val="tx1"/>
                          </a:solidFill>
                          <a:effectLst/>
                          <a:latin typeface="Arial" panose="020B0604020202020204" pitchFamily="34" charset="0"/>
                          <a:ea typeface="+mn-ea"/>
                          <a:cs typeface="Arial" panose="020B0604020202020204" pitchFamily="34" charset="0"/>
                        </a:rPr>
                        <a:t>chuyên</a:t>
                      </a:r>
                      <a:r>
                        <a:rPr lang="en-US" sz="1800" b="1" kern="1200" dirty="0" smtClean="0">
                          <a:solidFill>
                            <a:schemeClr val="tx1"/>
                          </a:solidFill>
                          <a:effectLst/>
                          <a:latin typeface="Arial" panose="020B0604020202020204" pitchFamily="34" charset="0"/>
                          <a:ea typeface="+mn-ea"/>
                          <a:cs typeface="Arial" panose="020B0604020202020204" pitchFamily="34" charset="0"/>
                        </a:rPr>
                        <a:t> </a:t>
                      </a:r>
                      <a:r>
                        <a:rPr lang="en-US" sz="1800" b="1" kern="1200" dirty="0" err="1" smtClean="0">
                          <a:solidFill>
                            <a:schemeClr val="tx1"/>
                          </a:solidFill>
                          <a:effectLst/>
                          <a:latin typeface="Arial" panose="020B0604020202020204" pitchFamily="34" charset="0"/>
                          <a:ea typeface="+mn-ea"/>
                          <a:cs typeface="Arial" panose="020B0604020202020204" pitchFamily="34" charset="0"/>
                        </a:rPr>
                        <a:t>ngành</a:t>
                      </a:r>
                      <a:r>
                        <a:rPr lang="en-US" sz="1800" b="1" kern="1200" dirty="0" smtClean="0">
                          <a:solidFill>
                            <a:schemeClr val="tx1"/>
                          </a:solidFill>
                          <a:effectLst/>
                          <a:latin typeface="Arial" panose="020B0604020202020204" pitchFamily="34" charset="0"/>
                          <a:ea typeface="+mn-ea"/>
                          <a:cs typeface="Arial" panose="020B0604020202020204" pitchFamily="34" charset="0"/>
                        </a:rPr>
                        <a:t>.</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617189">
                <a:tc>
                  <a:txBody>
                    <a:bodyPr/>
                    <a:lstStyle/>
                    <a:p>
                      <a:pPr algn="ctr">
                        <a:lnSpc>
                          <a:spcPct val="107000"/>
                        </a:lnSpc>
                        <a:spcAft>
                          <a:spcPts val="0"/>
                        </a:spcAft>
                      </a:pPr>
                      <a:r>
                        <a:rPr lang="en-US" sz="1800" dirty="0">
                          <a:effectLst/>
                        </a:rPr>
                        <a:t>Actor</a:t>
                      </a:r>
                      <a:endParaRPr lang="en-US" sz="1600" dirty="0">
                        <a:effectLst/>
                        <a:latin typeface="Calibri"/>
                        <a:ea typeface="Calibri"/>
                        <a:cs typeface="Times New Roman"/>
                      </a:endParaRPr>
                    </a:p>
                  </a:txBody>
                  <a:tcPr marL="68580" marR="68580" marT="0" marB="0" anchor="ctr"/>
                </a:tc>
                <a:tc>
                  <a:txBody>
                    <a:bodyPr/>
                    <a:lstStyle/>
                    <a:p>
                      <a:pPr marL="0" lvl="1" indent="0" algn="l"/>
                      <a:r>
                        <a:rPr lang="vi-VN" sz="1800" kern="1200" dirty="0" smtClean="0">
                          <a:effectLst/>
                          <a:latin typeface="Arial" panose="020B0604020202020204" pitchFamily="34" charset="0"/>
                          <a:cs typeface="Arial" panose="020B0604020202020204" pitchFamily="34" charset="0"/>
                        </a:rPr>
                        <a:t>Sinh viên.</a:t>
                      </a:r>
                      <a:endParaRPr lang="en-US" sz="1800" kern="1200" dirty="0" smtClean="0">
                        <a:effectLst/>
                        <a:latin typeface="Arial" panose="020B0604020202020204" pitchFamily="34" charset="0"/>
                        <a:cs typeface="Arial" panose="020B0604020202020204" pitchFamily="34" charset="0"/>
                      </a:endParaRPr>
                    </a:p>
                  </a:txBody>
                  <a:tcPr marL="68580" marR="68580" marT="0" marB="0" anchor="ctr"/>
                </a:tc>
              </a:tr>
              <a:tr h="457200">
                <a:tc>
                  <a:txBody>
                    <a:bodyPr/>
                    <a:lstStyle/>
                    <a:p>
                      <a:pPr algn="ctr">
                        <a:lnSpc>
                          <a:spcPct val="107000"/>
                        </a:lnSpc>
                        <a:spcAft>
                          <a:spcPts val="0"/>
                        </a:spcAft>
                      </a:pPr>
                      <a:r>
                        <a:rPr lang="en-US" sz="1800">
                          <a:effectLst/>
                        </a:rPr>
                        <a:t>Description</a:t>
                      </a:r>
                      <a:endParaRPr lang="en-US" sz="1600">
                        <a:effectLst/>
                        <a:latin typeface="Calibri"/>
                        <a:ea typeface="Calibri"/>
                        <a:cs typeface="Times New Roman"/>
                      </a:endParaRPr>
                    </a:p>
                  </a:txBody>
                  <a:tcPr marL="68580" marR="68580" marT="0" marB="0" anchor="ctr"/>
                </a:tc>
                <a:tc>
                  <a:txBody>
                    <a:bodyPr/>
                    <a:lstStyle/>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Chọn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chuyên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ngành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muốn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học</a:t>
                      </a:r>
                      <a:r>
                        <a:rPr lang="en-US" sz="1800" kern="1200" dirty="0" smtClean="0">
                          <a:solidFill>
                            <a:schemeClr val="tx1"/>
                          </a:solidFill>
                          <a:effectLst/>
                          <a:latin typeface="Arial" panose="020B0604020202020204" pitchFamily="34" charset="0"/>
                          <a:ea typeface="+mn-ea"/>
                          <a:cs typeface="Arial" panose="020B0604020202020204" pitchFamily="34" charset="0"/>
                        </a:rPr>
                        <a:t>.</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466962">
                <a:tc>
                  <a:txBody>
                    <a:bodyPr/>
                    <a:lstStyle/>
                    <a:p>
                      <a:pPr algn="ctr">
                        <a:lnSpc>
                          <a:spcPct val="107000"/>
                        </a:lnSpc>
                        <a:spcAft>
                          <a:spcPts val="0"/>
                        </a:spcAft>
                      </a:pPr>
                      <a:r>
                        <a:rPr lang="en-US" sz="1800">
                          <a:effectLst/>
                        </a:rPr>
                        <a:t>Goal</a:t>
                      </a:r>
                      <a:endParaRPr lang="en-US" sz="1600">
                        <a:effectLst/>
                        <a:latin typeface="Calibri"/>
                        <a:ea typeface="Calibri"/>
                        <a:cs typeface="Times New Roman"/>
                      </a:endParaRPr>
                    </a:p>
                  </a:txBody>
                  <a:tcPr marL="68580" marR="68580" marT="0" marB="0" anchor="ctr"/>
                </a:tc>
                <a:tc>
                  <a:txBody>
                    <a:bodyPr/>
                    <a:lstStyle/>
                    <a:p>
                      <a:pPr>
                        <a:lnSpc>
                          <a:spcPct val="107000"/>
                        </a:lnSpc>
                        <a:spcAft>
                          <a:spcPts val="0"/>
                        </a:spcAft>
                      </a:pPr>
                      <a:r>
                        <a:rPr lang="en-US" sz="1800" kern="1200" dirty="0" err="1" smtClean="0">
                          <a:solidFill>
                            <a:schemeClr val="tx1"/>
                          </a:solidFill>
                          <a:effectLst/>
                          <a:latin typeface="Arial" panose="020B0604020202020204" pitchFamily="34" charset="0"/>
                          <a:ea typeface="+mn-ea"/>
                          <a:cs typeface="Arial" panose="020B0604020202020204" pitchFamily="34" charset="0"/>
                        </a:rPr>
                        <a:t>Đăng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ký</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thành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công</a:t>
                      </a:r>
                      <a:r>
                        <a:rPr lang="en-US" sz="1800" kern="1200" dirty="0" smtClean="0">
                          <a:solidFill>
                            <a:schemeClr val="tx1"/>
                          </a:solidFill>
                          <a:effectLst/>
                          <a:latin typeface="Arial" panose="020B0604020202020204" pitchFamily="34" charset="0"/>
                          <a:ea typeface="+mn-ea"/>
                          <a:cs typeface="Arial" panose="020B0604020202020204" pitchFamily="34" charset="0"/>
                        </a:rPr>
                        <a:t>.</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476724">
                <a:tc>
                  <a:txBody>
                    <a:bodyPr/>
                    <a:lstStyle/>
                    <a:p>
                      <a:pPr algn="ctr">
                        <a:lnSpc>
                          <a:spcPct val="107000"/>
                        </a:lnSpc>
                        <a:spcAft>
                          <a:spcPts val="0"/>
                        </a:spcAft>
                      </a:pPr>
                      <a:r>
                        <a:rPr lang="en-US" sz="1800">
                          <a:effectLst/>
                        </a:rPr>
                        <a:t>Pre-condition</a:t>
                      </a:r>
                      <a:endParaRPr lang="en-US" sz="1600">
                        <a:effectLst/>
                        <a:latin typeface="Calibri"/>
                        <a:ea typeface="Calibri"/>
                        <a:cs typeface="Times New Roman"/>
                      </a:endParaRPr>
                    </a:p>
                  </a:txBody>
                  <a:tcPr marL="68580" marR="68580" marT="0" marB="0" anchor="ctr"/>
                </a:tc>
                <a:tc>
                  <a:txBody>
                    <a:bodyPr/>
                    <a:lstStyle/>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Chuyên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ngành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mở</a:t>
                      </a:r>
                      <a:r>
                        <a:rPr lang="en-US" sz="1800" kern="1200" dirty="0" smtClean="0">
                          <a:solidFill>
                            <a:schemeClr val="tx1"/>
                          </a:solidFill>
                          <a:effectLst/>
                          <a:latin typeface="Arial" panose="020B0604020202020204" pitchFamily="34" charset="0"/>
                          <a:ea typeface="+mn-ea"/>
                          <a:cs typeface="Arial" panose="020B0604020202020204" pitchFamily="34" charset="0"/>
                        </a:rPr>
                        <a:t>.</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486486">
                <a:tc>
                  <a:txBody>
                    <a:bodyPr/>
                    <a:lstStyle/>
                    <a:p>
                      <a:pPr algn="ctr">
                        <a:lnSpc>
                          <a:spcPct val="107000"/>
                        </a:lnSpc>
                        <a:spcAft>
                          <a:spcPts val="0"/>
                        </a:spcAft>
                      </a:pPr>
                      <a:r>
                        <a:rPr lang="en-US" sz="1800">
                          <a:effectLst/>
                        </a:rPr>
                        <a:t>Trigger</a:t>
                      </a:r>
                      <a:endParaRPr lang="en-US" sz="1600">
                        <a:effectLst/>
                        <a:latin typeface="Calibri"/>
                        <a:ea typeface="Calibri"/>
                        <a:cs typeface="Times New Roman"/>
                      </a:endParaRPr>
                    </a:p>
                  </a:txBody>
                  <a:tcPr marL="68580" marR="68580" marT="0" marB="0" anchor="ctr"/>
                </a:tc>
                <a:tc>
                  <a:txBody>
                    <a:bodyPr/>
                    <a:lstStyle/>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Nhấn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dấu</a:t>
                      </a:r>
                      <a:r>
                        <a:rPr lang="en-US" sz="1800" kern="1200" dirty="0" smtClean="0">
                          <a:solidFill>
                            <a:schemeClr val="tx1"/>
                          </a:solidFill>
                          <a:effectLst/>
                          <a:latin typeface="Arial" panose="020B0604020202020204" pitchFamily="34" charset="0"/>
                          <a:ea typeface="+mn-ea"/>
                          <a:cs typeface="Arial" panose="020B0604020202020204" pitchFamily="34" charset="0"/>
                        </a:rPr>
                        <a:t> check </a:t>
                      </a:r>
                      <a:r>
                        <a:rPr lang="en-US" sz="1800" kern="1200" dirty="0" err="1" smtClean="0">
                          <a:solidFill>
                            <a:schemeClr val="tx1"/>
                          </a:solidFill>
                          <a:effectLst/>
                          <a:latin typeface="Arial" panose="020B0604020202020204" pitchFamily="34" charset="0"/>
                          <a:ea typeface="+mn-ea"/>
                          <a:cs typeface="Arial" panose="020B0604020202020204" pitchFamily="34" charset="0"/>
                        </a:rPr>
                        <a:t>vào</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chuyên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ngành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muốn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học</a:t>
                      </a:r>
                      <a:r>
                        <a:rPr lang="en-US" sz="1800" kern="1200" dirty="0" smtClean="0">
                          <a:solidFill>
                            <a:schemeClr val="tx1"/>
                          </a:solidFill>
                          <a:effectLst/>
                          <a:latin typeface="Arial" panose="020B0604020202020204" pitchFamily="34" charset="0"/>
                          <a:ea typeface="+mn-ea"/>
                          <a:cs typeface="Arial" panose="020B0604020202020204" pitchFamily="34" charset="0"/>
                        </a:rPr>
                        <a:t>.</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1029648">
                <a:tc>
                  <a:txBody>
                    <a:bodyPr/>
                    <a:lstStyle/>
                    <a:p>
                      <a:pPr algn="ctr">
                        <a:lnSpc>
                          <a:spcPct val="107000"/>
                        </a:lnSpc>
                        <a:spcAft>
                          <a:spcPts val="0"/>
                        </a:spcAft>
                      </a:pPr>
                      <a:r>
                        <a:rPr lang="en-US" sz="1800" dirty="0">
                          <a:effectLst/>
                        </a:rPr>
                        <a:t>Post-condition</a:t>
                      </a:r>
                      <a:endParaRPr lang="en-US" sz="1600" dirty="0">
                        <a:effectLst/>
                        <a:latin typeface="Calibri"/>
                        <a:ea typeface="Calibri"/>
                        <a:cs typeface="Times New Roman"/>
                      </a:endParaRPr>
                    </a:p>
                  </a:txBody>
                  <a:tcPr marL="68580" marR="68580" marT="0" marB="0" anchor="ctr"/>
                </a:tc>
                <a:tc>
                  <a:txBody>
                    <a:bodyPr/>
                    <a:lstStyle/>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Hiện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thông</a:t>
                      </a:r>
                      <a:r>
                        <a:rPr lang="en-US" sz="1800" kern="1200" dirty="0" smtClean="0">
                          <a:solidFill>
                            <a:schemeClr val="tx1"/>
                          </a:solidFill>
                          <a:effectLst/>
                          <a:latin typeface="Arial" panose="020B0604020202020204" pitchFamily="34" charset="0"/>
                          <a:ea typeface="+mn-ea"/>
                          <a:cs typeface="Arial" panose="020B0604020202020204" pitchFamily="34" charset="0"/>
                        </a:rPr>
                        <a:t> tin </a:t>
                      </a:r>
                      <a:r>
                        <a:rPr lang="en-US" sz="1800" kern="1200" dirty="0" err="1" smtClean="0">
                          <a:solidFill>
                            <a:schemeClr val="tx1"/>
                          </a:solidFill>
                          <a:effectLst/>
                          <a:latin typeface="Arial" panose="020B0604020202020204" pitchFamily="34" charset="0"/>
                          <a:ea typeface="+mn-ea"/>
                          <a:cs typeface="Arial" panose="020B0604020202020204" pitchFamily="34" charset="0"/>
                        </a:rPr>
                        <a:t>cá</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nhân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của</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mỗi</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sinh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viên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vào</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danh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sách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sinh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viên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muốn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học</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chuyên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ngành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trên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bảng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hệ</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thống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nhà</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trường</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892980">
                <a:tc>
                  <a:txBody>
                    <a:bodyPr/>
                    <a:lstStyle/>
                    <a:p>
                      <a:pPr algn="ctr">
                        <a:lnSpc>
                          <a:spcPct val="107000"/>
                        </a:lnSpc>
                        <a:spcAft>
                          <a:spcPts val="0"/>
                        </a:spcAft>
                      </a:pPr>
                      <a:r>
                        <a:rPr lang="en-US" sz="1800" dirty="0">
                          <a:effectLst/>
                        </a:rPr>
                        <a:t>Normal flow</a:t>
                      </a:r>
                      <a:endParaRPr lang="en-US" sz="1600" dirty="0">
                        <a:effectLst/>
                        <a:latin typeface="Calibri"/>
                        <a:ea typeface="Calibri"/>
                        <a:cs typeface="Times New Roman"/>
                      </a:endParaRPr>
                    </a:p>
                  </a:txBody>
                  <a:tcPr marL="68580" marR="68580" marT="0" marB="0" anchor="ctr"/>
                </a:tc>
                <a:tc>
                  <a:txBody>
                    <a:bodyPr/>
                    <a:lstStyle/>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Lưu</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tạm</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thời</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vào</a:t>
                      </a:r>
                      <a:r>
                        <a:rPr lang="en-US" sz="1800" kern="1200" dirty="0" smtClean="0">
                          <a:solidFill>
                            <a:schemeClr val="tx1"/>
                          </a:solidFill>
                          <a:effectLst/>
                          <a:latin typeface="Arial" panose="020B0604020202020204" pitchFamily="34" charset="0"/>
                          <a:ea typeface="+mn-ea"/>
                          <a:cs typeface="Arial" panose="020B0604020202020204" pitchFamily="34" charset="0"/>
                        </a:rPr>
                        <a:t> CSDL </a:t>
                      </a:r>
                      <a:r>
                        <a:rPr lang="en-US" sz="1800" kern="1200" dirty="0" err="1" smtClean="0">
                          <a:solidFill>
                            <a:schemeClr val="tx1"/>
                          </a:solidFill>
                          <a:effectLst/>
                          <a:latin typeface="Arial" panose="020B0604020202020204" pitchFamily="34" charset="0"/>
                          <a:ea typeface="+mn-ea"/>
                          <a:cs typeface="Arial" panose="020B0604020202020204" pitchFamily="34" charset="0"/>
                        </a:rPr>
                        <a:t>và</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hiện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lên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trên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bảng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hệ</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thống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nhà</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trường</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685800">
                <a:tc>
                  <a:txBody>
                    <a:bodyPr/>
                    <a:lstStyle/>
                    <a:p>
                      <a:pPr algn="ctr">
                        <a:lnSpc>
                          <a:spcPct val="107000"/>
                        </a:lnSpc>
                        <a:spcAft>
                          <a:spcPts val="0"/>
                        </a:spcAft>
                      </a:pPr>
                      <a:r>
                        <a:rPr lang="en-US" sz="1800">
                          <a:effectLst/>
                        </a:rPr>
                        <a:t>Altemative flow</a:t>
                      </a:r>
                      <a:endParaRPr lang="en-US" sz="1600">
                        <a:effectLst/>
                        <a:latin typeface="Calibri"/>
                        <a:ea typeface="Calibri"/>
                        <a:cs typeface="Times New Roman"/>
                      </a:endParaRPr>
                    </a:p>
                  </a:txBody>
                  <a:tcPr marL="68580" marR="68580" marT="0" marB="0" anchor="ctr"/>
                </a:tc>
                <a:tc>
                  <a:txBody>
                    <a:bodyPr/>
                    <a:lstStyle/>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Không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chọn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cùng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lúc</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nhiều</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chuyên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ngành</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611657">
                <a:tc>
                  <a:txBody>
                    <a:bodyPr/>
                    <a:lstStyle/>
                    <a:p>
                      <a:pPr algn="ctr">
                        <a:lnSpc>
                          <a:spcPct val="107000"/>
                        </a:lnSpc>
                        <a:spcAft>
                          <a:spcPts val="0"/>
                        </a:spcAft>
                      </a:pPr>
                      <a:r>
                        <a:rPr lang="en-US" sz="1800">
                          <a:effectLst/>
                        </a:rPr>
                        <a:t>Exception flow</a:t>
                      </a:r>
                      <a:endParaRPr lang="en-US" sz="1600">
                        <a:effectLst/>
                        <a:latin typeface="Calibri"/>
                        <a:ea typeface="Calibri"/>
                        <a:cs typeface="Times New Roman"/>
                      </a:endParaRPr>
                    </a:p>
                  </a:txBody>
                  <a:tcPr marL="68580" marR="68580" marT="0" marB="0" anchor="ctr"/>
                </a:tc>
                <a:tc>
                  <a:txBody>
                    <a:bodyPr/>
                    <a:lstStyle/>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Chuyên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ngành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không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mở</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giới</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thiệu</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sinh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viên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vào</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chuyên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ngành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khác</a:t>
                      </a:r>
                      <a:r>
                        <a:rPr lang="en-US" sz="1800" kern="1200" dirty="0" smtClean="0">
                          <a:solidFill>
                            <a:schemeClr val="tx1"/>
                          </a:solidFill>
                          <a:effectLst/>
                          <a:latin typeface="Arial" panose="020B0604020202020204" pitchFamily="34" charset="0"/>
                          <a:ea typeface="+mn-ea"/>
                          <a:cs typeface="Arial" panose="020B0604020202020204" pitchFamily="34" charset="0"/>
                        </a:rPr>
                        <a:t>.</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bl>
          </a:graphicData>
        </a:graphic>
      </p:graphicFrame>
    </p:spTree>
    <p:extLst>
      <p:ext uri="{BB962C8B-B14F-4D97-AF65-F5344CB8AC3E}">
        <p14:creationId xmlns:p14="http://schemas.microsoft.com/office/powerpoint/2010/main" val="5296133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1386354"/>
              </p:ext>
            </p:extLst>
          </p:nvPr>
        </p:nvGraphicFramePr>
        <p:xfrm>
          <a:off x="304800" y="152400"/>
          <a:ext cx="8534401" cy="6562847"/>
        </p:xfrm>
        <a:graphic>
          <a:graphicData uri="http://schemas.openxmlformats.org/drawingml/2006/table">
            <a:tbl>
              <a:tblPr firstRow="1" firstCol="1" bandRow="1">
                <a:tableStyleId>{3B4B98B0-60AC-42C2-AFA5-B58CD77FA1E5}</a:tableStyleId>
              </a:tblPr>
              <a:tblGrid>
                <a:gridCol w="2446892"/>
                <a:gridCol w="6087509"/>
              </a:tblGrid>
              <a:tr h="533400">
                <a:tc>
                  <a:txBody>
                    <a:bodyPr/>
                    <a:lstStyle/>
                    <a:p>
                      <a:pPr algn="ctr">
                        <a:lnSpc>
                          <a:spcPct val="107000"/>
                        </a:lnSpc>
                        <a:spcAft>
                          <a:spcPts val="0"/>
                        </a:spcAft>
                      </a:pPr>
                      <a:r>
                        <a:rPr lang="en-US" sz="1800" dirty="0">
                          <a:effectLst/>
                        </a:rPr>
                        <a:t>Name</a:t>
                      </a:r>
                      <a:endParaRPr lang="en-US" sz="1600" dirty="0">
                        <a:effectLst/>
                        <a:latin typeface="Calibri"/>
                        <a:ea typeface="Calibri"/>
                        <a:cs typeface="Times New Roman"/>
                      </a:endParaRPr>
                    </a:p>
                  </a:txBody>
                  <a:tcPr marL="68580" marR="68580" marT="0" marB="0" anchor="ctr"/>
                </a:tc>
                <a:tc>
                  <a:txBody>
                    <a:bodyPr/>
                    <a:lstStyle/>
                    <a:p>
                      <a:pPr>
                        <a:lnSpc>
                          <a:spcPct val="107000"/>
                        </a:lnSpc>
                        <a:spcAft>
                          <a:spcPts val="0"/>
                        </a:spcAft>
                      </a:pPr>
                      <a:r>
                        <a:rPr lang="en-US" sz="1800" b="1" kern="1200" dirty="0" err="1" smtClean="0">
                          <a:solidFill>
                            <a:schemeClr val="tx1"/>
                          </a:solidFill>
                          <a:effectLst/>
                          <a:latin typeface="Arial" panose="020B0604020202020204" pitchFamily="34" charset="0"/>
                          <a:ea typeface="+mn-ea"/>
                          <a:cs typeface="Arial" panose="020B0604020202020204" pitchFamily="34" charset="0"/>
                        </a:rPr>
                        <a:t>Mở</a:t>
                      </a:r>
                      <a:r>
                        <a:rPr lang="en-US" sz="1800" b="1" kern="1200" baseline="0" dirty="0" smtClean="0">
                          <a:solidFill>
                            <a:schemeClr val="tx1"/>
                          </a:solidFill>
                          <a:effectLst/>
                          <a:latin typeface="Arial" panose="020B0604020202020204" pitchFamily="34" charset="0"/>
                          <a:ea typeface="+mn-ea"/>
                          <a:cs typeface="Arial" panose="020B0604020202020204" pitchFamily="34" charset="0"/>
                        </a:rPr>
                        <a:t> </a:t>
                      </a:r>
                      <a:r>
                        <a:rPr lang="en-US" sz="1800" b="1" kern="1200" dirty="0" err="1" smtClean="0">
                          <a:solidFill>
                            <a:schemeClr val="tx1"/>
                          </a:solidFill>
                          <a:effectLst/>
                          <a:latin typeface="Arial" panose="020B0604020202020204" pitchFamily="34" charset="0"/>
                          <a:ea typeface="+mn-ea"/>
                          <a:cs typeface="Arial" panose="020B0604020202020204" pitchFamily="34" charset="0"/>
                        </a:rPr>
                        <a:t>chuyên</a:t>
                      </a:r>
                      <a:r>
                        <a:rPr lang="en-US" sz="1800" b="1" kern="1200" dirty="0" smtClean="0">
                          <a:solidFill>
                            <a:schemeClr val="tx1"/>
                          </a:solidFill>
                          <a:effectLst/>
                          <a:latin typeface="Arial" panose="020B0604020202020204" pitchFamily="34" charset="0"/>
                          <a:ea typeface="+mn-ea"/>
                          <a:cs typeface="Arial" panose="020B0604020202020204" pitchFamily="34" charset="0"/>
                        </a:rPr>
                        <a:t> </a:t>
                      </a:r>
                      <a:r>
                        <a:rPr lang="en-US" sz="1800" b="1" kern="1200" dirty="0" err="1" smtClean="0">
                          <a:solidFill>
                            <a:schemeClr val="tx1"/>
                          </a:solidFill>
                          <a:effectLst/>
                          <a:latin typeface="Arial" panose="020B0604020202020204" pitchFamily="34" charset="0"/>
                          <a:ea typeface="+mn-ea"/>
                          <a:cs typeface="Arial" panose="020B0604020202020204" pitchFamily="34" charset="0"/>
                        </a:rPr>
                        <a:t>ngành</a:t>
                      </a:r>
                      <a:r>
                        <a:rPr lang="en-US" sz="1800" b="1" kern="1200" dirty="0" smtClean="0">
                          <a:solidFill>
                            <a:schemeClr val="tx1"/>
                          </a:solidFill>
                          <a:effectLst/>
                          <a:latin typeface="Arial" panose="020B0604020202020204" pitchFamily="34" charset="0"/>
                          <a:ea typeface="+mn-ea"/>
                          <a:cs typeface="Arial" panose="020B0604020202020204" pitchFamily="34" charset="0"/>
                        </a:rPr>
                        <a:t>.</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464790">
                <a:tc>
                  <a:txBody>
                    <a:bodyPr/>
                    <a:lstStyle/>
                    <a:p>
                      <a:pPr algn="ctr">
                        <a:lnSpc>
                          <a:spcPct val="107000"/>
                        </a:lnSpc>
                        <a:spcAft>
                          <a:spcPts val="0"/>
                        </a:spcAft>
                      </a:pPr>
                      <a:r>
                        <a:rPr lang="en-US" sz="1800" dirty="0">
                          <a:effectLst/>
                        </a:rPr>
                        <a:t>Actor</a:t>
                      </a:r>
                      <a:endParaRPr lang="en-US" sz="1600" dirty="0">
                        <a:effectLst/>
                        <a:latin typeface="Calibri"/>
                        <a:ea typeface="Calibri"/>
                        <a:cs typeface="Times New Roman"/>
                      </a:endParaRPr>
                    </a:p>
                  </a:txBody>
                  <a:tcPr marL="68580" marR="68580" marT="0" marB="0" anchor="ctr"/>
                </a:tc>
                <a:tc>
                  <a:txBody>
                    <a:bodyPr/>
                    <a:lstStyle/>
                    <a:p>
                      <a:pPr marL="0" lvl="1" indent="0" algn="l"/>
                      <a:r>
                        <a:rPr lang="en-US" sz="1800" kern="1200" dirty="0" err="1" smtClean="0">
                          <a:solidFill>
                            <a:schemeClr val="tx1"/>
                          </a:solidFill>
                          <a:effectLst/>
                          <a:latin typeface="Arial" panose="020B0604020202020204" pitchFamily="34" charset="0"/>
                          <a:ea typeface="+mn-ea"/>
                          <a:cs typeface="Arial" panose="020B0604020202020204" pitchFamily="34" charset="0"/>
                        </a:rPr>
                        <a:t>Cán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bộ</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trong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phòng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giáo</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vụ</a:t>
                      </a:r>
                      <a:endParaRPr lang="en-US" sz="1800" kern="1200" dirty="0" smtClean="0">
                        <a:effectLst/>
                        <a:latin typeface="Arial" panose="020B0604020202020204" pitchFamily="34" charset="0"/>
                        <a:cs typeface="Arial" panose="020B0604020202020204" pitchFamily="34" charset="0"/>
                      </a:endParaRPr>
                    </a:p>
                  </a:txBody>
                  <a:tcPr marL="68580" marR="68580" marT="0" marB="0" anchor="ctr"/>
                </a:tc>
              </a:tr>
              <a:tr h="990600">
                <a:tc>
                  <a:txBody>
                    <a:bodyPr/>
                    <a:lstStyle/>
                    <a:p>
                      <a:pPr algn="ctr">
                        <a:lnSpc>
                          <a:spcPct val="107000"/>
                        </a:lnSpc>
                        <a:spcAft>
                          <a:spcPts val="0"/>
                        </a:spcAft>
                      </a:pPr>
                      <a:r>
                        <a:rPr lang="en-US" sz="1800">
                          <a:effectLst/>
                        </a:rPr>
                        <a:t>Description</a:t>
                      </a:r>
                      <a:endParaRPr lang="en-US" sz="1600">
                        <a:effectLst/>
                        <a:latin typeface="Calibri"/>
                        <a:ea typeface="Calibri"/>
                        <a:cs typeface="Times New Roman"/>
                      </a:endParaRPr>
                    </a:p>
                  </a:txBody>
                  <a:tcPr marL="68580" marR="68580" marT="0" marB="0" anchor="ctr"/>
                </a:tc>
                <a:tc>
                  <a:txBody>
                    <a:bodyPr/>
                    <a:lstStyle/>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Cán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bộ</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nhà</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trường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muốn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mở</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ra</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chuyên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ngành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để</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đào</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tạo</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sinh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viên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theo</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đúng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chuyên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ngành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và</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nguyện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vọng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của</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mình</a:t>
                      </a:r>
                      <a:r>
                        <a:rPr lang="en-US" sz="1800" kern="1200" dirty="0" smtClean="0">
                          <a:solidFill>
                            <a:schemeClr val="tx1"/>
                          </a:solidFill>
                          <a:effectLst/>
                          <a:latin typeface="Arial" panose="020B0604020202020204" pitchFamily="34" charset="0"/>
                          <a:ea typeface="+mn-ea"/>
                          <a:cs typeface="Arial" panose="020B0604020202020204" pitchFamily="34" charset="0"/>
                        </a:rPr>
                        <a:t>.</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701040">
                <a:tc>
                  <a:txBody>
                    <a:bodyPr/>
                    <a:lstStyle/>
                    <a:p>
                      <a:pPr algn="ctr">
                        <a:lnSpc>
                          <a:spcPct val="107000"/>
                        </a:lnSpc>
                        <a:spcAft>
                          <a:spcPts val="0"/>
                        </a:spcAft>
                      </a:pPr>
                      <a:r>
                        <a:rPr lang="en-US" sz="1800">
                          <a:effectLst/>
                        </a:rPr>
                        <a:t>Goal</a:t>
                      </a:r>
                      <a:endParaRPr lang="en-US" sz="1600">
                        <a:effectLst/>
                        <a:latin typeface="Calibri"/>
                        <a:ea typeface="Calibri"/>
                        <a:cs typeface="Times New Roman"/>
                      </a:endParaRPr>
                    </a:p>
                  </a:txBody>
                  <a:tcPr marL="68580" marR="68580" marT="0" marB="0" anchor="ctr"/>
                </a:tc>
                <a:tc>
                  <a:txBody>
                    <a:bodyPr/>
                    <a:lstStyle/>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Chuyên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ngành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có</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đủ</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số</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lượng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cần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thiết</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và</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mở</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lớp</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thành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công</a:t>
                      </a:r>
                      <a:r>
                        <a:rPr lang="en-US" sz="1800" kern="1200" dirty="0" smtClean="0">
                          <a:solidFill>
                            <a:schemeClr val="tx1"/>
                          </a:solidFill>
                          <a:effectLst/>
                          <a:latin typeface="Arial" panose="020B0604020202020204" pitchFamily="34" charset="0"/>
                          <a:ea typeface="+mn-ea"/>
                          <a:cs typeface="Arial" panose="020B0604020202020204" pitchFamily="34" charset="0"/>
                        </a:rPr>
                        <a:t>.</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762000">
                <a:tc>
                  <a:txBody>
                    <a:bodyPr/>
                    <a:lstStyle/>
                    <a:p>
                      <a:pPr algn="ctr">
                        <a:lnSpc>
                          <a:spcPct val="107000"/>
                        </a:lnSpc>
                        <a:spcAft>
                          <a:spcPts val="0"/>
                        </a:spcAft>
                      </a:pPr>
                      <a:r>
                        <a:rPr lang="en-US" sz="1800">
                          <a:effectLst/>
                        </a:rPr>
                        <a:t>Pre-condition</a:t>
                      </a:r>
                      <a:endParaRPr lang="en-US" sz="1600">
                        <a:effectLst/>
                        <a:latin typeface="Calibri"/>
                        <a:ea typeface="Calibri"/>
                        <a:cs typeface="Times New Roman"/>
                      </a:endParaRPr>
                    </a:p>
                  </a:txBody>
                  <a:tcPr marL="68580" marR="68580" marT="0" marB="0" anchor="ctr"/>
                </a:tc>
                <a:tc>
                  <a:txBody>
                    <a:bodyPr/>
                    <a:lstStyle/>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Chuyên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ngành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mở</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đúng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với</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định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hướng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nghề</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nghiệp</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của</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mỗi</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nhóm</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sinh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viên</a:t>
                      </a:r>
                      <a:r>
                        <a:rPr lang="en-US" sz="1800" kern="1200" dirty="0" smtClean="0">
                          <a:solidFill>
                            <a:schemeClr val="tx1"/>
                          </a:solidFill>
                          <a:effectLst/>
                          <a:latin typeface="Arial" panose="020B0604020202020204" pitchFamily="34" charset="0"/>
                          <a:ea typeface="+mn-ea"/>
                          <a:cs typeface="Arial" panose="020B0604020202020204" pitchFamily="34" charset="0"/>
                        </a:rPr>
                        <a:t>.</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486486">
                <a:tc>
                  <a:txBody>
                    <a:bodyPr/>
                    <a:lstStyle/>
                    <a:p>
                      <a:pPr algn="ctr">
                        <a:lnSpc>
                          <a:spcPct val="107000"/>
                        </a:lnSpc>
                        <a:spcAft>
                          <a:spcPts val="0"/>
                        </a:spcAft>
                      </a:pPr>
                      <a:r>
                        <a:rPr lang="en-US" sz="1800">
                          <a:effectLst/>
                        </a:rPr>
                        <a:t>Trigger</a:t>
                      </a:r>
                      <a:endParaRPr lang="en-US" sz="1600">
                        <a:effectLst/>
                        <a:latin typeface="Calibri"/>
                        <a:ea typeface="Calibri"/>
                        <a:cs typeface="Times New Roman"/>
                      </a:endParaRPr>
                    </a:p>
                  </a:txBody>
                  <a:tcPr marL="68580" marR="68580" marT="0" marB="0" anchor="ctr"/>
                </a:tc>
                <a:tc>
                  <a:txBody>
                    <a:bodyPr/>
                    <a:lstStyle/>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Nhấn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vào</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nút</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khởi</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tạo</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chuyên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ngành</a:t>
                      </a:r>
                      <a:r>
                        <a:rPr lang="en-US" sz="1800" kern="1200" dirty="0" smtClean="0">
                          <a:solidFill>
                            <a:schemeClr val="tx1"/>
                          </a:solidFill>
                          <a:effectLst/>
                          <a:latin typeface="Arial" panose="020B0604020202020204" pitchFamily="34" charset="0"/>
                          <a:ea typeface="+mn-ea"/>
                          <a:cs typeface="Arial" panose="020B0604020202020204" pitchFamily="34" charset="0"/>
                        </a:rPr>
                        <a:t>.</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565074">
                <a:tc>
                  <a:txBody>
                    <a:bodyPr/>
                    <a:lstStyle/>
                    <a:p>
                      <a:pPr algn="ctr">
                        <a:lnSpc>
                          <a:spcPct val="107000"/>
                        </a:lnSpc>
                        <a:spcAft>
                          <a:spcPts val="0"/>
                        </a:spcAft>
                      </a:pPr>
                      <a:r>
                        <a:rPr lang="en-US" sz="1800" dirty="0">
                          <a:effectLst/>
                        </a:rPr>
                        <a:t>Post-condition</a:t>
                      </a:r>
                      <a:endParaRPr lang="en-US" sz="1600" dirty="0">
                        <a:effectLst/>
                        <a:latin typeface="Calibri"/>
                        <a:ea typeface="Calibri"/>
                        <a:cs typeface="Times New Roman"/>
                      </a:endParaRPr>
                    </a:p>
                  </a:txBody>
                  <a:tcPr marL="68580" marR="68580" marT="0" marB="0" anchor="ctr"/>
                </a:tc>
                <a:tc>
                  <a:txBody>
                    <a:bodyPr/>
                    <a:lstStyle/>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Khởi</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tạo</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thành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công</a:t>
                      </a:r>
                      <a:r>
                        <a:rPr lang="en-US" sz="1800" kern="1200" dirty="0" smtClean="0">
                          <a:solidFill>
                            <a:schemeClr val="tx1"/>
                          </a:solidFill>
                          <a:effectLst/>
                          <a:latin typeface="Arial" panose="020B0604020202020204" pitchFamily="34" charset="0"/>
                          <a:ea typeface="+mn-ea"/>
                          <a:cs typeface="Arial" panose="020B0604020202020204" pitchFamily="34" charset="0"/>
                        </a:rPr>
                        <a:t> 1 </a:t>
                      </a:r>
                      <a:r>
                        <a:rPr lang="en-US" sz="1800" kern="1200" dirty="0" err="1" smtClean="0">
                          <a:solidFill>
                            <a:schemeClr val="tx1"/>
                          </a:solidFill>
                          <a:effectLst/>
                          <a:latin typeface="Arial" panose="020B0604020202020204" pitchFamily="34" charset="0"/>
                          <a:ea typeface="+mn-ea"/>
                          <a:cs typeface="Arial" panose="020B0604020202020204" pitchFamily="34" charset="0"/>
                        </a:rPr>
                        <a:t>chuyên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ngành</a:t>
                      </a:r>
                      <a:r>
                        <a:rPr lang="en-US" sz="1800" kern="1200" dirty="0" smtClean="0">
                          <a:solidFill>
                            <a:schemeClr val="tx1"/>
                          </a:solidFill>
                          <a:effectLst/>
                          <a:latin typeface="Arial" panose="020B0604020202020204" pitchFamily="34" charset="0"/>
                          <a:ea typeface="+mn-ea"/>
                          <a:cs typeface="Arial" panose="020B0604020202020204" pitchFamily="34" charset="0"/>
                        </a:rPr>
                        <a:t>.</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892980">
                <a:tc>
                  <a:txBody>
                    <a:bodyPr/>
                    <a:lstStyle/>
                    <a:p>
                      <a:pPr algn="ctr">
                        <a:lnSpc>
                          <a:spcPct val="107000"/>
                        </a:lnSpc>
                        <a:spcAft>
                          <a:spcPts val="0"/>
                        </a:spcAft>
                      </a:pPr>
                      <a:r>
                        <a:rPr lang="en-US" sz="1800" dirty="0">
                          <a:effectLst/>
                        </a:rPr>
                        <a:t>Normal flow</a:t>
                      </a:r>
                      <a:endParaRPr lang="en-US" sz="1600" dirty="0">
                        <a:effectLst/>
                        <a:latin typeface="Calibri"/>
                        <a:ea typeface="Calibri"/>
                        <a:cs typeface="Times New Roman"/>
                      </a:endParaRPr>
                    </a:p>
                  </a:txBody>
                  <a:tcPr marL="68580" marR="68580" marT="0" marB="0" anchor="ctr"/>
                </a:tc>
                <a:tc>
                  <a:txBody>
                    <a:bodyPr/>
                    <a:lstStyle/>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Có</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đủ</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chuyên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môn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giáo</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viên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nghiệp</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vụ</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và</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bộ</a:t>
                      </a:r>
                      <a:r>
                        <a:rPr lang="en-US" sz="1800" kern="1200" dirty="0" smtClean="0">
                          <a:solidFill>
                            <a:schemeClr val="tx1"/>
                          </a:solidFill>
                          <a:effectLst/>
                          <a:latin typeface="Arial" panose="020B0604020202020204" pitchFamily="34" charset="0"/>
                          <a:ea typeface="+mn-ea"/>
                          <a:cs typeface="Arial" panose="020B0604020202020204" pitchFamily="34" charset="0"/>
                        </a:rPr>
                        <a:t> GD&amp;DT </a:t>
                      </a:r>
                      <a:r>
                        <a:rPr lang="en-US" sz="1800" kern="1200" dirty="0" err="1" smtClean="0">
                          <a:solidFill>
                            <a:schemeClr val="tx1"/>
                          </a:solidFill>
                          <a:effectLst/>
                          <a:latin typeface="Arial" panose="020B0604020202020204" pitchFamily="34" charset="0"/>
                          <a:ea typeface="+mn-ea"/>
                          <a:cs typeface="Arial" panose="020B0604020202020204" pitchFamily="34" charset="0"/>
                        </a:rPr>
                        <a:t>cho</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phép</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mở</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chuyên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ngành</a:t>
                      </a:r>
                      <a:r>
                        <a:rPr lang="en-US" sz="1800" kern="1200" dirty="0" smtClean="0">
                          <a:solidFill>
                            <a:schemeClr val="tx1"/>
                          </a:solidFill>
                          <a:effectLst/>
                          <a:latin typeface="Arial" panose="020B0604020202020204" pitchFamily="34" charset="0"/>
                          <a:ea typeface="+mn-ea"/>
                          <a:cs typeface="Arial" panose="020B0604020202020204" pitchFamily="34" charset="0"/>
                        </a:rPr>
                        <a:t>.</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554820">
                <a:tc>
                  <a:txBody>
                    <a:bodyPr/>
                    <a:lstStyle/>
                    <a:p>
                      <a:pPr algn="ctr">
                        <a:lnSpc>
                          <a:spcPct val="107000"/>
                        </a:lnSpc>
                        <a:spcAft>
                          <a:spcPts val="0"/>
                        </a:spcAft>
                      </a:pPr>
                      <a:r>
                        <a:rPr lang="en-US" sz="1800">
                          <a:effectLst/>
                        </a:rPr>
                        <a:t>Altemative flow</a:t>
                      </a:r>
                      <a:endParaRPr lang="en-US" sz="1600">
                        <a:effectLst/>
                        <a:latin typeface="Calibri"/>
                        <a:ea typeface="Calibri"/>
                        <a:cs typeface="Times New Roman"/>
                      </a:endParaRPr>
                    </a:p>
                  </a:txBody>
                  <a:tcPr marL="68580" marR="68580" marT="0" marB="0" anchor="ctr"/>
                </a:tc>
                <a:tc>
                  <a:txBody>
                    <a:bodyPr/>
                    <a:lstStyle/>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Chuyên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nghành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không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đủ</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số</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lượng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sinh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viên</a:t>
                      </a:r>
                      <a:r>
                        <a:rPr lang="en-US" sz="1800" kern="1200" dirty="0" smtClean="0">
                          <a:solidFill>
                            <a:schemeClr val="tx1"/>
                          </a:solidFill>
                          <a:effectLst/>
                          <a:latin typeface="Arial" panose="020B0604020202020204" pitchFamily="34" charset="0"/>
                          <a:ea typeface="+mn-ea"/>
                          <a:cs typeface="Arial" panose="020B0604020202020204" pitchFamily="34" charset="0"/>
                        </a:rPr>
                        <a:t>.</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r h="611657">
                <a:tc>
                  <a:txBody>
                    <a:bodyPr/>
                    <a:lstStyle/>
                    <a:p>
                      <a:pPr algn="ctr">
                        <a:lnSpc>
                          <a:spcPct val="107000"/>
                        </a:lnSpc>
                        <a:spcAft>
                          <a:spcPts val="0"/>
                        </a:spcAft>
                      </a:pPr>
                      <a:r>
                        <a:rPr lang="en-US" sz="1800">
                          <a:effectLst/>
                        </a:rPr>
                        <a:t>Exception flow</a:t>
                      </a:r>
                      <a:endParaRPr lang="en-US" sz="1600">
                        <a:effectLst/>
                        <a:latin typeface="Calibri"/>
                        <a:ea typeface="Calibri"/>
                        <a:cs typeface="Times New Roman"/>
                      </a:endParaRPr>
                    </a:p>
                  </a:txBody>
                  <a:tcPr marL="68580" marR="68580" marT="0" marB="0" anchor="ctr"/>
                </a:tc>
                <a:tc>
                  <a:txBody>
                    <a:bodyPr/>
                    <a:lstStyle/>
                    <a:p>
                      <a:pPr lvl="0"/>
                      <a:r>
                        <a:rPr lang="en-US" sz="1800" kern="1200" dirty="0" err="1" smtClean="0">
                          <a:solidFill>
                            <a:schemeClr val="tx1"/>
                          </a:solidFill>
                          <a:effectLst/>
                          <a:latin typeface="Arial" panose="020B0604020202020204" pitchFamily="34" charset="0"/>
                          <a:ea typeface="+mn-ea"/>
                          <a:cs typeface="Arial" panose="020B0604020202020204" pitchFamily="34" charset="0"/>
                        </a:rPr>
                        <a:t>Chuyên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ngành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muốn</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mở</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không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đáp</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ứng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nhu</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cầu</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và</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định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hướng</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nghề</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nghiệp</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của</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sinh</a:t>
                      </a:r>
                      <a:r>
                        <a:rPr lang="en-US" sz="1800" kern="1200" dirty="0" smtClean="0">
                          <a:solidFill>
                            <a:schemeClr val="tx1"/>
                          </a:solidFill>
                          <a:effectLst/>
                          <a:latin typeface="Arial" panose="020B0604020202020204" pitchFamily="34" charset="0"/>
                          <a:ea typeface="+mn-ea"/>
                          <a:cs typeface="Arial" panose="020B0604020202020204" pitchFamily="34" charset="0"/>
                        </a:rPr>
                        <a:t> </a:t>
                      </a:r>
                      <a:r>
                        <a:rPr lang="en-US" sz="1800" kern="1200" dirty="0" err="1" smtClean="0">
                          <a:solidFill>
                            <a:schemeClr val="tx1"/>
                          </a:solidFill>
                          <a:effectLst/>
                          <a:latin typeface="Arial" panose="020B0604020202020204" pitchFamily="34" charset="0"/>
                          <a:ea typeface="+mn-ea"/>
                          <a:cs typeface="Arial" panose="020B0604020202020204" pitchFamily="34" charset="0"/>
                        </a:rPr>
                        <a:t>viên</a:t>
                      </a:r>
                      <a:r>
                        <a:rPr lang="en-US" sz="1800" kern="1200" dirty="0" smtClean="0">
                          <a:solidFill>
                            <a:schemeClr val="tx1"/>
                          </a:solidFill>
                          <a:effectLst/>
                          <a:latin typeface="Arial" panose="020B0604020202020204" pitchFamily="34" charset="0"/>
                          <a:ea typeface="+mn-ea"/>
                          <a:cs typeface="Arial" panose="020B0604020202020204" pitchFamily="34" charset="0"/>
                        </a:rPr>
                        <a:t>. </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tc>
              </a:tr>
            </a:tbl>
          </a:graphicData>
        </a:graphic>
      </p:graphicFrame>
    </p:spTree>
    <p:extLst>
      <p:ext uri="{BB962C8B-B14F-4D97-AF65-F5344CB8AC3E}">
        <p14:creationId xmlns:p14="http://schemas.microsoft.com/office/powerpoint/2010/main" val="26279263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99897488"/>
              </p:ext>
            </p:extLst>
          </p:nvPr>
        </p:nvGraphicFramePr>
        <p:xfrm>
          <a:off x="228600" y="228600"/>
          <a:ext cx="8686800" cy="6024376"/>
        </p:xfrm>
        <a:graphic>
          <a:graphicData uri="http://schemas.openxmlformats.org/drawingml/2006/table">
            <a:tbl>
              <a:tblPr firstRow="1" firstCol="1" bandRow="1">
                <a:tableStyleId>{3B4B98B0-60AC-42C2-AFA5-B58CD77FA1E5}</a:tableStyleId>
              </a:tblPr>
              <a:tblGrid>
                <a:gridCol w="2490587"/>
                <a:gridCol w="6196213"/>
              </a:tblGrid>
              <a:tr h="440504">
                <a:tc>
                  <a:txBody>
                    <a:bodyPr/>
                    <a:lstStyle/>
                    <a:p>
                      <a:pPr algn="ctr">
                        <a:lnSpc>
                          <a:spcPct val="107000"/>
                        </a:lnSpc>
                        <a:spcAft>
                          <a:spcPts val="0"/>
                        </a:spcAft>
                      </a:pPr>
                      <a:r>
                        <a:rPr lang="en-US" sz="1800" dirty="0">
                          <a:effectLst/>
                          <a:latin typeface="Arial" panose="020B0604020202020204" pitchFamily="34" charset="0"/>
                          <a:cs typeface="Arial" panose="020B0604020202020204" pitchFamily="34" charset="0"/>
                        </a:rPr>
                        <a:t>Name</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Cập</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nhật</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chuyên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ngành</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440504">
                <a:tc>
                  <a:txBody>
                    <a:bodyPr/>
                    <a:lstStyle/>
                    <a:p>
                      <a:pPr algn="ctr">
                        <a:lnSpc>
                          <a:spcPct val="107000"/>
                        </a:lnSpc>
                        <a:spcAft>
                          <a:spcPts val="0"/>
                        </a:spcAft>
                      </a:pPr>
                      <a:r>
                        <a:rPr lang="en-US" sz="1800" dirty="0">
                          <a:effectLst/>
                          <a:latin typeface="Arial" panose="020B0604020202020204" pitchFamily="34" charset="0"/>
                          <a:cs typeface="Arial" panose="020B0604020202020204" pitchFamily="34" charset="0"/>
                        </a:rPr>
                        <a:t>Actor</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Cán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bộ</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phòng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giáo</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vụ</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440504">
                <a:tc>
                  <a:txBody>
                    <a:bodyPr/>
                    <a:lstStyle/>
                    <a:p>
                      <a:pPr algn="ctr">
                        <a:lnSpc>
                          <a:spcPct val="107000"/>
                        </a:lnSpc>
                        <a:spcAft>
                          <a:spcPts val="0"/>
                        </a:spcAft>
                      </a:pPr>
                      <a:r>
                        <a:rPr lang="en-US" sz="1800">
                          <a:effectLst/>
                          <a:latin typeface="Arial" panose="020B0604020202020204" pitchFamily="34" charset="0"/>
                          <a:cs typeface="Arial" panose="020B0604020202020204" pitchFamily="34" charset="0"/>
                        </a:rPr>
                        <a:t>Description</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Xóa</a:t>
                      </a:r>
                      <a:r>
                        <a:rPr lang="en-US" sz="1800" dirty="0">
                          <a:effectLst/>
                          <a:latin typeface="Arial" panose="020B0604020202020204" pitchFamily="34" charset="0"/>
                          <a:cs typeface="Arial" panose="020B0604020202020204" pitchFamily="34" charset="0"/>
                        </a:rPr>
                        <a:t>/</a:t>
                      </a:r>
                      <a:r>
                        <a:rPr lang="en-US" sz="1800" dirty="0" err="1">
                          <a:effectLst/>
                          <a:latin typeface="Arial" panose="020B0604020202020204" pitchFamily="34" charset="0"/>
                          <a:cs typeface="Arial" panose="020B0604020202020204" pitchFamily="34" charset="0"/>
                        </a:rPr>
                        <a:t>sửa</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kiểm</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tra</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thông</a:t>
                      </a:r>
                      <a:r>
                        <a:rPr lang="en-US" sz="1800" dirty="0">
                          <a:effectLst/>
                          <a:latin typeface="Arial" panose="020B0604020202020204" pitchFamily="34" charset="0"/>
                          <a:cs typeface="Arial" panose="020B0604020202020204" pitchFamily="34" charset="0"/>
                        </a:rPr>
                        <a:t> tin </a:t>
                      </a:r>
                      <a:r>
                        <a:rPr lang="en-US" sz="1800" dirty="0" err="1">
                          <a:effectLst/>
                          <a:latin typeface="Arial" panose="020B0604020202020204" pitchFamily="34" charset="0"/>
                          <a:cs typeface="Arial" panose="020B0604020202020204" pitchFamily="34" charset="0"/>
                        </a:rPr>
                        <a:t>các</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chuyên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ngành</a:t>
                      </a:r>
                      <a:r>
                        <a:rPr lang="en-US" sz="1800" dirty="0">
                          <a:effectLst/>
                          <a:latin typeface="Arial" panose="020B0604020202020204" pitchFamily="34" charset="0"/>
                          <a:cs typeface="Arial" panose="020B0604020202020204" pitchFamily="34" charset="0"/>
                        </a:rPr>
                        <a:t>.</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440504">
                <a:tc>
                  <a:txBody>
                    <a:bodyPr/>
                    <a:lstStyle/>
                    <a:p>
                      <a:pPr algn="ctr">
                        <a:lnSpc>
                          <a:spcPct val="107000"/>
                        </a:lnSpc>
                        <a:spcAft>
                          <a:spcPts val="0"/>
                        </a:spcAft>
                      </a:pPr>
                      <a:r>
                        <a:rPr lang="en-US" sz="1800">
                          <a:effectLst/>
                          <a:latin typeface="Arial" panose="020B0604020202020204" pitchFamily="34" charset="0"/>
                          <a:cs typeface="Arial" panose="020B0604020202020204" pitchFamily="34" charset="0"/>
                        </a:rPr>
                        <a:t>Goal</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Dữ</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liệu</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mới</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về</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các</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thông</a:t>
                      </a:r>
                      <a:r>
                        <a:rPr lang="en-US" sz="1800" dirty="0">
                          <a:effectLst/>
                          <a:latin typeface="Arial" panose="020B0604020202020204" pitchFamily="34" charset="0"/>
                          <a:cs typeface="Arial" panose="020B0604020202020204" pitchFamily="34" charset="0"/>
                        </a:rPr>
                        <a:t> tin </a:t>
                      </a:r>
                      <a:r>
                        <a:rPr lang="en-US" sz="1800" dirty="0" err="1">
                          <a:effectLst/>
                          <a:latin typeface="Arial" panose="020B0604020202020204" pitchFamily="34" charset="0"/>
                          <a:cs typeface="Arial" panose="020B0604020202020204" pitchFamily="34" charset="0"/>
                        </a:rPr>
                        <a:t>chuyên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ngành</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được</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cập</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nhật</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440504">
                <a:tc>
                  <a:txBody>
                    <a:bodyPr/>
                    <a:lstStyle/>
                    <a:p>
                      <a:pPr algn="ctr">
                        <a:lnSpc>
                          <a:spcPct val="107000"/>
                        </a:lnSpc>
                        <a:spcAft>
                          <a:spcPts val="0"/>
                        </a:spcAft>
                      </a:pPr>
                      <a:r>
                        <a:rPr lang="en-US" sz="1800">
                          <a:effectLst/>
                          <a:latin typeface="Arial" panose="020B0604020202020204" pitchFamily="34" charset="0"/>
                          <a:cs typeface="Arial" panose="020B0604020202020204" pitchFamily="34" charset="0"/>
                        </a:rPr>
                        <a:t>Pre-condition</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a:effectLst/>
                          <a:latin typeface="Arial" panose="020B0604020202020204" pitchFamily="34" charset="0"/>
                          <a:cs typeface="Arial" panose="020B0604020202020204" pitchFamily="34" charset="0"/>
                        </a:rPr>
                        <a:t>Đăng nhập thành công với quyền cán bộ, Chuyên ngành đã có</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r>
              <a:tr h="440504">
                <a:tc>
                  <a:txBody>
                    <a:bodyPr/>
                    <a:lstStyle/>
                    <a:p>
                      <a:pPr algn="ctr">
                        <a:lnSpc>
                          <a:spcPct val="107000"/>
                        </a:lnSpc>
                        <a:spcAft>
                          <a:spcPts val="0"/>
                        </a:spcAft>
                      </a:pPr>
                      <a:r>
                        <a:rPr lang="en-US" sz="1800">
                          <a:effectLst/>
                          <a:latin typeface="Arial" panose="020B0604020202020204" pitchFamily="34" charset="0"/>
                          <a:cs typeface="Arial" panose="020B0604020202020204" pitchFamily="34" charset="0"/>
                        </a:rPr>
                        <a:t>Trigger</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a:effectLst/>
                          <a:latin typeface="Arial" panose="020B0604020202020204" pitchFamily="34" charset="0"/>
                          <a:cs typeface="Arial" panose="020B0604020202020204" pitchFamily="34" charset="0"/>
                        </a:rPr>
                        <a:t>Click </a:t>
                      </a:r>
                      <a:r>
                        <a:rPr lang="en-US" sz="1800" dirty="0" err="1">
                          <a:effectLst/>
                          <a:latin typeface="Arial" panose="020B0604020202020204" pitchFamily="34" charset="0"/>
                          <a:cs typeface="Arial" panose="020B0604020202020204" pitchFamily="34" charset="0"/>
                        </a:rPr>
                        <a:t>vào</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Cập</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Nhập</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Chuyên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Ngành</a:t>
                      </a:r>
                      <a:r>
                        <a:rPr lang="en-US" sz="1800" dirty="0">
                          <a:effectLst/>
                          <a:latin typeface="Arial" panose="020B0604020202020204" pitchFamily="34" charset="0"/>
                          <a:cs typeface="Arial" panose="020B0604020202020204" pitchFamily="34" charset="0"/>
                        </a:rPr>
                        <a:t>”</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440504">
                <a:tc>
                  <a:txBody>
                    <a:bodyPr/>
                    <a:lstStyle/>
                    <a:p>
                      <a:pPr algn="ctr">
                        <a:lnSpc>
                          <a:spcPct val="107000"/>
                        </a:lnSpc>
                        <a:spcAft>
                          <a:spcPts val="0"/>
                        </a:spcAft>
                      </a:pPr>
                      <a:r>
                        <a:rPr lang="en-US" sz="1800">
                          <a:effectLst/>
                          <a:latin typeface="Arial" panose="020B0604020202020204" pitchFamily="34" charset="0"/>
                          <a:cs typeface="Arial" panose="020B0604020202020204" pitchFamily="34" charset="0"/>
                        </a:rPr>
                        <a:t>Post-condition</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a:effectLst/>
                          <a:latin typeface="Arial" panose="020B0604020202020204" pitchFamily="34" charset="0"/>
                          <a:cs typeface="Arial" panose="020B0604020202020204" pitchFamily="34" charset="0"/>
                        </a:rPr>
                        <a:t>Hiện dữ liệu mới về chuyên ngành được cập nhật</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r>
              <a:tr h="1362183">
                <a:tc>
                  <a:txBody>
                    <a:bodyPr/>
                    <a:lstStyle/>
                    <a:p>
                      <a:pPr algn="ctr">
                        <a:lnSpc>
                          <a:spcPct val="107000"/>
                        </a:lnSpc>
                        <a:spcAft>
                          <a:spcPts val="0"/>
                        </a:spcAft>
                      </a:pPr>
                      <a:r>
                        <a:rPr lang="en-US" sz="1800">
                          <a:effectLst/>
                          <a:latin typeface="Arial" panose="020B0604020202020204" pitchFamily="34" charset="0"/>
                          <a:cs typeface="Arial" panose="020B0604020202020204" pitchFamily="34" charset="0"/>
                        </a:rPr>
                        <a:t>Normal flow</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Đăng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nhập</a:t>
                      </a:r>
                      <a:endParaRPr lang="en-US" sz="1800" dirty="0">
                        <a:effectLst/>
                        <a:latin typeface="Arial" panose="020B0604020202020204" pitchFamily="34" charset="0"/>
                        <a:cs typeface="Arial" panose="020B0604020202020204" pitchFamily="34" charset="0"/>
                      </a:endParaRPr>
                    </a:p>
                    <a:p>
                      <a:pPr>
                        <a:lnSpc>
                          <a:spcPct val="107000"/>
                        </a:lnSpc>
                        <a:spcAft>
                          <a:spcPts val="0"/>
                        </a:spcAft>
                      </a:pPr>
                      <a:r>
                        <a:rPr lang="en-US" sz="1800" dirty="0" err="1">
                          <a:effectLst/>
                          <a:latin typeface="Arial" panose="020B0604020202020204" pitchFamily="34" charset="0"/>
                          <a:cs typeface="Arial" panose="020B0604020202020204" pitchFamily="34" charset="0"/>
                        </a:rPr>
                        <a:t>Lấy</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thông</a:t>
                      </a:r>
                      <a:r>
                        <a:rPr lang="en-US" sz="1800" dirty="0">
                          <a:effectLst/>
                          <a:latin typeface="Arial" panose="020B0604020202020204" pitchFamily="34" charset="0"/>
                          <a:cs typeface="Arial" panose="020B0604020202020204" pitchFamily="34" charset="0"/>
                        </a:rPr>
                        <a:t> tin </a:t>
                      </a:r>
                      <a:r>
                        <a:rPr lang="en-US" sz="1800" dirty="0" err="1">
                          <a:effectLst/>
                          <a:latin typeface="Arial" panose="020B0604020202020204" pitchFamily="34" charset="0"/>
                          <a:cs typeface="Arial" panose="020B0604020202020204" pitchFamily="34" charset="0"/>
                        </a:rPr>
                        <a:t>chuyên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ngành</a:t>
                      </a:r>
                      <a:endParaRPr lang="en-US" sz="1800" dirty="0">
                        <a:effectLst/>
                        <a:latin typeface="Arial" panose="020B0604020202020204" pitchFamily="34" charset="0"/>
                        <a:cs typeface="Arial" panose="020B0604020202020204" pitchFamily="34" charset="0"/>
                      </a:endParaRPr>
                    </a:p>
                    <a:p>
                      <a:pPr>
                        <a:lnSpc>
                          <a:spcPct val="107000"/>
                        </a:lnSpc>
                        <a:spcAft>
                          <a:spcPts val="0"/>
                        </a:spcAft>
                      </a:pPr>
                      <a:r>
                        <a:rPr lang="en-US" sz="1800" dirty="0" err="1">
                          <a:effectLst/>
                          <a:latin typeface="Arial" panose="020B0604020202020204" pitchFamily="34" charset="0"/>
                          <a:cs typeface="Arial" panose="020B0604020202020204" pitchFamily="34" charset="0"/>
                        </a:rPr>
                        <a:t>Cập</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nhật</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dữ</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liệu</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mới</a:t>
                      </a:r>
                      <a:r>
                        <a:rPr lang="en-US" sz="1800" dirty="0">
                          <a:effectLst/>
                          <a:latin typeface="Arial" panose="020B0604020202020204" pitchFamily="34" charset="0"/>
                          <a:cs typeface="Arial" panose="020B0604020202020204" pitchFamily="34" charset="0"/>
                        </a:rPr>
                        <a:t> </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991671">
                <a:tc>
                  <a:txBody>
                    <a:bodyPr/>
                    <a:lstStyle/>
                    <a:p>
                      <a:pPr algn="ctr">
                        <a:lnSpc>
                          <a:spcPct val="107000"/>
                        </a:lnSpc>
                        <a:spcAft>
                          <a:spcPts val="0"/>
                        </a:spcAft>
                      </a:pPr>
                      <a:r>
                        <a:rPr lang="en-US" sz="1800">
                          <a:effectLst/>
                          <a:latin typeface="Arial" panose="020B0604020202020204" pitchFamily="34" charset="0"/>
                          <a:cs typeface="Arial" panose="020B0604020202020204" pitchFamily="34" charset="0"/>
                        </a:rPr>
                        <a:t>Altemative flow</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Nếu</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chuyên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ngành</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mới</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thì</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tạo</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mới</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về</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chuyên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ngành</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này</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bên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Mở</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Chuyên</a:t>
                      </a:r>
                      <a:r>
                        <a:rPr lang="en-US" sz="1800" dirty="0">
                          <a:effectLst/>
                          <a:latin typeface="Arial" panose="020B0604020202020204" pitchFamily="34" charset="0"/>
                          <a:cs typeface="Arial" panose="020B0604020202020204" pitchFamily="34" charset="0"/>
                        </a:rPr>
                        <a:t> </a:t>
                      </a:r>
                      <a:r>
                        <a:rPr lang="en-US" sz="1800" dirty="0" err="1" smtClean="0">
                          <a:effectLst/>
                          <a:latin typeface="Arial" panose="020B0604020202020204" pitchFamily="34" charset="0"/>
                          <a:cs typeface="Arial" panose="020B0604020202020204" pitchFamily="34" charset="0"/>
                        </a:rPr>
                        <a:t>Ngành</a:t>
                      </a:r>
                      <a:r>
                        <a:rPr lang="en-US" sz="1800" dirty="0" smtClean="0">
                          <a:effectLst/>
                          <a:latin typeface="Arial" panose="020B0604020202020204" pitchFamily="34" charset="0"/>
                          <a:cs typeface="Arial" panose="020B0604020202020204" pitchFamily="34" charset="0"/>
                        </a:rPr>
                        <a:t>.</a:t>
                      </a:r>
                    </a:p>
                    <a:p>
                      <a:pPr>
                        <a:lnSpc>
                          <a:spcPct val="107000"/>
                        </a:lnSpc>
                        <a:spcAft>
                          <a:spcPts val="0"/>
                        </a:spcAft>
                      </a:pPr>
                      <a:r>
                        <a:rPr lang="en-US" sz="1800" dirty="0" err="1" smtClean="0">
                          <a:effectLst/>
                          <a:latin typeface="Arial" panose="020B0604020202020204" pitchFamily="34" charset="0"/>
                          <a:cs typeface="Arial" panose="020B0604020202020204" pitchFamily="34" charset="0"/>
                        </a:rPr>
                        <a:t>Nếu</a:t>
                      </a:r>
                      <a:r>
                        <a:rPr lang="en-US" sz="1800" baseline="0" dirty="0" smtClean="0">
                          <a:effectLst/>
                          <a:latin typeface="Arial" panose="020B0604020202020204" pitchFamily="34" charset="0"/>
                          <a:cs typeface="Arial" panose="020B0604020202020204" pitchFamily="34" charset="0"/>
                        </a:rPr>
                        <a:t> </a:t>
                      </a:r>
                      <a:r>
                        <a:rPr lang="en-US" sz="1800" baseline="0" dirty="0" err="1" smtClean="0">
                          <a:effectLst/>
                          <a:latin typeface="Arial" panose="020B0604020202020204" pitchFamily="34" charset="0"/>
                          <a:cs typeface="Arial" panose="020B0604020202020204" pitchFamily="34" charset="0"/>
                        </a:rPr>
                        <a:t>quá</a:t>
                      </a:r>
                      <a:r>
                        <a:rPr lang="en-US" sz="1800" baseline="0" dirty="0" smtClean="0">
                          <a:effectLst/>
                          <a:latin typeface="Arial" panose="020B0604020202020204" pitchFamily="34" charset="0"/>
                          <a:cs typeface="Arial" panose="020B0604020202020204" pitchFamily="34" charset="0"/>
                        </a:rPr>
                        <a:t> </a:t>
                      </a:r>
                      <a:r>
                        <a:rPr lang="en-US" sz="1800" baseline="0" dirty="0" err="1" smtClean="0">
                          <a:effectLst/>
                          <a:latin typeface="Arial" panose="020B0604020202020204" pitchFamily="34" charset="0"/>
                          <a:cs typeface="Arial" panose="020B0604020202020204" pitchFamily="34" charset="0"/>
                        </a:rPr>
                        <a:t>ít</a:t>
                      </a:r>
                      <a:r>
                        <a:rPr lang="en-US" sz="1800" baseline="0" dirty="0" smtClean="0">
                          <a:effectLst/>
                          <a:latin typeface="Arial" panose="020B0604020202020204" pitchFamily="34" charset="0"/>
                          <a:cs typeface="Arial" panose="020B0604020202020204" pitchFamily="34" charset="0"/>
                        </a:rPr>
                        <a:t> </a:t>
                      </a:r>
                      <a:r>
                        <a:rPr lang="en-US" sz="1800" baseline="0" dirty="0" err="1" smtClean="0">
                          <a:effectLst/>
                          <a:latin typeface="Arial" panose="020B0604020202020204" pitchFamily="34" charset="0"/>
                          <a:cs typeface="Arial" panose="020B0604020202020204" pitchFamily="34" charset="0"/>
                        </a:rPr>
                        <a:t>sinh</a:t>
                      </a:r>
                      <a:r>
                        <a:rPr lang="en-US" sz="1800" baseline="0" dirty="0" smtClean="0">
                          <a:effectLst/>
                          <a:latin typeface="Arial" panose="020B0604020202020204" pitchFamily="34" charset="0"/>
                          <a:cs typeface="Arial" panose="020B0604020202020204" pitchFamily="34" charset="0"/>
                        </a:rPr>
                        <a:t> </a:t>
                      </a:r>
                      <a:r>
                        <a:rPr lang="en-US" sz="1800" baseline="0" dirty="0" err="1" smtClean="0">
                          <a:effectLst/>
                          <a:latin typeface="Arial" panose="020B0604020202020204" pitchFamily="34" charset="0"/>
                          <a:cs typeface="Arial" panose="020B0604020202020204" pitchFamily="34" charset="0"/>
                        </a:rPr>
                        <a:t>viên</a:t>
                      </a:r>
                      <a:r>
                        <a:rPr lang="en-US" sz="1800" baseline="0" dirty="0" smtClean="0">
                          <a:effectLst/>
                          <a:latin typeface="Arial" panose="020B0604020202020204" pitchFamily="34" charset="0"/>
                          <a:cs typeface="Arial" panose="020B0604020202020204" pitchFamily="34" charset="0"/>
                        </a:rPr>
                        <a:t> </a:t>
                      </a:r>
                      <a:r>
                        <a:rPr lang="en-US" sz="1800" baseline="0" dirty="0" err="1" smtClean="0">
                          <a:effectLst/>
                          <a:latin typeface="Arial" panose="020B0604020202020204" pitchFamily="34" charset="0"/>
                          <a:cs typeface="Arial" panose="020B0604020202020204" pitchFamily="34" charset="0"/>
                        </a:rPr>
                        <a:t>chọn</a:t>
                      </a:r>
                      <a:r>
                        <a:rPr lang="en-US" sz="1800" baseline="0" dirty="0" smtClean="0">
                          <a:effectLst/>
                          <a:latin typeface="Arial" panose="020B0604020202020204" pitchFamily="34" charset="0"/>
                          <a:cs typeface="Arial" panose="020B0604020202020204" pitchFamily="34" charset="0"/>
                        </a:rPr>
                        <a:t> </a:t>
                      </a:r>
                      <a:r>
                        <a:rPr lang="en-US" sz="1800" baseline="0" dirty="0" err="1" smtClean="0">
                          <a:effectLst/>
                          <a:latin typeface="Arial" panose="020B0604020202020204" pitchFamily="34" charset="0"/>
                          <a:cs typeface="Arial" panose="020B0604020202020204" pitchFamily="34" charset="0"/>
                        </a:rPr>
                        <a:t>thì</a:t>
                      </a:r>
                      <a:r>
                        <a:rPr lang="en-US" sz="1800" baseline="0" dirty="0" smtClean="0">
                          <a:effectLst/>
                          <a:latin typeface="Arial" panose="020B0604020202020204" pitchFamily="34" charset="0"/>
                          <a:cs typeface="Arial" panose="020B0604020202020204" pitchFamily="34" charset="0"/>
                        </a:rPr>
                        <a:t> </a:t>
                      </a:r>
                      <a:r>
                        <a:rPr lang="en-US" sz="1800" baseline="0" dirty="0" err="1" smtClean="0">
                          <a:effectLst/>
                          <a:latin typeface="Arial" panose="020B0604020202020204" pitchFamily="34" charset="0"/>
                          <a:cs typeface="Arial" panose="020B0604020202020204" pitchFamily="34" charset="0"/>
                        </a:rPr>
                        <a:t>xóa</a:t>
                      </a:r>
                      <a:r>
                        <a:rPr lang="en-US" sz="1800" baseline="0" dirty="0" smtClean="0">
                          <a:effectLst/>
                          <a:latin typeface="Arial" panose="020B0604020202020204" pitchFamily="34" charset="0"/>
                          <a:cs typeface="Arial" panose="020B0604020202020204" pitchFamily="34" charset="0"/>
                        </a:rPr>
                        <a:t> </a:t>
                      </a:r>
                      <a:r>
                        <a:rPr lang="en-US" sz="1800" baseline="0" dirty="0" err="1" smtClean="0">
                          <a:effectLst/>
                          <a:latin typeface="Arial" panose="020B0604020202020204" pitchFamily="34" charset="0"/>
                          <a:cs typeface="Arial" panose="020B0604020202020204" pitchFamily="34" charset="0"/>
                        </a:rPr>
                        <a:t>chuyên</a:t>
                      </a:r>
                      <a:r>
                        <a:rPr lang="en-US" sz="1800" baseline="0" dirty="0" smtClean="0">
                          <a:effectLst/>
                          <a:latin typeface="Arial" panose="020B0604020202020204" pitchFamily="34" charset="0"/>
                          <a:cs typeface="Arial" panose="020B0604020202020204" pitchFamily="34" charset="0"/>
                        </a:rPr>
                        <a:t> </a:t>
                      </a:r>
                      <a:r>
                        <a:rPr lang="en-US" sz="1800" baseline="0" dirty="0" err="1" smtClean="0">
                          <a:effectLst/>
                          <a:latin typeface="Arial" panose="020B0604020202020204" pitchFamily="34" charset="0"/>
                          <a:cs typeface="Arial" panose="020B0604020202020204" pitchFamily="34" charset="0"/>
                        </a:rPr>
                        <a:t>ngành</a:t>
                      </a:r>
                      <a:r>
                        <a:rPr lang="en-US" sz="1800" baseline="0" dirty="0" smtClean="0">
                          <a:effectLst/>
                          <a:latin typeface="Arial" panose="020B0604020202020204" pitchFamily="34" charset="0"/>
                          <a:cs typeface="Arial" panose="020B0604020202020204" pitchFamily="34" charset="0"/>
                        </a:rPr>
                        <a:t> </a:t>
                      </a:r>
                      <a:r>
                        <a:rPr lang="en-US" sz="1800" baseline="0" dirty="0" err="1" smtClean="0">
                          <a:effectLst/>
                          <a:latin typeface="Arial" panose="020B0604020202020204" pitchFamily="34" charset="0"/>
                          <a:cs typeface="Arial" panose="020B0604020202020204" pitchFamily="34" charset="0"/>
                        </a:rPr>
                        <a:t>đó</a:t>
                      </a:r>
                      <a:endParaRPr lang="en-US" sz="1800" dirty="0" smtClean="0">
                        <a:effectLst/>
                        <a:latin typeface="Arial" panose="020B0604020202020204" pitchFamily="34" charset="0"/>
                        <a:cs typeface="Arial" panose="020B0604020202020204" pitchFamily="34" charset="0"/>
                      </a:endParaRPr>
                    </a:p>
                  </a:txBody>
                  <a:tcPr marL="68580" marR="68580" marT="0" marB="0" anchor="ctr"/>
                </a:tc>
              </a:tr>
              <a:tr h="440504">
                <a:tc>
                  <a:txBody>
                    <a:bodyPr/>
                    <a:lstStyle/>
                    <a:p>
                      <a:pPr algn="ctr">
                        <a:lnSpc>
                          <a:spcPct val="107000"/>
                        </a:lnSpc>
                        <a:spcAft>
                          <a:spcPts val="0"/>
                        </a:spcAft>
                      </a:pPr>
                      <a:r>
                        <a:rPr lang="en-US" sz="1800">
                          <a:effectLst/>
                          <a:latin typeface="Arial" panose="020B0604020202020204" pitchFamily="34" charset="0"/>
                          <a:cs typeface="Arial" panose="020B0604020202020204" pitchFamily="34" charset="0"/>
                        </a:rPr>
                        <a:t>Exception flow</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a:effectLst/>
                          <a:latin typeface="Arial" panose="020B0604020202020204" pitchFamily="34" charset="0"/>
                          <a:cs typeface="Arial" panose="020B0604020202020204" pitchFamily="34" charset="0"/>
                        </a:rPr>
                        <a:t> </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bl>
          </a:graphicData>
        </a:graphic>
      </p:graphicFrame>
    </p:spTree>
    <p:extLst>
      <p:ext uri="{BB962C8B-B14F-4D97-AF65-F5344CB8AC3E}">
        <p14:creationId xmlns:p14="http://schemas.microsoft.com/office/powerpoint/2010/main" val="24545296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4311" y="152400"/>
            <a:ext cx="4682371"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Nội</a:t>
            </a: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dung </a:t>
            </a:r>
            <a:r>
              <a:rPr lang="en-US" sz="5400"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đề</a:t>
            </a: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r>
              <a:rPr lang="en-US" sz="5400"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tài</a:t>
            </a:r>
            <a:endPar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3180"/>
            <a:ext cx="9144000" cy="5159588"/>
          </a:xfrm>
          <a:prstGeom prst="rect">
            <a:avLst/>
          </a:prstGeom>
        </p:spPr>
      </p:pic>
    </p:spTree>
    <p:extLst>
      <p:ext uri="{BB962C8B-B14F-4D97-AF65-F5344CB8AC3E}">
        <p14:creationId xmlns:p14="http://schemas.microsoft.com/office/powerpoint/2010/main" val="17169332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92028561"/>
              </p:ext>
            </p:extLst>
          </p:nvPr>
        </p:nvGraphicFramePr>
        <p:xfrm>
          <a:off x="152400" y="228600"/>
          <a:ext cx="8610600" cy="6373787"/>
        </p:xfrm>
        <a:graphic>
          <a:graphicData uri="http://schemas.openxmlformats.org/drawingml/2006/table">
            <a:tbl>
              <a:tblPr firstRow="1" firstCol="1" bandRow="1">
                <a:tableStyleId>{3B4B98B0-60AC-42C2-AFA5-B58CD77FA1E5}</a:tableStyleId>
              </a:tblPr>
              <a:tblGrid>
                <a:gridCol w="2468740"/>
                <a:gridCol w="6141860"/>
              </a:tblGrid>
              <a:tr h="405244">
                <a:tc>
                  <a:txBody>
                    <a:bodyPr/>
                    <a:lstStyle/>
                    <a:p>
                      <a:pPr algn="ctr">
                        <a:lnSpc>
                          <a:spcPct val="107000"/>
                        </a:lnSpc>
                        <a:spcAft>
                          <a:spcPts val="0"/>
                        </a:spcAft>
                      </a:pPr>
                      <a:r>
                        <a:rPr lang="en-US" sz="1800" dirty="0">
                          <a:effectLst/>
                          <a:latin typeface="Arial" panose="020B0604020202020204" pitchFamily="34" charset="0"/>
                          <a:cs typeface="Arial" panose="020B0604020202020204" pitchFamily="34" charset="0"/>
                        </a:rPr>
                        <a:t>Name</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a:effectLst/>
                          <a:latin typeface="Arial" panose="020B0604020202020204" pitchFamily="34" charset="0"/>
                          <a:cs typeface="Arial" panose="020B0604020202020204" pitchFamily="34" charset="0"/>
                        </a:rPr>
                        <a:t>Thêm mới sinh viên</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r>
              <a:tr h="405244">
                <a:tc>
                  <a:txBody>
                    <a:bodyPr/>
                    <a:lstStyle/>
                    <a:p>
                      <a:pPr algn="ctr">
                        <a:lnSpc>
                          <a:spcPct val="107000"/>
                        </a:lnSpc>
                        <a:spcAft>
                          <a:spcPts val="0"/>
                        </a:spcAft>
                      </a:pPr>
                      <a:r>
                        <a:rPr lang="en-US" sz="1800" dirty="0">
                          <a:effectLst/>
                          <a:latin typeface="Arial" panose="020B0604020202020204" pitchFamily="34" charset="0"/>
                          <a:cs typeface="Arial" panose="020B0604020202020204" pitchFamily="34" charset="0"/>
                        </a:rPr>
                        <a:t>Actor</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a:effectLst/>
                          <a:latin typeface="Arial" panose="020B0604020202020204" pitchFamily="34" charset="0"/>
                          <a:cs typeface="Arial" panose="020B0604020202020204" pitchFamily="34" charset="0"/>
                        </a:rPr>
                        <a:t>Cán bộ phòng giáo vụ</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r>
              <a:tr h="405244">
                <a:tc>
                  <a:txBody>
                    <a:bodyPr/>
                    <a:lstStyle/>
                    <a:p>
                      <a:pPr algn="ctr">
                        <a:lnSpc>
                          <a:spcPct val="107000"/>
                        </a:lnSpc>
                        <a:spcAft>
                          <a:spcPts val="0"/>
                        </a:spcAft>
                      </a:pPr>
                      <a:r>
                        <a:rPr lang="en-US" sz="1800" dirty="0">
                          <a:effectLst/>
                          <a:latin typeface="Arial" panose="020B0604020202020204" pitchFamily="34" charset="0"/>
                          <a:cs typeface="Arial" panose="020B0604020202020204" pitchFamily="34" charset="0"/>
                        </a:rPr>
                        <a:t>Description</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Thêm</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mới</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một</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sinh</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viên</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829196">
                <a:tc>
                  <a:txBody>
                    <a:bodyPr/>
                    <a:lstStyle/>
                    <a:p>
                      <a:pPr algn="ctr">
                        <a:lnSpc>
                          <a:spcPct val="107000"/>
                        </a:lnSpc>
                        <a:spcAft>
                          <a:spcPts val="0"/>
                        </a:spcAft>
                      </a:pPr>
                      <a:r>
                        <a:rPr lang="en-US" sz="1800">
                          <a:effectLst/>
                          <a:latin typeface="Arial" panose="020B0604020202020204" pitchFamily="34" charset="0"/>
                          <a:cs typeface="Arial" panose="020B0604020202020204" pitchFamily="34" charset="0"/>
                        </a:rPr>
                        <a:t>Goal</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Dữ</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liệu</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về</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sinh</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viên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mới</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được</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thêm</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vào</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cơ</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sở</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dữ</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liệu</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của</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sinh</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viên</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405244">
                <a:tc>
                  <a:txBody>
                    <a:bodyPr/>
                    <a:lstStyle/>
                    <a:p>
                      <a:pPr algn="ctr">
                        <a:lnSpc>
                          <a:spcPct val="107000"/>
                        </a:lnSpc>
                        <a:spcAft>
                          <a:spcPts val="0"/>
                        </a:spcAft>
                      </a:pPr>
                      <a:r>
                        <a:rPr lang="en-US" sz="1800">
                          <a:effectLst/>
                          <a:latin typeface="Arial" panose="020B0604020202020204" pitchFamily="34" charset="0"/>
                          <a:cs typeface="Arial" panose="020B0604020202020204" pitchFamily="34" charset="0"/>
                        </a:rPr>
                        <a:t>Pre-condition</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Đăng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nhập</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thành</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công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với</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quyền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cán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bộ</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405244">
                <a:tc>
                  <a:txBody>
                    <a:bodyPr/>
                    <a:lstStyle/>
                    <a:p>
                      <a:pPr algn="ctr">
                        <a:lnSpc>
                          <a:spcPct val="107000"/>
                        </a:lnSpc>
                        <a:spcAft>
                          <a:spcPts val="0"/>
                        </a:spcAft>
                      </a:pPr>
                      <a:r>
                        <a:rPr lang="en-US" sz="1800">
                          <a:effectLst/>
                          <a:latin typeface="Arial" panose="020B0604020202020204" pitchFamily="34" charset="0"/>
                          <a:cs typeface="Arial" panose="020B0604020202020204" pitchFamily="34" charset="0"/>
                        </a:rPr>
                        <a:t>Trigger</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a:effectLst/>
                          <a:latin typeface="Arial" panose="020B0604020202020204" pitchFamily="34" charset="0"/>
                          <a:cs typeface="Arial" panose="020B0604020202020204" pitchFamily="34" charset="0"/>
                        </a:rPr>
                        <a:t>Click </a:t>
                      </a:r>
                      <a:r>
                        <a:rPr lang="en-US" sz="1800" dirty="0" err="1">
                          <a:effectLst/>
                          <a:latin typeface="Arial" panose="020B0604020202020204" pitchFamily="34" charset="0"/>
                          <a:cs typeface="Arial" panose="020B0604020202020204" pitchFamily="34" charset="0"/>
                        </a:rPr>
                        <a:t>vào</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Thêm</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mới</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sinh</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viên</a:t>
                      </a:r>
                      <a:r>
                        <a:rPr lang="en-US" sz="1800" dirty="0">
                          <a:effectLst/>
                          <a:latin typeface="Arial" panose="020B0604020202020204" pitchFamily="34" charset="0"/>
                          <a:cs typeface="Arial" panose="020B0604020202020204" pitchFamily="34" charset="0"/>
                        </a:rPr>
                        <a:t>”</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1030784">
                <a:tc>
                  <a:txBody>
                    <a:bodyPr/>
                    <a:lstStyle/>
                    <a:p>
                      <a:pPr algn="ctr">
                        <a:lnSpc>
                          <a:spcPct val="107000"/>
                        </a:lnSpc>
                        <a:spcAft>
                          <a:spcPts val="0"/>
                        </a:spcAft>
                      </a:pPr>
                      <a:r>
                        <a:rPr lang="en-US" sz="1800">
                          <a:effectLst/>
                          <a:latin typeface="Arial" panose="020B0604020202020204" pitchFamily="34" charset="0"/>
                          <a:cs typeface="Arial" panose="020B0604020202020204" pitchFamily="34" charset="0"/>
                        </a:rPr>
                        <a:t>Post-condition</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Hiện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dữ</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liệu</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của</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sinh</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viên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mới</a:t>
                      </a:r>
                      <a:r>
                        <a:rPr lang="en-US" sz="1800" dirty="0">
                          <a:effectLst/>
                          <a:latin typeface="Arial" panose="020B0604020202020204" pitchFamily="34" charset="0"/>
                          <a:cs typeface="Arial" panose="020B0604020202020204" pitchFamily="34" charset="0"/>
                        </a:rPr>
                        <a:t> </a:t>
                      </a:r>
                    </a:p>
                    <a:p>
                      <a:pPr>
                        <a:lnSpc>
                          <a:spcPct val="107000"/>
                        </a:lnSpc>
                        <a:spcAft>
                          <a:spcPts val="0"/>
                        </a:spcAft>
                      </a:pPr>
                      <a:r>
                        <a:rPr lang="en-US" sz="1800" dirty="0" err="1">
                          <a:effectLst/>
                          <a:latin typeface="Arial" panose="020B0604020202020204" pitchFamily="34" charset="0"/>
                          <a:cs typeface="Arial" panose="020B0604020202020204" pitchFamily="34" charset="0"/>
                        </a:rPr>
                        <a:t>Dữ</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liệu</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sinh</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viên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mới</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được</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lưu</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vào</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cơ</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sơ</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dữ</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liệu</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của</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sinh</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viên</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1253147">
                <a:tc>
                  <a:txBody>
                    <a:bodyPr/>
                    <a:lstStyle/>
                    <a:p>
                      <a:pPr algn="ctr">
                        <a:lnSpc>
                          <a:spcPct val="107000"/>
                        </a:lnSpc>
                        <a:spcAft>
                          <a:spcPts val="0"/>
                        </a:spcAft>
                      </a:pPr>
                      <a:r>
                        <a:rPr lang="en-US" sz="1800">
                          <a:effectLst/>
                          <a:latin typeface="Arial" panose="020B0604020202020204" pitchFamily="34" charset="0"/>
                          <a:cs typeface="Arial" panose="020B0604020202020204" pitchFamily="34" charset="0"/>
                        </a:rPr>
                        <a:t>Normal flow</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Đăng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nhập</a:t>
                      </a:r>
                      <a:endParaRPr lang="en-US" sz="1800" dirty="0">
                        <a:effectLst/>
                        <a:latin typeface="Arial" panose="020B0604020202020204" pitchFamily="34" charset="0"/>
                        <a:cs typeface="Arial" panose="020B0604020202020204" pitchFamily="34" charset="0"/>
                      </a:endParaRPr>
                    </a:p>
                    <a:p>
                      <a:pPr>
                        <a:lnSpc>
                          <a:spcPct val="107000"/>
                        </a:lnSpc>
                        <a:spcAft>
                          <a:spcPts val="0"/>
                        </a:spcAft>
                      </a:pPr>
                      <a:r>
                        <a:rPr lang="en-US" sz="1800" dirty="0" err="1">
                          <a:effectLst/>
                          <a:latin typeface="Arial" panose="020B0604020202020204" pitchFamily="34" charset="0"/>
                          <a:cs typeface="Arial" panose="020B0604020202020204" pitchFamily="34" charset="0"/>
                        </a:rPr>
                        <a:t>Thêm</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thông</a:t>
                      </a:r>
                      <a:r>
                        <a:rPr lang="en-US" sz="1800" dirty="0">
                          <a:effectLst/>
                          <a:latin typeface="Arial" panose="020B0604020202020204" pitchFamily="34" charset="0"/>
                          <a:cs typeface="Arial" panose="020B0604020202020204" pitchFamily="34" charset="0"/>
                        </a:rPr>
                        <a:t> tin </a:t>
                      </a:r>
                      <a:r>
                        <a:rPr lang="en-US" sz="1800" dirty="0" err="1">
                          <a:effectLst/>
                          <a:latin typeface="Arial" panose="020B0604020202020204" pitchFamily="34" charset="0"/>
                          <a:cs typeface="Arial" panose="020B0604020202020204" pitchFamily="34" charset="0"/>
                        </a:rPr>
                        <a:t>sinh</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viên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mới</a:t>
                      </a:r>
                      <a:endParaRPr lang="en-US" sz="1800" dirty="0">
                        <a:effectLst/>
                        <a:latin typeface="Arial" panose="020B0604020202020204" pitchFamily="34" charset="0"/>
                        <a:cs typeface="Arial" panose="020B0604020202020204" pitchFamily="34" charset="0"/>
                      </a:endParaRPr>
                    </a:p>
                    <a:p>
                      <a:pPr>
                        <a:lnSpc>
                          <a:spcPct val="107000"/>
                        </a:lnSpc>
                        <a:spcAft>
                          <a:spcPts val="0"/>
                        </a:spcAft>
                      </a:pPr>
                      <a:r>
                        <a:rPr lang="en-US" sz="1800" dirty="0" err="1">
                          <a:effectLst/>
                          <a:latin typeface="Arial" panose="020B0604020202020204" pitchFamily="34" charset="0"/>
                          <a:cs typeface="Arial" panose="020B0604020202020204" pitchFamily="34" charset="0"/>
                        </a:rPr>
                        <a:t>Lưu</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lại</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thông</a:t>
                      </a:r>
                      <a:r>
                        <a:rPr lang="en-US" sz="1800" dirty="0">
                          <a:effectLst/>
                          <a:latin typeface="Arial" panose="020B0604020202020204" pitchFamily="34" charset="0"/>
                          <a:cs typeface="Arial" panose="020B0604020202020204" pitchFamily="34" charset="0"/>
                        </a:rPr>
                        <a:t> tin </a:t>
                      </a:r>
                      <a:r>
                        <a:rPr lang="en-US" sz="1800" dirty="0" err="1">
                          <a:effectLst/>
                          <a:latin typeface="Arial" panose="020B0604020202020204" pitchFamily="34" charset="0"/>
                          <a:cs typeface="Arial" panose="020B0604020202020204" pitchFamily="34" charset="0"/>
                        </a:rPr>
                        <a:t>sinh</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viên</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829196">
                <a:tc>
                  <a:txBody>
                    <a:bodyPr/>
                    <a:lstStyle/>
                    <a:p>
                      <a:pPr algn="ctr">
                        <a:lnSpc>
                          <a:spcPct val="107000"/>
                        </a:lnSpc>
                        <a:spcAft>
                          <a:spcPts val="0"/>
                        </a:spcAft>
                      </a:pPr>
                      <a:r>
                        <a:rPr lang="en-US" sz="1800">
                          <a:effectLst/>
                          <a:latin typeface="Arial" panose="020B0604020202020204" pitchFamily="34" charset="0"/>
                          <a:cs typeface="Arial" panose="020B0604020202020204" pitchFamily="34" charset="0"/>
                        </a:rPr>
                        <a:t>Altemative flow</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Nếu</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thông</a:t>
                      </a:r>
                      <a:r>
                        <a:rPr lang="en-US" sz="1800" dirty="0">
                          <a:effectLst/>
                          <a:latin typeface="Arial" panose="020B0604020202020204" pitchFamily="34" charset="0"/>
                          <a:cs typeface="Arial" panose="020B0604020202020204" pitchFamily="34" charset="0"/>
                        </a:rPr>
                        <a:t> tin </a:t>
                      </a:r>
                      <a:r>
                        <a:rPr lang="en-US" sz="1800" dirty="0" err="1">
                          <a:effectLst/>
                          <a:latin typeface="Arial" panose="020B0604020202020204" pitchFamily="34" charset="0"/>
                          <a:cs typeface="Arial" panose="020B0604020202020204" pitchFamily="34" charset="0"/>
                        </a:rPr>
                        <a:t>sinh</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viên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bị</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sai</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thì</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chuyển</a:t>
                      </a:r>
                      <a:r>
                        <a:rPr lang="en-US" sz="1800" dirty="0">
                          <a:effectLst/>
                          <a:latin typeface="Arial" panose="020B0604020202020204" pitchFamily="34" charset="0"/>
                          <a:cs typeface="Arial" panose="020B0604020202020204" pitchFamily="34" charset="0"/>
                        </a:rPr>
                        <a:t> qua </a:t>
                      </a:r>
                      <a:r>
                        <a:rPr lang="en-US" sz="1800" dirty="0" err="1">
                          <a:effectLst/>
                          <a:latin typeface="Arial" panose="020B0604020202020204" pitchFamily="34" charset="0"/>
                          <a:cs typeface="Arial" panose="020B0604020202020204" pitchFamily="34" charset="0"/>
                        </a:rPr>
                        <a:t>Cập</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nhật</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sinh</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viên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để</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thay</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đổi</a:t>
                      </a:r>
                      <a:r>
                        <a:rPr lang="en-US" sz="1800" dirty="0">
                          <a:effectLst/>
                          <a:latin typeface="Arial" panose="020B0604020202020204" pitchFamily="34" charset="0"/>
                          <a:cs typeface="Arial" panose="020B0604020202020204" pitchFamily="34" charset="0"/>
                        </a:rPr>
                        <a:t>.</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405244">
                <a:tc>
                  <a:txBody>
                    <a:bodyPr/>
                    <a:lstStyle/>
                    <a:p>
                      <a:pPr algn="ctr">
                        <a:lnSpc>
                          <a:spcPct val="107000"/>
                        </a:lnSpc>
                        <a:spcAft>
                          <a:spcPts val="0"/>
                        </a:spcAft>
                      </a:pPr>
                      <a:r>
                        <a:rPr lang="en-US" sz="1800">
                          <a:effectLst/>
                          <a:latin typeface="Arial" panose="020B0604020202020204" pitchFamily="34" charset="0"/>
                          <a:cs typeface="Arial" panose="020B0604020202020204" pitchFamily="34" charset="0"/>
                        </a:rPr>
                        <a:t>Exception flow</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a:effectLst/>
                          <a:latin typeface="Arial" panose="020B0604020202020204" pitchFamily="34" charset="0"/>
                          <a:cs typeface="Arial" panose="020B0604020202020204" pitchFamily="34" charset="0"/>
                        </a:rPr>
                        <a:t> </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bl>
          </a:graphicData>
        </a:graphic>
      </p:graphicFrame>
    </p:spTree>
    <p:extLst>
      <p:ext uri="{BB962C8B-B14F-4D97-AF65-F5344CB8AC3E}">
        <p14:creationId xmlns:p14="http://schemas.microsoft.com/office/powerpoint/2010/main" val="42610815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34037813"/>
              </p:ext>
            </p:extLst>
          </p:nvPr>
        </p:nvGraphicFramePr>
        <p:xfrm>
          <a:off x="304800" y="228599"/>
          <a:ext cx="8610600" cy="5973580"/>
        </p:xfrm>
        <a:graphic>
          <a:graphicData uri="http://schemas.openxmlformats.org/drawingml/2006/table">
            <a:tbl>
              <a:tblPr firstRow="1" firstCol="1" bandRow="1">
                <a:tableStyleId>{3B4B98B0-60AC-42C2-AFA5-B58CD77FA1E5}</a:tableStyleId>
              </a:tblPr>
              <a:tblGrid>
                <a:gridCol w="2468741"/>
                <a:gridCol w="6141859"/>
              </a:tblGrid>
              <a:tr h="487179">
                <a:tc>
                  <a:txBody>
                    <a:bodyPr/>
                    <a:lstStyle/>
                    <a:p>
                      <a:pPr algn="ctr">
                        <a:lnSpc>
                          <a:spcPct val="107000"/>
                        </a:lnSpc>
                        <a:spcAft>
                          <a:spcPts val="0"/>
                        </a:spcAft>
                      </a:pPr>
                      <a:r>
                        <a:rPr lang="en-US" sz="1800" dirty="0">
                          <a:effectLst/>
                        </a:rPr>
                        <a:t>Name</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a:effectLst/>
                        </a:rPr>
                        <a:t>Cập nhật Thông tin sinh viên</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r>
              <a:tr h="487179">
                <a:tc>
                  <a:txBody>
                    <a:bodyPr/>
                    <a:lstStyle/>
                    <a:p>
                      <a:pPr algn="ctr">
                        <a:lnSpc>
                          <a:spcPct val="107000"/>
                        </a:lnSpc>
                        <a:spcAft>
                          <a:spcPts val="0"/>
                        </a:spcAft>
                      </a:pPr>
                      <a:r>
                        <a:rPr lang="en-US" sz="1800" dirty="0">
                          <a:effectLst/>
                        </a:rPr>
                        <a:t>Actor</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a:effectLst/>
                        </a:rPr>
                        <a:t>Cán bộ phòng giáo vụ</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r>
              <a:tr h="487179">
                <a:tc>
                  <a:txBody>
                    <a:bodyPr/>
                    <a:lstStyle/>
                    <a:p>
                      <a:pPr algn="ctr">
                        <a:lnSpc>
                          <a:spcPct val="107000"/>
                        </a:lnSpc>
                        <a:spcAft>
                          <a:spcPts val="0"/>
                        </a:spcAft>
                      </a:pPr>
                      <a:r>
                        <a:rPr lang="en-US" sz="1800">
                          <a:effectLst/>
                        </a:rPr>
                        <a:t>Description</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a:effectLst/>
                        </a:rPr>
                        <a:t>Xóa/sửa kiểm tra thông tin sinh viên.</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r>
              <a:tr h="487179">
                <a:tc>
                  <a:txBody>
                    <a:bodyPr/>
                    <a:lstStyle/>
                    <a:p>
                      <a:pPr algn="ctr">
                        <a:lnSpc>
                          <a:spcPct val="107000"/>
                        </a:lnSpc>
                        <a:spcAft>
                          <a:spcPts val="0"/>
                        </a:spcAft>
                      </a:pPr>
                      <a:r>
                        <a:rPr lang="en-US" sz="1800">
                          <a:effectLst/>
                        </a:rPr>
                        <a:t>Goal</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a:effectLst/>
                        </a:rPr>
                        <a:t>Dữ liệu mới về các thông tin sinh viên được cập nhật</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r>
              <a:tr h="487179">
                <a:tc>
                  <a:txBody>
                    <a:bodyPr/>
                    <a:lstStyle/>
                    <a:p>
                      <a:pPr algn="ctr">
                        <a:lnSpc>
                          <a:spcPct val="107000"/>
                        </a:lnSpc>
                        <a:spcAft>
                          <a:spcPts val="0"/>
                        </a:spcAft>
                      </a:pPr>
                      <a:r>
                        <a:rPr lang="en-US" sz="1800">
                          <a:effectLst/>
                        </a:rPr>
                        <a:t>Pre-condition</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a:effectLst/>
                        </a:rPr>
                        <a:t>Đăng nhập thành công với quyền cán bộ, Thông tin sinh viên </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r>
              <a:tr h="487179">
                <a:tc>
                  <a:txBody>
                    <a:bodyPr/>
                    <a:lstStyle/>
                    <a:p>
                      <a:pPr algn="ctr">
                        <a:lnSpc>
                          <a:spcPct val="107000"/>
                        </a:lnSpc>
                        <a:spcAft>
                          <a:spcPts val="0"/>
                        </a:spcAft>
                      </a:pPr>
                      <a:r>
                        <a:rPr lang="en-US" sz="1800">
                          <a:effectLst/>
                        </a:rPr>
                        <a:t>Trigger</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a:effectLst/>
                        </a:rPr>
                        <a:t>Click vào “Cập Nhập Sinh Viên”</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r>
              <a:tr h="487179">
                <a:tc>
                  <a:txBody>
                    <a:bodyPr/>
                    <a:lstStyle/>
                    <a:p>
                      <a:pPr algn="ctr">
                        <a:lnSpc>
                          <a:spcPct val="107000"/>
                        </a:lnSpc>
                        <a:spcAft>
                          <a:spcPts val="0"/>
                        </a:spcAft>
                      </a:pPr>
                      <a:r>
                        <a:rPr lang="en-US" sz="1800">
                          <a:effectLst/>
                        </a:rPr>
                        <a:t>Post-condition</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a:effectLst/>
                        </a:rPr>
                        <a:t>Hiện dữ liệu mới về thông tin sinh viên được cập nhật</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r>
              <a:tr h="1506517">
                <a:tc>
                  <a:txBody>
                    <a:bodyPr/>
                    <a:lstStyle/>
                    <a:p>
                      <a:pPr algn="ctr">
                        <a:lnSpc>
                          <a:spcPct val="107000"/>
                        </a:lnSpc>
                        <a:spcAft>
                          <a:spcPts val="0"/>
                        </a:spcAft>
                      </a:pPr>
                      <a:r>
                        <a:rPr lang="en-US" sz="1800">
                          <a:effectLst/>
                        </a:rPr>
                        <a:t>Normal flow</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a:effectLst/>
                        </a:rPr>
                        <a:t>Đăng nhập</a:t>
                      </a:r>
                    </a:p>
                    <a:p>
                      <a:pPr>
                        <a:lnSpc>
                          <a:spcPct val="107000"/>
                        </a:lnSpc>
                        <a:spcAft>
                          <a:spcPts val="0"/>
                        </a:spcAft>
                      </a:pPr>
                      <a:r>
                        <a:rPr lang="en-US" sz="1800">
                          <a:effectLst/>
                        </a:rPr>
                        <a:t>Lấy thông tin sinh viên</a:t>
                      </a:r>
                    </a:p>
                    <a:p>
                      <a:pPr>
                        <a:lnSpc>
                          <a:spcPct val="107000"/>
                        </a:lnSpc>
                        <a:spcAft>
                          <a:spcPts val="0"/>
                        </a:spcAft>
                      </a:pPr>
                      <a:r>
                        <a:rPr lang="en-US" sz="1800">
                          <a:effectLst/>
                        </a:rPr>
                        <a:t>Cập nhật dữ liệu mới </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r>
              <a:tr h="569631">
                <a:tc>
                  <a:txBody>
                    <a:bodyPr/>
                    <a:lstStyle/>
                    <a:p>
                      <a:pPr algn="ctr">
                        <a:lnSpc>
                          <a:spcPct val="107000"/>
                        </a:lnSpc>
                        <a:spcAft>
                          <a:spcPts val="0"/>
                        </a:spcAft>
                      </a:pPr>
                      <a:r>
                        <a:rPr lang="en-US" sz="1800">
                          <a:effectLst/>
                        </a:rPr>
                        <a:t>Altemative flow</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rPr>
                        <a:t>Nếu</a:t>
                      </a:r>
                      <a:r>
                        <a:rPr lang="en-US" sz="1800" dirty="0">
                          <a:effectLst/>
                        </a:rPr>
                        <a:t> </a:t>
                      </a:r>
                      <a:r>
                        <a:rPr lang="en-US" sz="1800" dirty="0" err="1">
                          <a:effectLst/>
                        </a:rPr>
                        <a:t>sinh</a:t>
                      </a:r>
                      <a:r>
                        <a:rPr lang="en-US" sz="1800" dirty="0">
                          <a:effectLst/>
                        </a:rPr>
                        <a:t> </a:t>
                      </a:r>
                      <a:r>
                        <a:rPr lang="en-US" sz="1800" dirty="0" err="1">
                          <a:effectLst/>
                        </a:rPr>
                        <a:t>viên</a:t>
                      </a:r>
                      <a:r>
                        <a:rPr lang="en-US" sz="1800" dirty="0">
                          <a:effectLst/>
                        </a:rPr>
                        <a:t> </a:t>
                      </a:r>
                      <a:r>
                        <a:rPr lang="en-US" sz="1800" dirty="0" err="1">
                          <a:effectLst/>
                        </a:rPr>
                        <a:t>mới</a:t>
                      </a:r>
                      <a:r>
                        <a:rPr lang="en-US" sz="1800" dirty="0">
                          <a:effectLst/>
                        </a:rPr>
                        <a:t> </a:t>
                      </a:r>
                      <a:r>
                        <a:rPr lang="en-US" sz="1800" dirty="0" err="1">
                          <a:effectLst/>
                        </a:rPr>
                        <a:t>thì</a:t>
                      </a:r>
                      <a:r>
                        <a:rPr lang="en-US" sz="1800" dirty="0">
                          <a:effectLst/>
                        </a:rPr>
                        <a:t> </a:t>
                      </a:r>
                      <a:r>
                        <a:rPr lang="en-US" sz="1800" dirty="0" err="1">
                          <a:effectLst/>
                        </a:rPr>
                        <a:t>tạo</a:t>
                      </a:r>
                      <a:r>
                        <a:rPr lang="en-US" sz="1800" dirty="0">
                          <a:effectLst/>
                        </a:rPr>
                        <a:t> </a:t>
                      </a:r>
                      <a:r>
                        <a:rPr lang="en-US" sz="1800" dirty="0" err="1">
                          <a:effectLst/>
                        </a:rPr>
                        <a:t>mới</a:t>
                      </a:r>
                      <a:r>
                        <a:rPr lang="en-US" sz="1800" dirty="0">
                          <a:effectLst/>
                        </a:rPr>
                        <a:t> </a:t>
                      </a:r>
                      <a:r>
                        <a:rPr lang="en-US" sz="1800" dirty="0" err="1">
                          <a:effectLst/>
                        </a:rPr>
                        <a:t>sinh</a:t>
                      </a:r>
                      <a:r>
                        <a:rPr lang="en-US" sz="1800" dirty="0">
                          <a:effectLst/>
                        </a:rPr>
                        <a:t> </a:t>
                      </a:r>
                      <a:r>
                        <a:rPr lang="en-US" sz="1800" dirty="0" err="1">
                          <a:effectLst/>
                        </a:rPr>
                        <a:t>viên</a:t>
                      </a:r>
                      <a:r>
                        <a:rPr lang="en-US" sz="1800" dirty="0" smtClean="0">
                          <a:effectLst/>
                        </a:rPr>
                        <a:t>.</a:t>
                      </a:r>
                      <a:endParaRPr lang="en-US" sz="1800" dirty="0">
                        <a:effectLst/>
                      </a:endParaRPr>
                    </a:p>
                  </a:txBody>
                  <a:tcPr marL="68580" marR="68580" marT="0" marB="0" anchor="ctr"/>
                </a:tc>
              </a:tr>
              <a:tr h="487179">
                <a:tc>
                  <a:txBody>
                    <a:bodyPr/>
                    <a:lstStyle/>
                    <a:p>
                      <a:pPr algn="ctr">
                        <a:lnSpc>
                          <a:spcPct val="107000"/>
                        </a:lnSpc>
                        <a:spcAft>
                          <a:spcPts val="0"/>
                        </a:spcAft>
                      </a:pPr>
                      <a:r>
                        <a:rPr lang="en-US" sz="1800">
                          <a:effectLst/>
                        </a:rPr>
                        <a:t>Exception flow</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a:effectLst/>
                        </a:rPr>
                        <a:t> </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bl>
          </a:graphicData>
        </a:graphic>
      </p:graphicFrame>
    </p:spTree>
    <p:extLst>
      <p:ext uri="{BB962C8B-B14F-4D97-AF65-F5344CB8AC3E}">
        <p14:creationId xmlns:p14="http://schemas.microsoft.com/office/powerpoint/2010/main" val="2674668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18051186"/>
              </p:ext>
            </p:extLst>
          </p:nvPr>
        </p:nvGraphicFramePr>
        <p:xfrm>
          <a:off x="381000" y="304798"/>
          <a:ext cx="8382000" cy="6256386"/>
        </p:xfrm>
        <a:graphic>
          <a:graphicData uri="http://schemas.openxmlformats.org/drawingml/2006/table">
            <a:tbl>
              <a:tblPr firstRow="1" firstCol="1" bandRow="1">
                <a:tableStyleId>{3B4B98B0-60AC-42C2-AFA5-B58CD77FA1E5}</a:tableStyleId>
              </a:tblPr>
              <a:tblGrid>
                <a:gridCol w="2403198"/>
                <a:gridCol w="5978802"/>
              </a:tblGrid>
              <a:tr h="360697">
                <a:tc>
                  <a:txBody>
                    <a:bodyPr/>
                    <a:lstStyle/>
                    <a:p>
                      <a:pPr algn="ctr">
                        <a:lnSpc>
                          <a:spcPct val="107000"/>
                        </a:lnSpc>
                        <a:spcAft>
                          <a:spcPts val="0"/>
                        </a:spcAft>
                      </a:pPr>
                      <a:r>
                        <a:rPr lang="en-US" sz="1800" dirty="0">
                          <a:effectLst/>
                          <a:latin typeface="Arial" panose="020B0604020202020204" pitchFamily="34" charset="0"/>
                          <a:cs typeface="Arial" panose="020B0604020202020204" pitchFamily="34" charset="0"/>
                        </a:rPr>
                        <a:t>Name</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a:effectLst/>
                          <a:latin typeface="Arial" panose="020B0604020202020204" pitchFamily="34" charset="0"/>
                          <a:cs typeface="Arial" panose="020B0604020202020204" pitchFamily="34" charset="0"/>
                        </a:rPr>
                        <a:t>Mở Chuyên Đề</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r>
              <a:tr h="360697">
                <a:tc>
                  <a:txBody>
                    <a:bodyPr/>
                    <a:lstStyle/>
                    <a:p>
                      <a:pPr algn="ctr">
                        <a:lnSpc>
                          <a:spcPct val="107000"/>
                        </a:lnSpc>
                        <a:spcAft>
                          <a:spcPts val="0"/>
                        </a:spcAft>
                      </a:pPr>
                      <a:r>
                        <a:rPr lang="en-US" sz="1800">
                          <a:effectLst/>
                          <a:latin typeface="Arial" panose="020B0604020202020204" pitchFamily="34" charset="0"/>
                          <a:cs typeface="Arial" panose="020B0604020202020204" pitchFamily="34" charset="0"/>
                        </a:rPr>
                        <a:t>Actor</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a:effectLst/>
                          <a:latin typeface="Arial" panose="020B0604020202020204" pitchFamily="34" charset="0"/>
                          <a:cs typeface="Arial" panose="020B0604020202020204" pitchFamily="34" charset="0"/>
                        </a:rPr>
                        <a:t>Cán bộ phòng giáo vụ</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r>
              <a:tr h="360697">
                <a:tc>
                  <a:txBody>
                    <a:bodyPr/>
                    <a:lstStyle/>
                    <a:p>
                      <a:pPr algn="ctr">
                        <a:lnSpc>
                          <a:spcPct val="107000"/>
                        </a:lnSpc>
                        <a:spcAft>
                          <a:spcPts val="0"/>
                        </a:spcAft>
                      </a:pPr>
                      <a:r>
                        <a:rPr lang="en-US" sz="1800">
                          <a:effectLst/>
                          <a:latin typeface="Arial" panose="020B0604020202020204" pitchFamily="34" charset="0"/>
                          <a:cs typeface="Arial" panose="020B0604020202020204" pitchFamily="34" charset="0"/>
                        </a:rPr>
                        <a:t>Description</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Mở</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một</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chuyên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đề</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mới</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738044">
                <a:tc>
                  <a:txBody>
                    <a:bodyPr/>
                    <a:lstStyle/>
                    <a:p>
                      <a:pPr algn="ctr">
                        <a:lnSpc>
                          <a:spcPct val="107000"/>
                        </a:lnSpc>
                        <a:spcAft>
                          <a:spcPts val="0"/>
                        </a:spcAft>
                      </a:pPr>
                      <a:r>
                        <a:rPr lang="en-US" sz="1800" dirty="0">
                          <a:effectLst/>
                          <a:latin typeface="Arial" panose="020B0604020202020204" pitchFamily="34" charset="0"/>
                          <a:cs typeface="Arial" panose="020B0604020202020204" pitchFamily="34" charset="0"/>
                        </a:rPr>
                        <a:t>Goal</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a:effectLst/>
                          <a:latin typeface="Arial" panose="020B0604020202020204" pitchFamily="34" charset="0"/>
                          <a:cs typeface="Arial" panose="020B0604020202020204" pitchFamily="34" charset="0"/>
                        </a:rPr>
                        <a:t>Dữ liệu về chuyên đề mới được thêm vào cơ sở dữ liệu của Chuyên đề</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r>
              <a:tr h="360697">
                <a:tc>
                  <a:txBody>
                    <a:bodyPr/>
                    <a:lstStyle/>
                    <a:p>
                      <a:pPr algn="ctr">
                        <a:lnSpc>
                          <a:spcPct val="107000"/>
                        </a:lnSpc>
                        <a:spcAft>
                          <a:spcPts val="0"/>
                        </a:spcAft>
                      </a:pPr>
                      <a:r>
                        <a:rPr lang="en-US" sz="1800">
                          <a:effectLst/>
                          <a:latin typeface="Arial" panose="020B0604020202020204" pitchFamily="34" charset="0"/>
                          <a:cs typeface="Arial" panose="020B0604020202020204" pitchFamily="34" charset="0"/>
                        </a:rPr>
                        <a:t>Pre-condition</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a:effectLst/>
                          <a:latin typeface="Arial" panose="020B0604020202020204" pitchFamily="34" charset="0"/>
                          <a:cs typeface="Arial" panose="020B0604020202020204" pitchFamily="34" charset="0"/>
                        </a:rPr>
                        <a:t>Đăng nhập thành công với quyền cán bộ</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r>
              <a:tr h="360697">
                <a:tc>
                  <a:txBody>
                    <a:bodyPr/>
                    <a:lstStyle/>
                    <a:p>
                      <a:pPr algn="ctr">
                        <a:lnSpc>
                          <a:spcPct val="107000"/>
                        </a:lnSpc>
                        <a:spcAft>
                          <a:spcPts val="0"/>
                        </a:spcAft>
                      </a:pPr>
                      <a:r>
                        <a:rPr lang="en-US" sz="1800">
                          <a:effectLst/>
                          <a:latin typeface="Arial" panose="020B0604020202020204" pitchFamily="34" charset="0"/>
                          <a:cs typeface="Arial" panose="020B0604020202020204" pitchFamily="34" charset="0"/>
                        </a:rPr>
                        <a:t>Trigger</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a:effectLst/>
                          <a:latin typeface="Arial" panose="020B0604020202020204" pitchFamily="34" charset="0"/>
                          <a:cs typeface="Arial" panose="020B0604020202020204" pitchFamily="34" charset="0"/>
                        </a:rPr>
                        <a:t>Click vào “Mở chuyên đề”</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r>
              <a:tr h="1115393">
                <a:tc>
                  <a:txBody>
                    <a:bodyPr/>
                    <a:lstStyle/>
                    <a:p>
                      <a:pPr algn="ctr">
                        <a:lnSpc>
                          <a:spcPct val="107000"/>
                        </a:lnSpc>
                        <a:spcAft>
                          <a:spcPts val="0"/>
                        </a:spcAft>
                      </a:pPr>
                      <a:r>
                        <a:rPr lang="en-US" sz="1800">
                          <a:effectLst/>
                          <a:latin typeface="Arial" panose="020B0604020202020204" pitchFamily="34" charset="0"/>
                          <a:cs typeface="Arial" panose="020B0604020202020204" pitchFamily="34" charset="0"/>
                        </a:rPr>
                        <a:t>Post-condition</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Hiện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dữ</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liệu</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của</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chuyên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đề</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mới</a:t>
                      </a:r>
                      <a:r>
                        <a:rPr lang="en-US" sz="1800" dirty="0">
                          <a:effectLst/>
                          <a:latin typeface="Arial" panose="020B0604020202020204" pitchFamily="34" charset="0"/>
                          <a:cs typeface="Arial" panose="020B0604020202020204" pitchFamily="34" charset="0"/>
                        </a:rPr>
                        <a:t> </a:t>
                      </a:r>
                    </a:p>
                    <a:p>
                      <a:pPr>
                        <a:lnSpc>
                          <a:spcPct val="107000"/>
                        </a:lnSpc>
                        <a:spcAft>
                          <a:spcPts val="0"/>
                        </a:spcAft>
                      </a:pPr>
                      <a:r>
                        <a:rPr lang="en-US" sz="1800" dirty="0" err="1">
                          <a:effectLst/>
                          <a:latin typeface="Arial" panose="020B0604020202020204" pitchFamily="34" charset="0"/>
                          <a:cs typeface="Arial" panose="020B0604020202020204" pitchFamily="34" charset="0"/>
                        </a:rPr>
                        <a:t>Dữ</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liệu</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chuyên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đề</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mới</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được</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lưu</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vào</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cơ</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sơ</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dữ</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liệu</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của</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chuyên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đề</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991280">
                <a:tc>
                  <a:txBody>
                    <a:bodyPr/>
                    <a:lstStyle/>
                    <a:p>
                      <a:pPr algn="ctr">
                        <a:lnSpc>
                          <a:spcPct val="107000"/>
                        </a:lnSpc>
                        <a:spcAft>
                          <a:spcPts val="0"/>
                        </a:spcAft>
                      </a:pPr>
                      <a:r>
                        <a:rPr lang="en-US" sz="1800">
                          <a:effectLst/>
                          <a:latin typeface="Arial" panose="020B0604020202020204" pitchFamily="34" charset="0"/>
                          <a:cs typeface="Arial" panose="020B0604020202020204" pitchFamily="34" charset="0"/>
                        </a:rPr>
                        <a:t>Normal flow</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a:effectLst/>
                          <a:latin typeface="Arial" panose="020B0604020202020204" pitchFamily="34" charset="0"/>
                          <a:cs typeface="Arial" panose="020B0604020202020204" pitchFamily="34" charset="0"/>
                        </a:rPr>
                        <a:t>Đăng nhập</a:t>
                      </a:r>
                    </a:p>
                    <a:p>
                      <a:pPr>
                        <a:lnSpc>
                          <a:spcPct val="107000"/>
                        </a:lnSpc>
                        <a:spcAft>
                          <a:spcPts val="0"/>
                        </a:spcAft>
                      </a:pPr>
                      <a:r>
                        <a:rPr lang="en-US" sz="1800">
                          <a:effectLst/>
                          <a:latin typeface="Arial" panose="020B0604020202020204" pitchFamily="34" charset="0"/>
                          <a:cs typeface="Arial" panose="020B0604020202020204" pitchFamily="34" charset="0"/>
                        </a:rPr>
                        <a:t>Thêm thông tin chuyên đề mới</a:t>
                      </a:r>
                    </a:p>
                    <a:p>
                      <a:pPr>
                        <a:lnSpc>
                          <a:spcPct val="107000"/>
                        </a:lnSpc>
                        <a:spcAft>
                          <a:spcPts val="0"/>
                        </a:spcAft>
                      </a:pPr>
                      <a:r>
                        <a:rPr lang="en-US" sz="1800">
                          <a:effectLst/>
                          <a:latin typeface="Arial" panose="020B0604020202020204" pitchFamily="34" charset="0"/>
                          <a:cs typeface="Arial" panose="020B0604020202020204" pitchFamily="34" charset="0"/>
                        </a:rPr>
                        <a:t>Lưu lại thông tin chuyên đề mới</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r>
              <a:tr h="1247487">
                <a:tc>
                  <a:txBody>
                    <a:bodyPr/>
                    <a:lstStyle/>
                    <a:p>
                      <a:pPr algn="ctr">
                        <a:lnSpc>
                          <a:spcPct val="107000"/>
                        </a:lnSpc>
                        <a:spcAft>
                          <a:spcPts val="0"/>
                        </a:spcAft>
                      </a:pPr>
                      <a:r>
                        <a:rPr lang="en-US" sz="1800">
                          <a:effectLst/>
                          <a:latin typeface="Arial" panose="020B0604020202020204" pitchFamily="34" charset="0"/>
                          <a:cs typeface="Arial" panose="020B0604020202020204" pitchFamily="34" charset="0"/>
                        </a:rPr>
                        <a:t>Altemative flow</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Nếu</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thông</a:t>
                      </a:r>
                      <a:r>
                        <a:rPr lang="en-US" sz="1800" dirty="0">
                          <a:effectLst/>
                          <a:latin typeface="Arial" panose="020B0604020202020204" pitchFamily="34" charset="0"/>
                          <a:cs typeface="Arial" panose="020B0604020202020204" pitchFamily="34" charset="0"/>
                        </a:rPr>
                        <a:t> tin </a:t>
                      </a:r>
                      <a:r>
                        <a:rPr lang="en-US" sz="1800" dirty="0" err="1">
                          <a:effectLst/>
                          <a:latin typeface="Arial" panose="020B0604020202020204" pitchFamily="34" charset="0"/>
                          <a:cs typeface="Arial" panose="020B0604020202020204" pitchFamily="34" charset="0"/>
                        </a:rPr>
                        <a:t>chuyên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đề</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bị</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sai</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thì</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chuyển</a:t>
                      </a:r>
                      <a:r>
                        <a:rPr lang="en-US" sz="1800" dirty="0">
                          <a:effectLst/>
                          <a:latin typeface="Arial" panose="020B0604020202020204" pitchFamily="34" charset="0"/>
                          <a:cs typeface="Arial" panose="020B0604020202020204" pitchFamily="34" charset="0"/>
                        </a:rPr>
                        <a:t> qua </a:t>
                      </a:r>
                      <a:r>
                        <a:rPr lang="en-US" sz="1800" dirty="0" err="1">
                          <a:effectLst/>
                          <a:latin typeface="Arial" panose="020B0604020202020204" pitchFamily="34" charset="0"/>
                          <a:cs typeface="Arial" panose="020B0604020202020204" pitchFamily="34" charset="0"/>
                        </a:rPr>
                        <a:t>Cập</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nhật</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chuyên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đề</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để</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thay</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đổi</a:t>
                      </a:r>
                      <a:r>
                        <a:rPr lang="en-US" sz="1800" dirty="0">
                          <a:effectLst/>
                          <a:latin typeface="Arial" panose="020B0604020202020204" pitchFamily="34" charset="0"/>
                          <a:cs typeface="Arial" panose="020B0604020202020204" pitchFamily="34" charset="0"/>
                        </a:rPr>
                        <a:t>.</a:t>
                      </a:r>
                    </a:p>
                    <a:p>
                      <a:pPr>
                        <a:lnSpc>
                          <a:spcPct val="107000"/>
                        </a:lnSpc>
                        <a:spcAft>
                          <a:spcPts val="0"/>
                        </a:spcAft>
                      </a:pPr>
                      <a:r>
                        <a:rPr lang="en-US" sz="1800" dirty="0" err="1">
                          <a:effectLst/>
                          <a:latin typeface="Arial" panose="020B0604020202020204" pitchFamily="34" charset="0"/>
                          <a:cs typeface="Arial" panose="020B0604020202020204" pitchFamily="34" charset="0"/>
                        </a:rPr>
                        <a:t>Chuyên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Đề</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không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đủ</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số</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lượng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sinh</a:t>
                      </a:r>
                      <a:r>
                        <a:rPr lang="en-US" sz="1800" dirty="0">
                          <a:effectLst/>
                          <a:latin typeface="Arial" panose="020B0604020202020204" pitchFamily="34" charset="0"/>
                          <a:cs typeface="Arial" panose="020B0604020202020204" pitchFamily="34" charset="0"/>
                        </a:rPr>
                        <a:t> </a:t>
                      </a:r>
                      <a:r>
                        <a:rPr lang="en-US" sz="1800" dirty="0" err="1" smtClean="0">
                          <a:effectLst/>
                          <a:latin typeface="Arial" panose="020B0604020202020204" pitchFamily="34" charset="0"/>
                          <a:cs typeface="Arial" panose="020B0604020202020204" pitchFamily="34" charset="0"/>
                        </a:rPr>
                        <a:t>viên</a:t>
                      </a:r>
                      <a:r>
                        <a:rPr lang="en-US" sz="1800" baseline="0" dirty="0" smtClean="0">
                          <a:effectLst/>
                          <a:latin typeface="Arial" panose="020B0604020202020204" pitchFamily="34" charset="0"/>
                          <a:cs typeface="Arial" panose="020B0604020202020204" pitchFamily="34" charset="0"/>
                        </a:rPr>
                        <a:t> </a:t>
                      </a:r>
                      <a:r>
                        <a:rPr lang="en-US" sz="1800" baseline="0" dirty="0" err="1" smtClean="0">
                          <a:effectLst/>
                          <a:latin typeface="Arial" panose="020B0604020202020204" pitchFamily="34" charset="0"/>
                          <a:cs typeface="Arial" panose="020B0604020202020204" pitchFamily="34" charset="0"/>
                        </a:rPr>
                        <a:t>mở</a:t>
                      </a:r>
                      <a:r>
                        <a:rPr lang="en-US" sz="1800" baseline="0" dirty="0" smtClean="0">
                          <a:effectLst/>
                          <a:latin typeface="Arial" panose="020B0604020202020204" pitchFamily="34" charset="0"/>
                          <a:cs typeface="Arial" panose="020B0604020202020204" pitchFamily="34" charset="0"/>
                        </a:rPr>
                        <a:t> </a:t>
                      </a:r>
                      <a:r>
                        <a:rPr lang="en-US" sz="1800" baseline="0" dirty="0" err="1" smtClean="0">
                          <a:effectLst/>
                          <a:latin typeface="Arial" panose="020B0604020202020204" pitchFamily="34" charset="0"/>
                          <a:cs typeface="Arial" panose="020B0604020202020204" pitchFamily="34" charset="0"/>
                        </a:rPr>
                        <a:t>thêm</a:t>
                      </a:r>
                      <a:r>
                        <a:rPr lang="en-US" sz="1800" baseline="0" dirty="0" smtClean="0">
                          <a:effectLst/>
                          <a:latin typeface="Arial" panose="020B0604020202020204" pitchFamily="34" charset="0"/>
                          <a:cs typeface="Arial" panose="020B0604020202020204" pitchFamily="34" charset="0"/>
                        </a:rPr>
                        <a:t> </a:t>
                      </a:r>
                      <a:r>
                        <a:rPr lang="en-US" sz="1800" baseline="0" dirty="0" err="1" smtClean="0">
                          <a:effectLst/>
                          <a:latin typeface="Arial" panose="020B0604020202020204" pitchFamily="34" charset="0"/>
                          <a:cs typeface="Arial" panose="020B0604020202020204" pitchFamily="34" charset="0"/>
                        </a:rPr>
                        <a:t>lớp</a:t>
                      </a:r>
                      <a:r>
                        <a:rPr lang="en-US" sz="1800" baseline="0" dirty="0" smtClean="0">
                          <a:effectLst/>
                          <a:latin typeface="Arial" panose="020B0604020202020204" pitchFamily="34" charset="0"/>
                          <a:cs typeface="Arial" panose="020B0604020202020204" pitchFamily="34" charset="0"/>
                        </a:rPr>
                        <a:t>. </a:t>
                      </a:r>
                      <a:r>
                        <a:rPr lang="en-US" sz="1800" baseline="0" dirty="0" err="1" smtClean="0">
                          <a:effectLst/>
                          <a:latin typeface="Arial" panose="020B0604020202020204" pitchFamily="34" charset="0"/>
                          <a:cs typeface="Arial" panose="020B0604020202020204" pitchFamily="34" charset="0"/>
                        </a:rPr>
                        <a:t>Chuyển</a:t>
                      </a:r>
                      <a:r>
                        <a:rPr lang="en-US" sz="1800" baseline="0" dirty="0" smtClean="0">
                          <a:effectLst/>
                          <a:latin typeface="Arial" panose="020B0604020202020204" pitchFamily="34" charset="0"/>
                          <a:cs typeface="Arial" panose="020B0604020202020204" pitchFamily="34" charset="0"/>
                        </a:rPr>
                        <a:t> qua </a:t>
                      </a:r>
                      <a:r>
                        <a:rPr lang="en-US" sz="1800" baseline="0" dirty="0" err="1" smtClean="0">
                          <a:effectLst/>
                          <a:latin typeface="Arial" panose="020B0604020202020204" pitchFamily="34" charset="0"/>
                          <a:cs typeface="Arial" panose="020B0604020202020204" pitchFamily="34" charset="0"/>
                        </a:rPr>
                        <a:t>cập</a:t>
                      </a:r>
                      <a:r>
                        <a:rPr lang="en-US" sz="1800" baseline="0" dirty="0" smtClean="0">
                          <a:effectLst/>
                          <a:latin typeface="Arial" panose="020B0604020202020204" pitchFamily="34" charset="0"/>
                          <a:cs typeface="Arial" panose="020B0604020202020204" pitchFamily="34" charset="0"/>
                        </a:rPr>
                        <a:t> </a:t>
                      </a:r>
                      <a:r>
                        <a:rPr lang="en-US" sz="1800" baseline="0" dirty="0" err="1" smtClean="0">
                          <a:effectLst/>
                          <a:latin typeface="Arial" panose="020B0604020202020204" pitchFamily="34" charset="0"/>
                          <a:cs typeface="Arial" panose="020B0604020202020204" pitchFamily="34" charset="0"/>
                        </a:rPr>
                        <a:t>nhật</a:t>
                      </a:r>
                      <a:r>
                        <a:rPr lang="en-US" sz="1800" baseline="0" dirty="0" smtClean="0">
                          <a:effectLst/>
                          <a:latin typeface="Arial" panose="020B0604020202020204" pitchFamily="34" charset="0"/>
                          <a:cs typeface="Arial" panose="020B0604020202020204" pitchFamily="34" charset="0"/>
                        </a:rPr>
                        <a:t> </a:t>
                      </a:r>
                      <a:r>
                        <a:rPr lang="en-US" sz="1800" baseline="0" dirty="0" err="1" smtClean="0">
                          <a:effectLst/>
                          <a:latin typeface="Arial" panose="020B0604020202020204" pitchFamily="34" charset="0"/>
                          <a:cs typeface="Arial" panose="020B0604020202020204" pitchFamily="34" charset="0"/>
                        </a:rPr>
                        <a:t>chuyên</a:t>
                      </a:r>
                      <a:r>
                        <a:rPr lang="en-US" sz="1800" baseline="0" dirty="0" smtClean="0">
                          <a:effectLst/>
                          <a:latin typeface="Arial" panose="020B0604020202020204" pitchFamily="34" charset="0"/>
                          <a:cs typeface="Arial" panose="020B0604020202020204" pitchFamily="34" charset="0"/>
                        </a:rPr>
                        <a:t> </a:t>
                      </a:r>
                      <a:r>
                        <a:rPr lang="en-US" sz="1800" baseline="0" dirty="0" err="1" smtClean="0">
                          <a:effectLst/>
                          <a:latin typeface="Arial" panose="020B0604020202020204" pitchFamily="34" charset="0"/>
                          <a:cs typeface="Arial" panose="020B0604020202020204" pitchFamily="34" charset="0"/>
                        </a:rPr>
                        <a:t>đề</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360697">
                <a:tc>
                  <a:txBody>
                    <a:bodyPr/>
                    <a:lstStyle/>
                    <a:p>
                      <a:pPr algn="ctr">
                        <a:lnSpc>
                          <a:spcPct val="107000"/>
                        </a:lnSpc>
                        <a:spcAft>
                          <a:spcPts val="0"/>
                        </a:spcAft>
                      </a:pPr>
                      <a:r>
                        <a:rPr lang="en-US" sz="1800" dirty="0">
                          <a:effectLst/>
                          <a:latin typeface="Arial" panose="020B0604020202020204" pitchFamily="34" charset="0"/>
                          <a:cs typeface="Arial" panose="020B0604020202020204" pitchFamily="34" charset="0"/>
                        </a:rPr>
                        <a:t>Exception flow</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a:effectLst/>
                          <a:latin typeface="Arial" panose="020B0604020202020204" pitchFamily="34" charset="0"/>
                          <a:cs typeface="Arial" panose="020B0604020202020204" pitchFamily="34" charset="0"/>
                        </a:rPr>
                        <a:t> </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bl>
          </a:graphicData>
        </a:graphic>
      </p:graphicFrame>
    </p:spTree>
    <p:extLst>
      <p:ext uri="{BB962C8B-B14F-4D97-AF65-F5344CB8AC3E}">
        <p14:creationId xmlns:p14="http://schemas.microsoft.com/office/powerpoint/2010/main" val="24080601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467935"/>
              </p:ext>
            </p:extLst>
          </p:nvPr>
        </p:nvGraphicFramePr>
        <p:xfrm>
          <a:off x="381000" y="304800"/>
          <a:ext cx="8458200" cy="6324599"/>
        </p:xfrm>
        <a:graphic>
          <a:graphicData uri="http://schemas.openxmlformats.org/drawingml/2006/table">
            <a:tbl>
              <a:tblPr firstRow="1" firstCol="1" bandRow="1">
                <a:tableStyleId>{3B4B98B0-60AC-42C2-AFA5-B58CD77FA1E5}</a:tableStyleId>
              </a:tblPr>
              <a:tblGrid>
                <a:gridCol w="2425045"/>
                <a:gridCol w="6033155"/>
              </a:tblGrid>
              <a:tr h="415250">
                <a:tc>
                  <a:txBody>
                    <a:bodyPr/>
                    <a:lstStyle/>
                    <a:p>
                      <a:pPr algn="ctr">
                        <a:lnSpc>
                          <a:spcPct val="107000"/>
                        </a:lnSpc>
                        <a:spcAft>
                          <a:spcPts val="0"/>
                        </a:spcAft>
                      </a:pPr>
                      <a:r>
                        <a:rPr lang="en-US" sz="1800" dirty="0">
                          <a:effectLst/>
                        </a:rPr>
                        <a:t>Name</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Cập</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nhật</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Chuyên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đề</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415250">
                <a:tc>
                  <a:txBody>
                    <a:bodyPr/>
                    <a:lstStyle/>
                    <a:p>
                      <a:pPr algn="ctr">
                        <a:lnSpc>
                          <a:spcPct val="107000"/>
                        </a:lnSpc>
                        <a:spcAft>
                          <a:spcPts val="0"/>
                        </a:spcAft>
                      </a:pPr>
                      <a:r>
                        <a:rPr lang="en-US" sz="1800">
                          <a:effectLst/>
                        </a:rPr>
                        <a:t>Actor</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Cán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bộ</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phòng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giáo</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vụ</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415250">
                <a:tc>
                  <a:txBody>
                    <a:bodyPr/>
                    <a:lstStyle/>
                    <a:p>
                      <a:pPr algn="ctr">
                        <a:lnSpc>
                          <a:spcPct val="107000"/>
                        </a:lnSpc>
                        <a:spcAft>
                          <a:spcPts val="0"/>
                        </a:spcAft>
                      </a:pPr>
                      <a:r>
                        <a:rPr lang="en-US" sz="1800">
                          <a:effectLst/>
                        </a:rPr>
                        <a:t>Description</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Xóa</a:t>
                      </a:r>
                      <a:r>
                        <a:rPr lang="en-US" sz="1800" dirty="0">
                          <a:effectLst/>
                          <a:latin typeface="Arial" panose="020B0604020202020204" pitchFamily="34" charset="0"/>
                          <a:cs typeface="Arial" panose="020B0604020202020204" pitchFamily="34" charset="0"/>
                        </a:rPr>
                        <a:t>/</a:t>
                      </a:r>
                      <a:r>
                        <a:rPr lang="en-US" sz="1800" dirty="0" err="1">
                          <a:effectLst/>
                          <a:latin typeface="Arial" panose="020B0604020202020204" pitchFamily="34" charset="0"/>
                          <a:cs typeface="Arial" panose="020B0604020202020204" pitchFamily="34" charset="0"/>
                        </a:rPr>
                        <a:t>sửa</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kiểm</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tra</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thông</a:t>
                      </a:r>
                      <a:r>
                        <a:rPr lang="en-US" sz="1800" dirty="0">
                          <a:effectLst/>
                          <a:latin typeface="Arial" panose="020B0604020202020204" pitchFamily="34" charset="0"/>
                          <a:cs typeface="Arial" panose="020B0604020202020204" pitchFamily="34" charset="0"/>
                        </a:rPr>
                        <a:t> tin </a:t>
                      </a:r>
                      <a:r>
                        <a:rPr lang="en-US" sz="1800" dirty="0" err="1">
                          <a:effectLst/>
                          <a:latin typeface="Arial" panose="020B0604020202020204" pitchFamily="34" charset="0"/>
                          <a:cs typeface="Arial" panose="020B0604020202020204" pitchFamily="34" charset="0"/>
                        </a:rPr>
                        <a:t>chuyễn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đề</a:t>
                      </a:r>
                      <a:r>
                        <a:rPr lang="en-US" sz="1800" dirty="0">
                          <a:effectLst/>
                          <a:latin typeface="Arial" panose="020B0604020202020204" pitchFamily="34" charset="0"/>
                          <a:cs typeface="Arial" panose="020B0604020202020204" pitchFamily="34" charset="0"/>
                        </a:rPr>
                        <a:t>.</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415250">
                <a:tc>
                  <a:txBody>
                    <a:bodyPr/>
                    <a:lstStyle/>
                    <a:p>
                      <a:pPr algn="ctr">
                        <a:lnSpc>
                          <a:spcPct val="107000"/>
                        </a:lnSpc>
                        <a:spcAft>
                          <a:spcPts val="0"/>
                        </a:spcAft>
                      </a:pPr>
                      <a:r>
                        <a:rPr lang="en-US" sz="1800">
                          <a:effectLst/>
                        </a:rPr>
                        <a:t>Goal</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Dữ</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liệu</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mới</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về</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các</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thông</a:t>
                      </a:r>
                      <a:r>
                        <a:rPr lang="en-US" sz="1800" dirty="0">
                          <a:effectLst/>
                          <a:latin typeface="Arial" panose="020B0604020202020204" pitchFamily="34" charset="0"/>
                          <a:cs typeface="Arial" panose="020B0604020202020204" pitchFamily="34" charset="0"/>
                        </a:rPr>
                        <a:t> tin </a:t>
                      </a:r>
                      <a:r>
                        <a:rPr lang="en-US" sz="1800" dirty="0" err="1">
                          <a:effectLst/>
                          <a:latin typeface="Arial" panose="020B0604020202020204" pitchFamily="34" charset="0"/>
                          <a:cs typeface="Arial" panose="020B0604020202020204" pitchFamily="34" charset="0"/>
                        </a:rPr>
                        <a:t>chuyên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đề</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được</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cập</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nhật</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415250">
                <a:tc>
                  <a:txBody>
                    <a:bodyPr/>
                    <a:lstStyle/>
                    <a:p>
                      <a:pPr algn="ctr">
                        <a:lnSpc>
                          <a:spcPct val="107000"/>
                        </a:lnSpc>
                        <a:spcAft>
                          <a:spcPts val="0"/>
                        </a:spcAft>
                      </a:pPr>
                      <a:r>
                        <a:rPr lang="en-US" sz="1800">
                          <a:effectLst/>
                        </a:rPr>
                        <a:t>Pre-condition</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Đăng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nhập</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thành</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công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Thông</a:t>
                      </a:r>
                      <a:r>
                        <a:rPr lang="en-US" sz="1800" dirty="0">
                          <a:effectLst/>
                          <a:latin typeface="Arial" panose="020B0604020202020204" pitchFamily="34" charset="0"/>
                          <a:cs typeface="Arial" panose="020B0604020202020204" pitchFamily="34" charset="0"/>
                        </a:rPr>
                        <a:t> tin </a:t>
                      </a:r>
                      <a:r>
                        <a:rPr lang="en-US" sz="1800" dirty="0" err="1">
                          <a:effectLst/>
                          <a:latin typeface="Arial" panose="020B0604020202020204" pitchFamily="34" charset="0"/>
                          <a:cs typeface="Arial" panose="020B0604020202020204" pitchFamily="34" charset="0"/>
                        </a:rPr>
                        <a:t>chuyên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đề</a:t>
                      </a:r>
                      <a:r>
                        <a:rPr lang="en-US" sz="1800" dirty="0">
                          <a:effectLst/>
                          <a:latin typeface="Arial" panose="020B0604020202020204" pitchFamily="34" charset="0"/>
                          <a:cs typeface="Arial" panose="020B0604020202020204" pitchFamily="34" charset="0"/>
                        </a:rPr>
                        <a:t> </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415250">
                <a:tc>
                  <a:txBody>
                    <a:bodyPr/>
                    <a:lstStyle/>
                    <a:p>
                      <a:pPr algn="ctr">
                        <a:lnSpc>
                          <a:spcPct val="107000"/>
                        </a:lnSpc>
                        <a:spcAft>
                          <a:spcPts val="0"/>
                        </a:spcAft>
                      </a:pPr>
                      <a:r>
                        <a:rPr lang="en-US" sz="1800">
                          <a:effectLst/>
                        </a:rPr>
                        <a:t>Trigger</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a:effectLst/>
                          <a:latin typeface="Arial" panose="020B0604020202020204" pitchFamily="34" charset="0"/>
                          <a:cs typeface="Arial" panose="020B0604020202020204" pitchFamily="34" charset="0"/>
                        </a:rPr>
                        <a:t>Click </a:t>
                      </a:r>
                      <a:r>
                        <a:rPr lang="en-US" sz="1800" dirty="0" err="1">
                          <a:effectLst/>
                          <a:latin typeface="Arial" panose="020B0604020202020204" pitchFamily="34" charset="0"/>
                          <a:cs typeface="Arial" panose="020B0604020202020204" pitchFamily="34" charset="0"/>
                        </a:rPr>
                        <a:t>vào</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Cập</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Nhập</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Chuyên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đề</a:t>
                      </a:r>
                      <a:r>
                        <a:rPr lang="en-US" sz="1800" dirty="0">
                          <a:effectLst/>
                          <a:latin typeface="Arial" panose="020B0604020202020204" pitchFamily="34" charset="0"/>
                          <a:cs typeface="Arial" panose="020B0604020202020204" pitchFamily="34" charset="0"/>
                        </a:rPr>
                        <a:t>”</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415250">
                <a:tc>
                  <a:txBody>
                    <a:bodyPr/>
                    <a:lstStyle/>
                    <a:p>
                      <a:pPr algn="ctr">
                        <a:lnSpc>
                          <a:spcPct val="107000"/>
                        </a:lnSpc>
                        <a:spcAft>
                          <a:spcPts val="0"/>
                        </a:spcAft>
                      </a:pPr>
                      <a:r>
                        <a:rPr lang="en-US" sz="1800">
                          <a:effectLst/>
                        </a:rPr>
                        <a:t>Post-condition</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Hiện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dữ</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liệu</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mới</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về</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thông</a:t>
                      </a:r>
                      <a:r>
                        <a:rPr lang="en-US" sz="1800" dirty="0">
                          <a:effectLst/>
                          <a:latin typeface="Arial" panose="020B0604020202020204" pitchFamily="34" charset="0"/>
                          <a:cs typeface="Arial" panose="020B0604020202020204" pitchFamily="34" charset="0"/>
                        </a:rPr>
                        <a:t> tin </a:t>
                      </a:r>
                      <a:r>
                        <a:rPr lang="en-US" sz="1800" dirty="0" err="1">
                          <a:effectLst/>
                          <a:latin typeface="Arial" panose="020B0604020202020204" pitchFamily="34" charset="0"/>
                          <a:cs typeface="Arial" panose="020B0604020202020204" pitchFamily="34" charset="0"/>
                        </a:rPr>
                        <a:t>Chuyên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đề</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được</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cập</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nhật</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1718510">
                <a:tc>
                  <a:txBody>
                    <a:bodyPr/>
                    <a:lstStyle/>
                    <a:p>
                      <a:pPr algn="ctr">
                        <a:lnSpc>
                          <a:spcPct val="107000"/>
                        </a:lnSpc>
                        <a:spcAft>
                          <a:spcPts val="0"/>
                        </a:spcAft>
                      </a:pPr>
                      <a:r>
                        <a:rPr lang="en-US" sz="1800">
                          <a:effectLst/>
                        </a:rPr>
                        <a:t>Normal flow</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Đăng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nhập</a:t>
                      </a:r>
                      <a:endParaRPr lang="en-US" sz="1800" dirty="0">
                        <a:effectLst/>
                        <a:latin typeface="Arial" panose="020B0604020202020204" pitchFamily="34" charset="0"/>
                        <a:cs typeface="Arial" panose="020B0604020202020204" pitchFamily="34" charset="0"/>
                      </a:endParaRPr>
                    </a:p>
                    <a:p>
                      <a:pPr>
                        <a:lnSpc>
                          <a:spcPct val="107000"/>
                        </a:lnSpc>
                        <a:spcAft>
                          <a:spcPts val="0"/>
                        </a:spcAft>
                      </a:pPr>
                      <a:r>
                        <a:rPr lang="en-US" sz="1800" dirty="0" err="1">
                          <a:effectLst/>
                          <a:latin typeface="Arial" panose="020B0604020202020204" pitchFamily="34" charset="0"/>
                          <a:cs typeface="Arial" panose="020B0604020202020204" pitchFamily="34" charset="0"/>
                        </a:rPr>
                        <a:t>Lấy</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thông</a:t>
                      </a:r>
                      <a:r>
                        <a:rPr lang="en-US" sz="1800" dirty="0">
                          <a:effectLst/>
                          <a:latin typeface="Arial" panose="020B0604020202020204" pitchFamily="34" charset="0"/>
                          <a:cs typeface="Arial" panose="020B0604020202020204" pitchFamily="34" charset="0"/>
                        </a:rPr>
                        <a:t> tin </a:t>
                      </a:r>
                      <a:r>
                        <a:rPr lang="en-US" sz="1800" dirty="0" err="1">
                          <a:effectLst/>
                          <a:latin typeface="Arial" panose="020B0604020202020204" pitchFamily="34" charset="0"/>
                          <a:cs typeface="Arial" panose="020B0604020202020204" pitchFamily="34" charset="0"/>
                        </a:rPr>
                        <a:t>chuyên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đề</a:t>
                      </a:r>
                      <a:endParaRPr lang="en-US" sz="1800" dirty="0">
                        <a:effectLst/>
                        <a:latin typeface="Arial" panose="020B0604020202020204" pitchFamily="34" charset="0"/>
                        <a:cs typeface="Arial" panose="020B0604020202020204" pitchFamily="34" charset="0"/>
                      </a:endParaRPr>
                    </a:p>
                    <a:p>
                      <a:pPr>
                        <a:lnSpc>
                          <a:spcPct val="107000"/>
                        </a:lnSpc>
                        <a:spcAft>
                          <a:spcPts val="0"/>
                        </a:spcAft>
                      </a:pPr>
                      <a:r>
                        <a:rPr lang="en-US" sz="1800" dirty="0" err="1">
                          <a:effectLst/>
                          <a:latin typeface="Arial" panose="020B0604020202020204" pitchFamily="34" charset="0"/>
                          <a:cs typeface="Arial" panose="020B0604020202020204" pitchFamily="34" charset="0"/>
                        </a:rPr>
                        <a:t>Cập</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nhật</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dữ</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liệu</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mới</a:t>
                      </a:r>
                      <a:r>
                        <a:rPr lang="en-US" sz="1800" dirty="0">
                          <a:effectLst/>
                          <a:latin typeface="Arial" panose="020B0604020202020204" pitchFamily="34" charset="0"/>
                          <a:cs typeface="Arial" panose="020B0604020202020204" pitchFamily="34" charset="0"/>
                        </a:rPr>
                        <a:t> </a:t>
                      </a:r>
                      <a:br>
                        <a:rPr lang="en-US" sz="1800" dirty="0">
                          <a:effectLst/>
                          <a:latin typeface="Arial" panose="020B0604020202020204" pitchFamily="34" charset="0"/>
                          <a:cs typeface="Arial" panose="020B0604020202020204" pitchFamily="34" charset="0"/>
                        </a:rPr>
                      </a:br>
                      <a:r>
                        <a:rPr lang="en-US" sz="1800" dirty="0" err="1">
                          <a:effectLst/>
                          <a:latin typeface="Arial" panose="020B0604020202020204" pitchFamily="34" charset="0"/>
                          <a:cs typeface="Arial" panose="020B0604020202020204" pitchFamily="34" charset="0"/>
                        </a:rPr>
                        <a:t>Lưu</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lại</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cập</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nhật</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1284089">
                <a:tc>
                  <a:txBody>
                    <a:bodyPr/>
                    <a:lstStyle/>
                    <a:p>
                      <a:pPr algn="ctr">
                        <a:lnSpc>
                          <a:spcPct val="107000"/>
                        </a:lnSpc>
                        <a:spcAft>
                          <a:spcPts val="0"/>
                        </a:spcAft>
                      </a:pPr>
                      <a:r>
                        <a:rPr lang="en-US" sz="1800">
                          <a:effectLst/>
                        </a:rPr>
                        <a:t>Altemative flow</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Nếu</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chuyên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đề</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mới</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thì</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tạo</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mới</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chuyên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đề</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chuyển</a:t>
                      </a:r>
                      <a:r>
                        <a:rPr lang="en-US" sz="1800" dirty="0">
                          <a:effectLst/>
                          <a:latin typeface="Arial" panose="020B0604020202020204" pitchFamily="34" charset="0"/>
                          <a:cs typeface="Arial" panose="020B0604020202020204" pitchFamily="34" charset="0"/>
                        </a:rPr>
                        <a:t> qua </a:t>
                      </a:r>
                      <a:r>
                        <a:rPr lang="en-US" sz="1800" dirty="0" err="1">
                          <a:effectLst/>
                          <a:latin typeface="Arial" panose="020B0604020202020204" pitchFamily="34" charset="0"/>
                          <a:cs typeface="Arial" panose="020B0604020202020204" pitchFamily="34" charset="0"/>
                        </a:rPr>
                        <a:t>Mở</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Chuyên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Đề</a:t>
                      </a:r>
                      <a:r>
                        <a:rPr lang="en-US" sz="1800" dirty="0">
                          <a:effectLst/>
                          <a:latin typeface="Arial" panose="020B0604020202020204" pitchFamily="34" charset="0"/>
                          <a:cs typeface="Arial" panose="020B0604020202020204" pitchFamily="34" charset="0"/>
                        </a:rPr>
                        <a:t>.</a:t>
                      </a:r>
                    </a:p>
                    <a:p>
                      <a:pPr>
                        <a:lnSpc>
                          <a:spcPct val="107000"/>
                        </a:lnSpc>
                        <a:spcAft>
                          <a:spcPts val="0"/>
                        </a:spcAft>
                      </a:pPr>
                      <a:r>
                        <a:rPr lang="en-US" sz="1800" dirty="0">
                          <a:effectLst/>
                          <a:latin typeface="Arial" panose="020B0604020202020204" pitchFamily="34" charset="0"/>
                          <a:cs typeface="Arial" panose="020B0604020202020204" pitchFamily="34" charset="0"/>
                        </a:rPr>
                        <a:t> </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415250">
                <a:tc>
                  <a:txBody>
                    <a:bodyPr/>
                    <a:lstStyle/>
                    <a:p>
                      <a:pPr algn="ctr">
                        <a:lnSpc>
                          <a:spcPct val="107000"/>
                        </a:lnSpc>
                        <a:spcAft>
                          <a:spcPts val="0"/>
                        </a:spcAft>
                      </a:pPr>
                      <a:r>
                        <a:rPr lang="en-US" sz="1800">
                          <a:effectLst/>
                        </a:rPr>
                        <a:t>Exception flow</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a:effectLst/>
                          <a:latin typeface="Arial" panose="020B0604020202020204" pitchFamily="34" charset="0"/>
                          <a:cs typeface="Arial" panose="020B0604020202020204" pitchFamily="34" charset="0"/>
                        </a:rPr>
                        <a:t> </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bl>
          </a:graphicData>
        </a:graphic>
      </p:graphicFrame>
    </p:spTree>
    <p:extLst>
      <p:ext uri="{BB962C8B-B14F-4D97-AF65-F5344CB8AC3E}">
        <p14:creationId xmlns:p14="http://schemas.microsoft.com/office/powerpoint/2010/main" val="3261756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774398858"/>
              </p:ext>
            </p:extLst>
          </p:nvPr>
        </p:nvGraphicFramePr>
        <p:xfrm>
          <a:off x="381000" y="304797"/>
          <a:ext cx="8534400" cy="5757813"/>
        </p:xfrm>
        <a:graphic>
          <a:graphicData uri="http://schemas.openxmlformats.org/drawingml/2006/table">
            <a:tbl>
              <a:tblPr firstRow="1" firstCol="1" bandRow="1">
                <a:tableStyleId>{3B4B98B0-60AC-42C2-AFA5-B58CD77FA1E5}</a:tableStyleId>
              </a:tblPr>
              <a:tblGrid>
                <a:gridCol w="2446893"/>
                <a:gridCol w="6087507"/>
              </a:tblGrid>
              <a:tr h="440505">
                <a:tc>
                  <a:txBody>
                    <a:bodyPr/>
                    <a:lstStyle/>
                    <a:p>
                      <a:pPr algn="ctr">
                        <a:lnSpc>
                          <a:spcPct val="107000"/>
                        </a:lnSpc>
                        <a:spcAft>
                          <a:spcPts val="0"/>
                        </a:spcAft>
                      </a:pPr>
                      <a:r>
                        <a:rPr lang="en-US" sz="1800" dirty="0">
                          <a:effectLst/>
                        </a:rPr>
                        <a:t>Name</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Phân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quyền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đăng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nhập</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440505">
                <a:tc>
                  <a:txBody>
                    <a:bodyPr/>
                    <a:lstStyle/>
                    <a:p>
                      <a:pPr algn="ctr">
                        <a:lnSpc>
                          <a:spcPct val="107000"/>
                        </a:lnSpc>
                        <a:spcAft>
                          <a:spcPts val="0"/>
                        </a:spcAft>
                      </a:pPr>
                      <a:r>
                        <a:rPr lang="en-US" sz="1800">
                          <a:effectLst/>
                        </a:rPr>
                        <a:t>Actor</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a:effectLst/>
                          <a:latin typeface="Arial" panose="020B0604020202020204" pitchFamily="34" charset="0"/>
                          <a:cs typeface="Arial" panose="020B0604020202020204" pitchFamily="34" charset="0"/>
                        </a:rPr>
                        <a:t>Admin</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440505">
                <a:tc>
                  <a:txBody>
                    <a:bodyPr/>
                    <a:lstStyle/>
                    <a:p>
                      <a:pPr algn="ctr">
                        <a:lnSpc>
                          <a:spcPct val="107000"/>
                        </a:lnSpc>
                        <a:spcAft>
                          <a:spcPts val="0"/>
                        </a:spcAft>
                      </a:pPr>
                      <a:r>
                        <a:rPr lang="en-US" sz="1800">
                          <a:effectLst/>
                        </a:rPr>
                        <a:t>Description</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a:effectLst/>
                          <a:latin typeface="Arial" panose="020B0604020202020204" pitchFamily="34" charset="0"/>
                          <a:cs typeface="Arial" panose="020B0604020202020204" pitchFamily="34" charset="0"/>
                        </a:rPr>
                        <a:t>Admin </a:t>
                      </a:r>
                      <a:r>
                        <a:rPr lang="en-US" sz="1800" dirty="0" err="1">
                          <a:effectLst/>
                          <a:latin typeface="Arial" panose="020B0604020202020204" pitchFamily="34" charset="0"/>
                          <a:cs typeface="Arial" panose="020B0604020202020204" pitchFamily="34" charset="0"/>
                        </a:rPr>
                        <a:t>phân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quyền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chức</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năng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cho</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từng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đối</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tượng</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440505">
                <a:tc>
                  <a:txBody>
                    <a:bodyPr/>
                    <a:lstStyle/>
                    <a:p>
                      <a:pPr algn="ctr">
                        <a:lnSpc>
                          <a:spcPct val="107000"/>
                        </a:lnSpc>
                        <a:spcAft>
                          <a:spcPts val="0"/>
                        </a:spcAft>
                      </a:pPr>
                      <a:r>
                        <a:rPr lang="en-US" sz="1800">
                          <a:effectLst/>
                        </a:rPr>
                        <a:t>Goal</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Mỗi</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đăng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nhập</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của</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từng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đối</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tượng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sẽ</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có</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chức</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năng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riêng</a:t>
                      </a:r>
                      <a:r>
                        <a:rPr lang="en-US" sz="1800" dirty="0">
                          <a:effectLst/>
                          <a:latin typeface="Arial" panose="020B0604020202020204" pitchFamily="34" charset="0"/>
                          <a:cs typeface="Arial" panose="020B0604020202020204" pitchFamily="34" charset="0"/>
                        </a:rPr>
                        <a:t> </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440505">
                <a:tc>
                  <a:txBody>
                    <a:bodyPr/>
                    <a:lstStyle/>
                    <a:p>
                      <a:pPr algn="ctr">
                        <a:lnSpc>
                          <a:spcPct val="107000"/>
                        </a:lnSpc>
                        <a:spcAft>
                          <a:spcPts val="0"/>
                        </a:spcAft>
                      </a:pPr>
                      <a:r>
                        <a:rPr lang="en-US" sz="1800">
                          <a:effectLst/>
                        </a:rPr>
                        <a:t>Pre-condition</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a:effectLst/>
                          <a:latin typeface="Arial" panose="020B0604020202020204" pitchFamily="34" charset="0"/>
                          <a:cs typeface="Arial" panose="020B0604020202020204" pitchFamily="34" charset="0"/>
                        </a:rPr>
                        <a:t>Đăng nhập với quyền Admin</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r>
              <a:tr h="440505">
                <a:tc>
                  <a:txBody>
                    <a:bodyPr/>
                    <a:lstStyle/>
                    <a:p>
                      <a:pPr algn="ctr">
                        <a:lnSpc>
                          <a:spcPct val="107000"/>
                        </a:lnSpc>
                        <a:spcAft>
                          <a:spcPts val="0"/>
                        </a:spcAft>
                      </a:pPr>
                      <a:r>
                        <a:rPr lang="en-US" sz="1800">
                          <a:effectLst/>
                        </a:rPr>
                        <a:t>Trigger</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a:effectLst/>
                          <a:latin typeface="Arial" panose="020B0604020202020204" pitchFamily="34" charset="0"/>
                          <a:cs typeface="Arial" panose="020B0604020202020204" pitchFamily="34" charset="0"/>
                        </a:rPr>
                        <a:t>Click </a:t>
                      </a:r>
                      <a:r>
                        <a:rPr lang="en-US" sz="1800" dirty="0" err="1">
                          <a:effectLst/>
                          <a:latin typeface="Arial" panose="020B0604020202020204" pitchFamily="34" charset="0"/>
                          <a:cs typeface="Arial" panose="020B0604020202020204" pitchFamily="34" charset="0"/>
                        </a:rPr>
                        <a:t>vào</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Phân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quyền</a:t>
                      </a:r>
                      <a:r>
                        <a:rPr lang="en-US" sz="1800" dirty="0">
                          <a:effectLst/>
                          <a:latin typeface="Arial" panose="020B0604020202020204" pitchFamily="34" charset="0"/>
                          <a:cs typeface="Arial" panose="020B0604020202020204" pitchFamily="34" charset="0"/>
                        </a:rPr>
                        <a:t>”</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901344">
                <a:tc>
                  <a:txBody>
                    <a:bodyPr/>
                    <a:lstStyle/>
                    <a:p>
                      <a:pPr algn="ctr">
                        <a:lnSpc>
                          <a:spcPct val="107000"/>
                        </a:lnSpc>
                        <a:spcAft>
                          <a:spcPts val="0"/>
                        </a:spcAft>
                      </a:pPr>
                      <a:r>
                        <a:rPr lang="en-US" sz="1800" dirty="0">
                          <a:effectLst/>
                        </a:rPr>
                        <a:t>Post-condition</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Một</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cán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bộ</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có</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thể</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thực</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hiện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các</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chức</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năng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cán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bộ</a:t>
                      </a:r>
                      <a:r>
                        <a:rPr lang="en-US" sz="1800" dirty="0">
                          <a:effectLst/>
                          <a:latin typeface="Arial" panose="020B0604020202020204" pitchFamily="34" charset="0"/>
                          <a:cs typeface="Arial" panose="020B0604020202020204" pitchFamily="34" charset="0"/>
                        </a:rPr>
                        <a:t>.</a:t>
                      </a:r>
                    </a:p>
                    <a:p>
                      <a:pPr>
                        <a:lnSpc>
                          <a:spcPct val="107000"/>
                        </a:lnSpc>
                        <a:spcAft>
                          <a:spcPts val="0"/>
                        </a:spcAft>
                      </a:pPr>
                      <a:r>
                        <a:rPr lang="en-US" sz="1800" dirty="0" err="1">
                          <a:effectLst/>
                          <a:latin typeface="Arial" panose="020B0604020202020204" pitchFamily="34" charset="0"/>
                          <a:cs typeface="Arial" panose="020B0604020202020204" pitchFamily="34" charset="0"/>
                        </a:rPr>
                        <a:t>Một</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sinh</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viên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mới</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có</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thể</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thực</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hiện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các</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chức</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năng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sinh</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viên</a:t>
                      </a:r>
                      <a:r>
                        <a:rPr lang="en-US" sz="1800" dirty="0">
                          <a:effectLst/>
                          <a:latin typeface="Arial" panose="020B0604020202020204" pitchFamily="34" charset="0"/>
                          <a:cs typeface="Arial" panose="020B0604020202020204" pitchFamily="34" charset="0"/>
                        </a:rPr>
                        <a:t>.</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1332429">
                <a:tc>
                  <a:txBody>
                    <a:bodyPr/>
                    <a:lstStyle/>
                    <a:p>
                      <a:pPr algn="ctr">
                        <a:lnSpc>
                          <a:spcPct val="107000"/>
                        </a:lnSpc>
                        <a:spcAft>
                          <a:spcPts val="0"/>
                        </a:spcAft>
                      </a:pPr>
                      <a:r>
                        <a:rPr lang="en-US" sz="1800" dirty="0">
                          <a:effectLst/>
                        </a:rPr>
                        <a:t>Normal flow</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Đăng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nhập</a:t>
                      </a:r>
                      <a:endParaRPr lang="en-US" sz="1800" dirty="0">
                        <a:effectLst/>
                        <a:latin typeface="Arial" panose="020B0604020202020204" pitchFamily="34" charset="0"/>
                        <a:cs typeface="Arial" panose="020B0604020202020204" pitchFamily="34" charset="0"/>
                      </a:endParaRPr>
                    </a:p>
                    <a:p>
                      <a:pPr>
                        <a:lnSpc>
                          <a:spcPct val="107000"/>
                        </a:lnSpc>
                        <a:spcAft>
                          <a:spcPts val="0"/>
                        </a:spcAft>
                      </a:pPr>
                      <a:r>
                        <a:rPr lang="en-US" sz="1800" dirty="0" err="1">
                          <a:effectLst/>
                          <a:latin typeface="Arial" panose="020B0604020202020204" pitchFamily="34" charset="0"/>
                          <a:cs typeface="Arial" panose="020B0604020202020204" pitchFamily="34" charset="0"/>
                        </a:rPr>
                        <a:t>Phân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quyền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các</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chức</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năng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cho</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từng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đối</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tượng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cụ</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thế</a:t>
                      </a:r>
                      <a:endParaRPr lang="en-US" sz="1800" dirty="0">
                        <a:effectLst/>
                        <a:latin typeface="Arial" panose="020B0604020202020204" pitchFamily="34" charset="0"/>
                        <a:cs typeface="Arial" panose="020B0604020202020204" pitchFamily="34" charset="0"/>
                      </a:endParaRPr>
                    </a:p>
                    <a:p>
                      <a:pPr>
                        <a:lnSpc>
                          <a:spcPct val="107000"/>
                        </a:lnSpc>
                        <a:spcAft>
                          <a:spcPts val="0"/>
                        </a:spcAft>
                      </a:pPr>
                      <a:r>
                        <a:rPr lang="en-US" sz="1800" dirty="0" err="1">
                          <a:effectLst/>
                          <a:latin typeface="Arial" panose="020B0604020202020204" pitchFamily="34" charset="0"/>
                          <a:cs typeface="Arial" panose="020B0604020202020204" pitchFamily="34" charset="0"/>
                        </a:rPr>
                        <a:t>Xóa</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hoặc</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thêm</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chức</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năng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cho</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từng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đối</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tượng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cụ</a:t>
                      </a:r>
                      <a:r>
                        <a:rPr lang="en-US" sz="1800" dirty="0">
                          <a:effectLst/>
                          <a:latin typeface="Arial" panose="020B0604020202020204" pitchFamily="34" charset="0"/>
                          <a:cs typeface="Arial" panose="020B0604020202020204" pitchFamily="34" charset="0"/>
                        </a:rPr>
                        <a:t> </a:t>
                      </a:r>
                      <a:r>
                        <a:rPr lang="en-US" sz="1800" dirty="0" err="1" smtClean="0">
                          <a:effectLst/>
                          <a:latin typeface="Arial" panose="020B0604020202020204" pitchFamily="34" charset="0"/>
                          <a:cs typeface="Arial" panose="020B0604020202020204" pitchFamily="34" charset="0"/>
                        </a:rPr>
                        <a:t>thể</a:t>
                      </a:r>
                      <a:endParaRPr lang="en-US" sz="1800" dirty="0">
                        <a:effectLst/>
                        <a:latin typeface="Arial" panose="020B0604020202020204" pitchFamily="34" charset="0"/>
                        <a:cs typeface="Arial" panose="020B0604020202020204" pitchFamily="34" charset="0"/>
                      </a:endParaRPr>
                    </a:p>
                  </a:txBody>
                  <a:tcPr marL="68580" marR="68580" marT="0" marB="0" anchor="ctr"/>
                </a:tc>
              </a:tr>
              <a:tr h="440505">
                <a:tc>
                  <a:txBody>
                    <a:bodyPr/>
                    <a:lstStyle/>
                    <a:p>
                      <a:pPr algn="ctr">
                        <a:lnSpc>
                          <a:spcPct val="107000"/>
                        </a:lnSpc>
                        <a:spcAft>
                          <a:spcPts val="0"/>
                        </a:spcAft>
                      </a:pPr>
                      <a:r>
                        <a:rPr lang="en-US" sz="1800">
                          <a:effectLst/>
                        </a:rPr>
                        <a:t>Altemative flow</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a:effectLst/>
                          <a:latin typeface="Arial" panose="020B0604020202020204" pitchFamily="34" charset="0"/>
                          <a:cs typeface="Arial" panose="020B0604020202020204" pitchFamily="34" charset="0"/>
                        </a:rPr>
                        <a:t> </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440505">
                <a:tc>
                  <a:txBody>
                    <a:bodyPr/>
                    <a:lstStyle/>
                    <a:p>
                      <a:pPr algn="ctr">
                        <a:lnSpc>
                          <a:spcPct val="107000"/>
                        </a:lnSpc>
                        <a:spcAft>
                          <a:spcPts val="0"/>
                        </a:spcAft>
                      </a:pPr>
                      <a:r>
                        <a:rPr lang="en-US" sz="1800">
                          <a:effectLst/>
                        </a:rPr>
                        <a:t>Exception flow</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a:effectLst/>
                          <a:latin typeface="Arial" panose="020B0604020202020204" pitchFamily="34" charset="0"/>
                          <a:cs typeface="Arial" panose="020B0604020202020204" pitchFamily="34" charset="0"/>
                        </a:rPr>
                        <a:t> </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bl>
          </a:graphicData>
        </a:graphic>
      </p:graphicFrame>
    </p:spTree>
    <p:extLst>
      <p:ext uri="{BB962C8B-B14F-4D97-AF65-F5344CB8AC3E}">
        <p14:creationId xmlns:p14="http://schemas.microsoft.com/office/powerpoint/2010/main" val="3200392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19567846"/>
              </p:ext>
            </p:extLst>
          </p:nvPr>
        </p:nvGraphicFramePr>
        <p:xfrm>
          <a:off x="228600" y="381000"/>
          <a:ext cx="8686800" cy="5943603"/>
        </p:xfrm>
        <a:graphic>
          <a:graphicData uri="http://schemas.openxmlformats.org/drawingml/2006/table">
            <a:tbl>
              <a:tblPr firstRow="1" firstCol="1" bandRow="1">
                <a:tableStyleId>{3B4B98B0-60AC-42C2-AFA5-B58CD77FA1E5}</a:tableStyleId>
              </a:tblPr>
              <a:tblGrid>
                <a:gridCol w="2490587"/>
                <a:gridCol w="6196213"/>
              </a:tblGrid>
              <a:tr h="431141">
                <a:tc>
                  <a:txBody>
                    <a:bodyPr/>
                    <a:lstStyle/>
                    <a:p>
                      <a:pPr algn="ctr">
                        <a:lnSpc>
                          <a:spcPct val="107000"/>
                        </a:lnSpc>
                        <a:spcAft>
                          <a:spcPts val="0"/>
                        </a:spcAft>
                      </a:pPr>
                      <a:r>
                        <a:rPr lang="en-US" sz="1800" dirty="0">
                          <a:effectLst/>
                        </a:rPr>
                        <a:t>Name</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Cập</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nhật</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cán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bộ</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431141">
                <a:tc>
                  <a:txBody>
                    <a:bodyPr/>
                    <a:lstStyle/>
                    <a:p>
                      <a:pPr algn="ctr">
                        <a:lnSpc>
                          <a:spcPct val="107000"/>
                        </a:lnSpc>
                        <a:spcAft>
                          <a:spcPts val="0"/>
                        </a:spcAft>
                      </a:pPr>
                      <a:r>
                        <a:rPr lang="en-US" sz="1800">
                          <a:effectLst/>
                        </a:rPr>
                        <a:t>Actor</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a:effectLst/>
                          <a:latin typeface="Arial" panose="020B0604020202020204" pitchFamily="34" charset="0"/>
                          <a:cs typeface="Arial" panose="020B0604020202020204" pitchFamily="34" charset="0"/>
                        </a:rPr>
                        <a:t>Admin</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882185">
                <a:tc>
                  <a:txBody>
                    <a:bodyPr/>
                    <a:lstStyle/>
                    <a:p>
                      <a:pPr algn="ctr">
                        <a:lnSpc>
                          <a:spcPct val="107000"/>
                        </a:lnSpc>
                        <a:spcAft>
                          <a:spcPts val="0"/>
                        </a:spcAft>
                      </a:pPr>
                      <a:r>
                        <a:rPr lang="en-US" sz="1800">
                          <a:effectLst/>
                        </a:rPr>
                        <a:t>Description</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a:effectLst/>
                          <a:latin typeface="Arial" panose="020B0604020202020204" pitchFamily="34" charset="0"/>
                          <a:cs typeface="Arial" panose="020B0604020202020204" pitchFamily="34" charset="0"/>
                        </a:rPr>
                        <a:t>Admin </a:t>
                      </a:r>
                      <a:r>
                        <a:rPr lang="en-US" sz="1800" dirty="0" err="1">
                          <a:effectLst/>
                          <a:latin typeface="Arial" panose="020B0604020202020204" pitchFamily="34" charset="0"/>
                          <a:cs typeface="Arial" panose="020B0604020202020204" pitchFamily="34" charset="0"/>
                        </a:rPr>
                        <a:t>thêm</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xóa</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một</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cán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bộ</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mới</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có</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thể</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đăng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nhập</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với</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chức</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năng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cán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bộ</a:t>
                      </a:r>
                      <a:r>
                        <a:rPr lang="en-US" sz="1800" dirty="0">
                          <a:effectLst/>
                          <a:latin typeface="Arial" panose="020B0604020202020204" pitchFamily="34" charset="0"/>
                          <a:cs typeface="Arial" panose="020B0604020202020204" pitchFamily="34" charset="0"/>
                        </a:rPr>
                        <a:t>.</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431141">
                <a:tc>
                  <a:txBody>
                    <a:bodyPr/>
                    <a:lstStyle/>
                    <a:p>
                      <a:pPr algn="ctr">
                        <a:lnSpc>
                          <a:spcPct val="107000"/>
                        </a:lnSpc>
                        <a:spcAft>
                          <a:spcPts val="0"/>
                        </a:spcAft>
                      </a:pPr>
                      <a:r>
                        <a:rPr lang="en-US" sz="1800">
                          <a:effectLst/>
                        </a:rPr>
                        <a:t>Goal</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Một</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cán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bộ</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mới</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có</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thể</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đăng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nhập</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với</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chức</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năng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cán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bộ</a:t>
                      </a:r>
                      <a:r>
                        <a:rPr lang="en-US" sz="1800" dirty="0">
                          <a:effectLst/>
                          <a:latin typeface="Arial" panose="020B0604020202020204" pitchFamily="34" charset="0"/>
                          <a:cs typeface="Arial" panose="020B0604020202020204" pitchFamily="34" charset="0"/>
                        </a:rPr>
                        <a:t>.</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431141">
                <a:tc>
                  <a:txBody>
                    <a:bodyPr/>
                    <a:lstStyle/>
                    <a:p>
                      <a:pPr algn="ctr">
                        <a:lnSpc>
                          <a:spcPct val="107000"/>
                        </a:lnSpc>
                        <a:spcAft>
                          <a:spcPts val="0"/>
                        </a:spcAft>
                      </a:pPr>
                      <a:r>
                        <a:rPr lang="en-US" sz="1800">
                          <a:effectLst/>
                        </a:rPr>
                        <a:t>Pre-condition</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Đăng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nhập</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thành</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công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với</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quyền</a:t>
                      </a:r>
                      <a:r>
                        <a:rPr lang="en-US" sz="1800" dirty="0">
                          <a:effectLst/>
                          <a:latin typeface="Arial" panose="020B0604020202020204" pitchFamily="34" charset="0"/>
                          <a:cs typeface="Arial" panose="020B0604020202020204" pitchFamily="34" charset="0"/>
                        </a:rPr>
                        <a:t> Admin, </a:t>
                      </a:r>
                      <a:r>
                        <a:rPr lang="en-US" sz="1800" dirty="0" err="1">
                          <a:effectLst/>
                          <a:latin typeface="Arial" panose="020B0604020202020204" pitchFamily="34" charset="0"/>
                          <a:cs typeface="Arial" panose="020B0604020202020204" pitchFamily="34" charset="0"/>
                        </a:rPr>
                        <a:t>Thông</a:t>
                      </a:r>
                      <a:r>
                        <a:rPr lang="en-US" sz="1800" dirty="0">
                          <a:effectLst/>
                          <a:latin typeface="Arial" panose="020B0604020202020204" pitchFamily="34" charset="0"/>
                          <a:cs typeface="Arial" panose="020B0604020202020204" pitchFamily="34" charset="0"/>
                        </a:rPr>
                        <a:t> tin </a:t>
                      </a:r>
                      <a:r>
                        <a:rPr lang="en-US" sz="1800" dirty="0" err="1">
                          <a:effectLst/>
                          <a:latin typeface="Arial" panose="020B0604020202020204" pitchFamily="34" charset="0"/>
                          <a:cs typeface="Arial" panose="020B0604020202020204" pitchFamily="34" charset="0"/>
                        </a:rPr>
                        <a:t>cán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bộ</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431141">
                <a:tc>
                  <a:txBody>
                    <a:bodyPr/>
                    <a:lstStyle/>
                    <a:p>
                      <a:pPr algn="ctr">
                        <a:lnSpc>
                          <a:spcPct val="107000"/>
                        </a:lnSpc>
                        <a:spcAft>
                          <a:spcPts val="0"/>
                        </a:spcAft>
                      </a:pPr>
                      <a:r>
                        <a:rPr lang="en-US" sz="1800">
                          <a:effectLst/>
                        </a:rPr>
                        <a:t>Trigger</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a:effectLst/>
                          <a:latin typeface="Arial" panose="020B0604020202020204" pitchFamily="34" charset="0"/>
                          <a:cs typeface="Arial" panose="020B0604020202020204" pitchFamily="34" charset="0"/>
                        </a:rPr>
                        <a:t>Click </a:t>
                      </a:r>
                      <a:r>
                        <a:rPr lang="en-US" sz="1800" dirty="0" err="1">
                          <a:effectLst/>
                          <a:latin typeface="Arial" panose="020B0604020202020204" pitchFamily="34" charset="0"/>
                          <a:cs typeface="Arial" panose="020B0604020202020204" pitchFamily="34" charset="0"/>
                        </a:rPr>
                        <a:t>vào</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Cập</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Nhập</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Cán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Bộ</a:t>
                      </a:r>
                      <a:r>
                        <a:rPr lang="en-US" sz="1800" dirty="0">
                          <a:effectLst/>
                          <a:latin typeface="Arial" panose="020B0604020202020204" pitchFamily="34" charset="0"/>
                          <a:cs typeface="Arial" panose="020B0604020202020204" pitchFamily="34" charset="0"/>
                        </a:rPr>
                        <a:t>”</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431141">
                <a:tc>
                  <a:txBody>
                    <a:bodyPr/>
                    <a:lstStyle/>
                    <a:p>
                      <a:pPr algn="ctr">
                        <a:lnSpc>
                          <a:spcPct val="107000"/>
                        </a:lnSpc>
                        <a:spcAft>
                          <a:spcPts val="0"/>
                        </a:spcAft>
                      </a:pPr>
                      <a:r>
                        <a:rPr lang="en-US" sz="1800">
                          <a:effectLst/>
                        </a:rPr>
                        <a:t>Post-condition</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a:effectLst/>
                          <a:latin typeface="Arial" panose="020B0604020202020204" pitchFamily="34" charset="0"/>
                          <a:cs typeface="Arial" panose="020B0604020202020204" pitchFamily="34" charset="0"/>
                        </a:rPr>
                        <a:t>Cán bộ có thể đăng nhập với chức năng cán bộ.</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r>
              <a:tr h="1612290">
                <a:tc>
                  <a:txBody>
                    <a:bodyPr/>
                    <a:lstStyle/>
                    <a:p>
                      <a:pPr algn="ctr">
                        <a:lnSpc>
                          <a:spcPct val="107000"/>
                        </a:lnSpc>
                        <a:spcAft>
                          <a:spcPts val="0"/>
                        </a:spcAft>
                      </a:pPr>
                      <a:r>
                        <a:rPr lang="en-US" sz="1800">
                          <a:effectLst/>
                        </a:rPr>
                        <a:t>Normal flow</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Đăng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nhập</a:t>
                      </a:r>
                      <a:endParaRPr lang="en-US" sz="1800" dirty="0">
                        <a:effectLst/>
                        <a:latin typeface="Arial" panose="020B0604020202020204" pitchFamily="34" charset="0"/>
                        <a:cs typeface="Arial" panose="020B0604020202020204" pitchFamily="34" charset="0"/>
                      </a:endParaRPr>
                    </a:p>
                    <a:p>
                      <a:pPr>
                        <a:lnSpc>
                          <a:spcPct val="107000"/>
                        </a:lnSpc>
                        <a:spcAft>
                          <a:spcPts val="0"/>
                        </a:spcAft>
                      </a:pPr>
                      <a:r>
                        <a:rPr lang="en-US" sz="1800" dirty="0" err="1">
                          <a:effectLst/>
                          <a:latin typeface="Arial" panose="020B0604020202020204" pitchFamily="34" charset="0"/>
                          <a:cs typeface="Arial" panose="020B0604020202020204" pitchFamily="34" charset="0"/>
                        </a:rPr>
                        <a:t>Lấy</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thông</a:t>
                      </a:r>
                      <a:r>
                        <a:rPr lang="en-US" sz="1800" dirty="0">
                          <a:effectLst/>
                          <a:latin typeface="Arial" panose="020B0604020202020204" pitchFamily="34" charset="0"/>
                          <a:cs typeface="Arial" panose="020B0604020202020204" pitchFamily="34" charset="0"/>
                        </a:rPr>
                        <a:t> tin </a:t>
                      </a:r>
                      <a:r>
                        <a:rPr lang="en-US" sz="1800" dirty="0" err="1">
                          <a:effectLst/>
                          <a:latin typeface="Arial" panose="020B0604020202020204" pitchFamily="34" charset="0"/>
                          <a:cs typeface="Arial" panose="020B0604020202020204" pitchFamily="34" charset="0"/>
                        </a:rPr>
                        <a:t>cán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bộ</a:t>
                      </a:r>
                      <a:endParaRPr lang="en-US" sz="1800" dirty="0">
                        <a:effectLst/>
                        <a:latin typeface="Arial" panose="020B0604020202020204" pitchFamily="34" charset="0"/>
                        <a:cs typeface="Arial" panose="020B0604020202020204" pitchFamily="34" charset="0"/>
                      </a:endParaRPr>
                    </a:p>
                    <a:p>
                      <a:pPr>
                        <a:lnSpc>
                          <a:spcPct val="107000"/>
                        </a:lnSpc>
                        <a:spcAft>
                          <a:spcPts val="0"/>
                        </a:spcAft>
                      </a:pPr>
                      <a:r>
                        <a:rPr lang="en-US" sz="1800" dirty="0" err="1">
                          <a:effectLst/>
                          <a:latin typeface="Arial" panose="020B0604020202020204" pitchFamily="34" charset="0"/>
                          <a:cs typeface="Arial" panose="020B0604020202020204" pitchFamily="34" charset="0"/>
                        </a:rPr>
                        <a:t>Phân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quyền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các</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chức</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năng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cho</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sinh</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viên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mới</a:t>
                      </a:r>
                      <a:r>
                        <a:rPr lang="en-US" sz="1800" dirty="0">
                          <a:effectLst/>
                          <a:latin typeface="Arial" panose="020B0604020202020204" pitchFamily="34" charset="0"/>
                          <a:cs typeface="Arial" panose="020B0604020202020204" pitchFamily="34" charset="0"/>
                        </a:rPr>
                        <a:t> </a:t>
                      </a:r>
                    </a:p>
                    <a:p>
                      <a:pPr>
                        <a:lnSpc>
                          <a:spcPct val="107000"/>
                        </a:lnSpc>
                        <a:spcAft>
                          <a:spcPts val="0"/>
                        </a:spcAft>
                      </a:pPr>
                      <a:r>
                        <a:rPr lang="en-US" sz="1800" dirty="0" err="1">
                          <a:effectLst/>
                          <a:latin typeface="Arial" panose="020B0604020202020204" pitchFamily="34" charset="0"/>
                          <a:cs typeface="Arial" panose="020B0604020202020204" pitchFamily="34" charset="0"/>
                        </a:rPr>
                        <a:t>Xóa</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phân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quyền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sinh</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viên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không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còn</a:t>
                      </a:r>
                      <a:r>
                        <a:rPr lang="en-US" sz="1800" dirty="0">
                          <a:effectLst/>
                          <a:latin typeface="Arial" panose="020B0604020202020204" pitchFamily="34" charset="0"/>
                          <a:cs typeface="Arial" panose="020B0604020202020204" pitchFamily="34" charset="0"/>
                        </a:rPr>
                        <a:t> </a:t>
                      </a:r>
                      <a:r>
                        <a:rPr lang="en-US" sz="1800" dirty="0" err="1" smtClean="0">
                          <a:effectLst/>
                          <a:latin typeface="Arial" panose="020B0604020202020204" pitchFamily="34" charset="0"/>
                          <a:cs typeface="Arial" panose="020B0604020202020204" pitchFamily="34" charset="0"/>
                        </a:rPr>
                        <a:t>học</a:t>
                      </a:r>
                      <a:endParaRPr lang="en-US" sz="1800" dirty="0">
                        <a:effectLst/>
                        <a:latin typeface="Arial" panose="020B0604020202020204" pitchFamily="34" charset="0"/>
                        <a:cs typeface="Arial" panose="020B0604020202020204" pitchFamily="34" charset="0"/>
                      </a:endParaRPr>
                    </a:p>
                  </a:txBody>
                  <a:tcPr marL="68580" marR="68580" marT="0" marB="0" anchor="ctr"/>
                </a:tc>
              </a:tr>
              <a:tr h="431141">
                <a:tc>
                  <a:txBody>
                    <a:bodyPr/>
                    <a:lstStyle/>
                    <a:p>
                      <a:pPr algn="ctr">
                        <a:lnSpc>
                          <a:spcPct val="107000"/>
                        </a:lnSpc>
                        <a:spcAft>
                          <a:spcPts val="0"/>
                        </a:spcAft>
                      </a:pPr>
                      <a:r>
                        <a:rPr lang="en-US" sz="1800">
                          <a:effectLst/>
                        </a:rPr>
                        <a:t>Altemative flow</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a:effectLst/>
                          <a:latin typeface="Arial" panose="020B0604020202020204" pitchFamily="34" charset="0"/>
                          <a:cs typeface="Arial" panose="020B0604020202020204" pitchFamily="34" charset="0"/>
                        </a:rPr>
                        <a:t> </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r h="431141">
                <a:tc>
                  <a:txBody>
                    <a:bodyPr/>
                    <a:lstStyle/>
                    <a:p>
                      <a:pPr algn="ctr">
                        <a:lnSpc>
                          <a:spcPct val="107000"/>
                        </a:lnSpc>
                        <a:spcAft>
                          <a:spcPts val="0"/>
                        </a:spcAft>
                      </a:pPr>
                      <a:r>
                        <a:rPr lang="en-US" sz="1800">
                          <a:effectLst/>
                        </a:rPr>
                        <a:t>Exception flow</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a:effectLst/>
                          <a:latin typeface="Arial" panose="020B0604020202020204" pitchFamily="34" charset="0"/>
                          <a:cs typeface="Arial" panose="020B0604020202020204" pitchFamily="34" charset="0"/>
                        </a:rPr>
                        <a:t> </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bl>
          </a:graphicData>
        </a:graphic>
      </p:graphicFrame>
    </p:spTree>
    <p:extLst>
      <p:ext uri="{BB962C8B-B14F-4D97-AF65-F5344CB8AC3E}">
        <p14:creationId xmlns:p14="http://schemas.microsoft.com/office/powerpoint/2010/main" val="2022523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52825683"/>
              </p:ext>
            </p:extLst>
          </p:nvPr>
        </p:nvGraphicFramePr>
        <p:xfrm>
          <a:off x="304800" y="228602"/>
          <a:ext cx="8534400" cy="6356918"/>
        </p:xfrm>
        <a:graphic>
          <a:graphicData uri="http://schemas.openxmlformats.org/drawingml/2006/table">
            <a:tbl>
              <a:tblPr firstRow="1" firstCol="1" bandRow="1">
                <a:tableStyleId>{3B4B98B0-60AC-42C2-AFA5-B58CD77FA1E5}</a:tableStyleId>
              </a:tblPr>
              <a:tblGrid>
                <a:gridCol w="2446892"/>
                <a:gridCol w="6087508"/>
              </a:tblGrid>
              <a:tr h="685798">
                <a:tc>
                  <a:txBody>
                    <a:bodyPr/>
                    <a:lstStyle/>
                    <a:p>
                      <a:pPr algn="ctr">
                        <a:lnSpc>
                          <a:spcPct val="107000"/>
                        </a:lnSpc>
                        <a:spcAft>
                          <a:spcPts val="0"/>
                        </a:spcAft>
                      </a:pPr>
                      <a:r>
                        <a:rPr lang="en-US" sz="1800" dirty="0">
                          <a:effectLst/>
                          <a:latin typeface="Arial" panose="020B0604020202020204" pitchFamily="34" charset="0"/>
                          <a:cs typeface="Arial" panose="020B0604020202020204" pitchFamily="34" charset="0"/>
                        </a:rPr>
                        <a:t>Name</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a:effectLst/>
                          <a:latin typeface="Arial" panose="020B0604020202020204" pitchFamily="34" charset="0"/>
                          <a:cs typeface="Arial" panose="020B0604020202020204" pitchFamily="34" charset="0"/>
                        </a:rPr>
                        <a:t>Cập nhật sinh viên</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r>
              <a:tr h="388560">
                <a:tc>
                  <a:txBody>
                    <a:bodyPr/>
                    <a:lstStyle/>
                    <a:p>
                      <a:pPr algn="ctr">
                        <a:lnSpc>
                          <a:spcPct val="107000"/>
                        </a:lnSpc>
                        <a:spcAft>
                          <a:spcPts val="0"/>
                        </a:spcAft>
                      </a:pPr>
                      <a:r>
                        <a:rPr lang="en-US" sz="1800">
                          <a:effectLst/>
                          <a:latin typeface="Arial" panose="020B0604020202020204" pitchFamily="34" charset="0"/>
                          <a:cs typeface="Arial" panose="020B0604020202020204" pitchFamily="34" charset="0"/>
                        </a:rPr>
                        <a:t>Actor</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a:effectLst/>
                          <a:latin typeface="Arial" panose="020B0604020202020204" pitchFamily="34" charset="0"/>
                          <a:cs typeface="Arial" panose="020B0604020202020204" pitchFamily="34" charset="0"/>
                        </a:rPr>
                        <a:t>Admin</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r>
              <a:tr h="795060">
                <a:tc>
                  <a:txBody>
                    <a:bodyPr/>
                    <a:lstStyle/>
                    <a:p>
                      <a:pPr algn="ctr">
                        <a:lnSpc>
                          <a:spcPct val="107000"/>
                        </a:lnSpc>
                        <a:spcAft>
                          <a:spcPts val="0"/>
                        </a:spcAft>
                      </a:pPr>
                      <a:r>
                        <a:rPr lang="en-US" sz="1800">
                          <a:effectLst/>
                          <a:latin typeface="Arial" panose="020B0604020202020204" pitchFamily="34" charset="0"/>
                          <a:cs typeface="Arial" panose="020B0604020202020204" pitchFamily="34" charset="0"/>
                        </a:rPr>
                        <a:t>Description</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a:effectLst/>
                          <a:latin typeface="Arial" panose="020B0604020202020204" pitchFamily="34" charset="0"/>
                          <a:cs typeface="Arial" panose="020B0604020202020204" pitchFamily="34" charset="0"/>
                        </a:rPr>
                        <a:t>Admin cập nhật một sinh viên mới có thể đăng nhập với chức năng sinh viên.</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r>
              <a:tr h="388560">
                <a:tc>
                  <a:txBody>
                    <a:bodyPr/>
                    <a:lstStyle/>
                    <a:p>
                      <a:pPr algn="ctr">
                        <a:lnSpc>
                          <a:spcPct val="107000"/>
                        </a:lnSpc>
                        <a:spcAft>
                          <a:spcPts val="0"/>
                        </a:spcAft>
                      </a:pPr>
                      <a:r>
                        <a:rPr lang="en-US" sz="1800">
                          <a:effectLst/>
                          <a:latin typeface="Arial" panose="020B0604020202020204" pitchFamily="34" charset="0"/>
                          <a:cs typeface="Arial" panose="020B0604020202020204" pitchFamily="34" charset="0"/>
                        </a:rPr>
                        <a:t>Goal</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a:effectLst/>
                          <a:latin typeface="Arial" panose="020B0604020202020204" pitchFamily="34" charset="0"/>
                          <a:cs typeface="Arial" panose="020B0604020202020204" pitchFamily="34" charset="0"/>
                        </a:rPr>
                        <a:t>Một sinh viên mới có thể đăng nhập với chức năng sinh viên.</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r>
              <a:tr h="388560">
                <a:tc>
                  <a:txBody>
                    <a:bodyPr/>
                    <a:lstStyle/>
                    <a:p>
                      <a:pPr algn="ctr">
                        <a:lnSpc>
                          <a:spcPct val="107000"/>
                        </a:lnSpc>
                        <a:spcAft>
                          <a:spcPts val="0"/>
                        </a:spcAft>
                      </a:pPr>
                      <a:r>
                        <a:rPr lang="en-US" sz="1800">
                          <a:effectLst/>
                          <a:latin typeface="Arial" panose="020B0604020202020204" pitchFamily="34" charset="0"/>
                          <a:cs typeface="Arial" panose="020B0604020202020204" pitchFamily="34" charset="0"/>
                        </a:rPr>
                        <a:t>Pre-condition</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a:effectLst/>
                          <a:latin typeface="Arial" panose="020B0604020202020204" pitchFamily="34" charset="0"/>
                          <a:cs typeface="Arial" panose="020B0604020202020204" pitchFamily="34" charset="0"/>
                        </a:rPr>
                        <a:t>Đăng nhập thành công với quyền Admin, Thông tin sinh viên </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r>
              <a:tr h="388560">
                <a:tc>
                  <a:txBody>
                    <a:bodyPr/>
                    <a:lstStyle/>
                    <a:p>
                      <a:pPr algn="ctr">
                        <a:lnSpc>
                          <a:spcPct val="107000"/>
                        </a:lnSpc>
                        <a:spcAft>
                          <a:spcPts val="0"/>
                        </a:spcAft>
                      </a:pPr>
                      <a:r>
                        <a:rPr lang="en-US" sz="1800">
                          <a:effectLst/>
                          <a:latin typeface="Arial" panose="020B0604020202020204" pitchFamily="34" charset="0"/>
                          <a:cs typeface="Arial" panose="020B0604020202020204" pitchFamily="34" charset="0"/>
                        </a:rPr>
                        <a:t>Trigger</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a:effectLst/>
                          <a:latin typeface="Arial" panose="020B0604020202020204" pitchFamily="34" charset="0"/>
                          <a:cs typeface="Arial" panose="020B0604020202020204" pitchFamily="34" charset="0"/>
                        </a:rPr>
                        <a:t>Click vào “Cập Nhập Sinh Viên”</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r>
              <a:tr h="388560">
                <a:tc>
                  <a:txBody>
                    <a:bodyPr/>
                    <a:lstStyle/>
                    <a:p>
                      <a:pPr algn="ctr">
                        <a:lnSpc>
                          <a:spcPct val="107000"/>
                        </a:lnSpc>
                        <a:spcAft>
                          <a:spcPts val="0"/>
                        </a:spcAft>
                      </a:pPr>
                      <a:r>
                        <a:rPr lang="en-US" sz="1800">
                          <a:effectLst/>
                          <a:latin typeface="Arial" panose="020B0604020202020204" pitchFamily="34" charset="0"/>
                          <a:cs typeface="Arial" panose="020B0604020202020204" pitchFamily="34" charset="0"/>
                        </a:rPr>
                        <a:t>Post-condition</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a:effectLst/>
                          <a:latin typeface="Arial" panose="020B0604020202020204" pitchFamily="34" charset="0"/>
                          <a:cs typeface="Arial" panose="020B0604020202020204" pitchFamily="34" charset="0"/>
                        </a:rPr>
                        <a:t>Sinh viên có thể đăng nhập với chức năng cán bộ.</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r>
              <a:tr h="1624654">
                <a:tc>
                  <a:txBody>
                    <a:bodyPr/>
                    <a:lstStyle/>
                    <a:p>
                      <a:pPr algn="ctr">
                        <a:lnSpc>
                          <a:spcPct val="107000"/>
                        </a:lnSpc>
                        <a:spcAft>
                          <a:spcPts val="0"/>
                        </a:spcAft>
                      </a:pPr>
                      <a:r>
                        <a:rPr lang="en-US" sz="1800">
                          <a:effectLst/>
                          <a:latin typeface="Arial" panose="020B0604020202020204" pitchFamily="34" charset="0"/>
                          <a:cs typeface="Arial" panose="020B0604020202020204" pitchFamily="34" charset="0"/>
                        </a:rPr>
                        <a:t>Normal flow</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err="1">
                          <a:effectLst/>
                          <a:latin typeface="Arial" panose="020B0604020202020204" pitchFamily="34" charset="0"/>
                          <a:cs typeface="Arial" panose="020B0604020202020204" pitchFamily="34" charset="0"/>
                        </a:rPr>
                        <a:t>Đăng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nhập</a:t>
                      </a:r>
                      <a:endParaRPr lang="en-US" sz="1800" dirty="0">
                        <a:effectLst/>
                        <a:latin typeface="Arial" panose="020B0604020202020204" pitchFamily="34" charset="0"/>
                        <a:cs typeface="Arial" panose="020B0604020202020204" pitchFamily="34" charset="0"/>
                      </a:endParaRPr>
                    </a:p>
                    <a:p>
                      <a:pPr>
                        <a:lnSpc>
                          <a:spcPct val="107000"/>
                        </a:lnSpc>
                        <a:spcAft>
                          <a:spcPts val="0"/>
                        </a:spcAft>
                      </a:pPr>
                      <a:r>
                        <a:rPr lang="en-US" sz="1800" dirty="0" err="1">
                          <a:effectLst/>
                          <a:latin typeface="Arial" panose="020B0604020202020204" pitchFamily="34" charset="0"/>
                          <a:cs typeface="Arial" panose="020B0604020202020204" pitchFamily="34" charset="0"/>
                        </a:rPr>
                        <a:t>Lấy</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thông</a:t>
                      </a:r>
                      <a:r>
                        <a:rPr lang="en-US" sz="1800" dirty="0">
                          <a:effectLst/>
                          <a:latin typeface="Arial" panose="020B0604020202020204" pitchFamily="34" charset="0"/>
                          <a:cs typeface="Arial" panose="020B0604020202020204" pitchFamily="34" charset="0"/>
                        </a:rPr>
                        <a:t> tin </a:t>
                      </a:r>
                      <a:r>
                        <a:rPr lang="en-US" sz="1800" dirty="0" err="1">
                          <a:effectLst/>
                          <a:latin typeface="Arial" panose="020B0604020202020204" pitchFamily="34" charset="0"/>
                          <a:cs typeface="Arial" panose="020B0604020202020204" pitchFamily="34" charset="0"/>
                        </a:rPr>
                        <a:t>sinh</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viên</a:t>
                      </a:r>
                      <a:endParaRPr lang="en-US" sz="1800" dirty="0">
                        <a:effectLst/>
                        <a:latin typeface="Arial" panose="020B0604020202020204" pitchFamily="34" charset="0"/>
                        <a:cs typeface="Arial" panose="020B0604020202020204" pitchFamily="34" charset="0"/>
                      </a:endParaRPr>
                    </a:p>
                    <a:p>
                      <a:pPr>
                        <a:lnSpc>
                          <a:spcPct val="107000"/>
                        </a:lnSpc>
                        <a:spcAft>
                          <a:spcPts val="0"/>
                        </a:spcAft>
                      </a:pPr>
                      <a:r>
                        <a:rPr lang="en-US" sz="1800" dirty="0" err="1">
                          <a:effectLst/>
                          <a:latin typeface="Arial" panose="020B0604020202020204" pitchFamily="34" charset="0"/>
                          <a:cs typeface="Arial" panose="020B0604020202020204" pitchFamily="34" charset="0"/>
                        </a:rPr>
                        <a:t>Phân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quyền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các</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chức</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năng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cho</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sinh</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viên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mới</a:t>
                      </a:r>
                      <a:r>
                        <a:rPr lang="en-US" sz="1800" dirty="0">
                          <a:effectLst/>
                          <a:latin typeface="Arial" panose="020B0604020202020204" pitchFamily="34" charset="0"/>
                          <a:cs typeface="Arial" panose="020B0604020202020204" pitchFamily="34" charset="0"/>
                        </a:rPr>
                        <a:t> </a:t>
                      </a:r>
                    </a:p>
                    <a:p>
                      <a:pPr>
                        <a:lnSpc>
                          <a:spcPct val="107000"/>
                        </a:lnSpc>
                        <a:spcAft>
                          <a:spcPts val="0"/>
                        </a:spcAft>
                      </a:pPr>
                      <a:r>
                        <a:rPr lang="en-US" sz="1800" dirty="0" err="1">
                          <a:effectLst/>
                          <a:latin typeface="Arial" panose="020B0604020202020204" pitchFamily="34" charset="0"/>
                          <a:cs typeface="Arial" panose="020B0604020202020204" pitchFamily="34" charset="0"/>
                        </a:rPr>
                        <a:t>Xóa</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phân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quyền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sinh</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viên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không</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còn</a:t>
                      </a:r>
                      <a:r>
                        <a:rPr lang="en-US" sz="1800" dirty="0">
                          <a:effectLst/>
                          <a:latin typeface="Arial" panose="020B0604020202020204" pitchFamily="34" charset="0"/>
                          <a:cs typeface="Arial" panose="020B0604020202020204" pitchFamily="34" charset="0"/>
                        </a:rPr>
                        <a:t> </a:t>
                      </a:r>
                      <a:r>
                        <a:rPr lang="en-US" sz="1800" dirty="0" err="1" smtClean="0">
                          <a:effectLst/>
                          <a:latin typeface="Arial" panose="020B0604020202020204" pitchFamily="34" charset="0"/>
                          <a:cs typeface="Arial" panose="020B0604020202020204" pitchFamily="34" charset="0"/>
                        </a:rPr>
                        <a:t>học</a:t>
                      </a:r>
                      <a:endParaRPr lang="en-US" sz="1800" dirty="0">
                        <a:effectLst/>
                        <a:latin typeface="Arial" panose="020B0604020202020204" pitchFamily="34" charset="0"/>
                        <a:cs typeface="Arial" panose="020B0604020202020204" pitchFamily="34" charset="0"/>
                      </a:endParaRPr>
                    </a:p>
                  </a:txBody>
                  <a:tcPr marL="68580" marR="68580" marT="0" marB="0" anchor="ctr"/>
                </a:tc>
              </a:tr>
              <a:tr h="448299">
                <a:tc>
                  <a:txBody>
                    <a:bodyPr/>
                    <a:lstStyle/>
                    <a:p>
                      <a:pPr algn="ctr">
                        <a:lnSpc>
                          <a:spcPct val="107000"/>
                        </a:lnSpc>
                        <a:spcAft>
                          <a:spcPts val="0"/>
                        </a:spcAft>
                      </a:pPr>
                      <a:r>
                        <a:rPr lang="en-US" sz="1800">
                          <a:effectLst/>
                          <a:latin typeface="Arial" panose="020B0604020202020204" pitchFamily="34" charset="0"/>
                          <a:cs typeface="Arial" panose="020B0604020202020204" pitchFamily="34" charset="0"/>
                        </a:rPr>
                        <a:t>Altemative flow</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a:effectLst/>
                          <a:latin typeface="Arial" panose="020B0604020202020204" pitchFamily="34" charset="0"/>
                          <a:cs typeface="Arial" panose="020B0604020202020204" pitchFamily="34" charset="0"/>
                        </a:rPr>
                        <a:t> </a:t>
                      </a:r>
                    </a:p>
                    <a:p>
                      <a:pPr>
                        <a:lnSpc>
                          <a:spcPct val="107000"/>
                        </a:lnSpc>
                        <a:spcAft>
                          <a:spcPts val="0"/>
                        </a:spcAft>
                      </a:pPr>
                      <a:r>
                        <a:rPr lang="en-US" sz="1800">
                          <a:effectLst/>
                          <a:latin typeface="Arial" panose="020B0604020202020204" pitchFamily="34" charset="0"/>
                          <a:cs typeface="Arial" panose="020B0604020202020204" pitchFamily="34" charset="0"/>
                        </a:rPr>
                        <a:t> </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r>
              <a:tr h="388560">
                <a:tc>
                  <a:txBody>
                    <a:bodyPr/>
                    <a:lstStyle/>
                    <a:p>
                      <a:pPr algn="ctr">
                        <a:lnSpc>
                          <a:spcPct val="107000"/>
                        </a:lnSpc>
                        <a:spcAft>
                          <a:spcPts val="0"/>
                        </a:spcAft>
                      </a:pPr>
                      <a:r>
                        <a:rPr lang="en-US" sz="1800">
                          <a:effectLst/>
                          <a:latin typeface="Arial" panose="020B0604020202020204" pitchFamily="34" charset="0"/>
                          <a:cs typeface="Arial" panose="020B0604020202020204" pitchFamily="34" charset="0"/>
                        </a:rPr>
                        <a:t>Exception flow</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a:lnSpc>
                          <a:spcPct val="107000"/>
                        </a:lnSpc>
                        <a:spcAft>
                          <a:spcPts val="0"/>
                        </a:spcAft>
                      </a:pPr>
                      <a:r>
                        <a:rPr lang="en-US" sz="1800" dirty="0">
                          <a:effectLst/>
                          <a:latin typeface="Arial" panose="020B0604020202020204" pitchFamily="34" charset="0"/>
                          <a:cs typeface="Arial" panose="020B0604020202020204" pitchFamily="34" charset="0"/>
                        </a:rPr>
                        <a:t> </a:t>
                      </a:r>
                      <a:endParaRPr lang="en-US" sz="1800" dirty="0">
                        <a:effectLst/>
                        <a:latin typeface="Arial" panose="020B0604020202020204" pitchFamily="34" charset="0"/>
                        <a:ea typeface="Calibri"/>
                        <a:cs typeface="Arial" panose="020B0604020202020204" pitchFamily="34" charset="0"/>
                      </a:endParaRPr>
                    </a:p>
                  </a:txBody>
                  <a:tcPr marL="68580" marR="68580" marT="0" marB="0" anchor="ctr"/>
                </a:tc>
              </a:tr>
            </a:tbl>
          </a:graphicData>
        </a:graphic>
      </p:graphicFrame>
    </p:spTree>
    <p:extLst>
      <p:ext uri="{BB962C8B-B14F-4D97-AF65-F5344CB8AC3E}">
        <p14:creationId xmlns:p14="http://schemas.microsoft.com/office/powerpoint/2010/main" val="746623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752600"/>
            <a:ext cx="8763000" cy="3046988"/>
          </a:xfrm>
          <a:prstGeom prst="rect">
            <a:avLst/>
          </a:prstGeom>
          <a:noFill/>
        </p:spPr>
        <p:txBody>
          <a:bodyPr wrap="square" lIns="91440" tIns="45720" rIns="91440" bIns="45720">
            <a:spAutoFit/>
          </a:bodyPr>
          <a:lstStyle/>
          <a:p>
            <a:pPr algn="ctr"/>
            <a:r>
              <a:rPr lang="en-US" sz="48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rPr>
              <a:t>Cám</a:t>
            </a:r>
            <a:r>
              <a:rPr lang="en-US" sz="4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rPr>
              <a:t> </a:t>
            </a:r>
            <a:r>
              <a:rPr lang="vi-VN" sz="4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rPr>
              <a:t>ơ</a:t>
            </a:r>
            <a:r>
              <a:rPr lang="en-US" sz="4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rPr>
              <a:t>n </a:t>
            </a:r>
            <a:r>
              <a:rPr lang="en-US" sz="48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rPr>
              <a:t>mọi</a:t>
            </a:r>
            <a:r>
              <a:rPr lang="en-US" sz="4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rPr>
              <a:t> </a:t>
            </a:r>
            <a:r>
              <a:rPr lang="en-US" sz="48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rPr>
              <a:t>ng</a:t>
            </a:r>
            <a:r>
              <a:rPr lang="vi-VN" sz="4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rPr>
              <a:t>ười</a:t>
            </a:r>
            <a:r>
              <a:rPr lang="en-US" sz="4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rPr>
              <a:t> </a:t>
            </a:r>
            <a:r>
              <a:rPr lang="vi-VN" sz="4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rPr>
              <a:t>đã</a:t>
            </a:r>
            <a:r>
              <a:rPr lang="en-US" sz="4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rPr>
              <a:t> </a:t>
            </a:r>
            <a:r>
              <a:rPr lang="en-US" sz="48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rPr>
              <a:t>lắng</a:t>
            </a:r>
            <a:r>
              <a:rPr lang="en-US" sz="4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rPr>
              <a:t> </a:t>
            </a:r>
            <a:r>
              <a:rPr lang="en-US" sz="48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rPr>
              <a:t>nghe</a:t>
            </a:r>
            <a:r>
              <a:rPr lang="en-US" sz="4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rPr>
              <a:t> </a:t>
            </a:r>
            <a:r>
              <a:rPr lang="en-US" sz="48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rPr>
              <a:t>phần</a:t>
            </a:r>
            <a:r>
              <a:rPr lang="en-US" sz="4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rPr>
              <a:t> </a:t>
            </a:r>
            <a:r>
              <a:rPr lang="en-US" sz="48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rPr>
              <a:t>thuyết</a:t>
            </a:r>
            <a:r>
              <a:rPr lang="en-US" sz="4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rPr>
              <a:t> </a:t>
            </a:r>
            <a:r>
              <a:rPr lang="en-US" sz="48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rPr>
              <a:t>trình</a:t>
            </a:r>
            <a:r>
              <a:rPr lang="en-US" sz="4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rPr>
              <a:t> </a:t>
            </a:r>
            <a:r>
              <a:rPr lang="en-US" sz="48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rPr>
              <a:t>của</a:t>
            </a:r>
            <a:r>
              <a:rPr lang="en-US" sz="4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rPr>
              <a:t> </a:t>
            </a:r>
            <a:r>
              <a:rPr lang="en-US" sz="48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rPr>
              <a:t>nhóm</a:t>
            </a:r>
            <a:r>
              <a:rPr lang="en-US" sz="4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sym typeface="Wingdings" panose="05000000000000000000" pitchFamily="2" charset="2"/>
              </a:rPr>
              <a:t> ^^</a:t>
            </a:r>
            <a:endParaRPr lang="en-US" sz="4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endParaRPr>
          </a:p>
          <a:p>
            <a:pPr algn="ctr"/>
            <a:r>
              <a:rPr lang="en-US" sz="4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rPr>
              <a:t> </a:t>
            </a:r>
            <a:endParaRPr lang="en-US" sz="4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ource Code Pro Black" panose="020B0809030403020204" pitchFamily="49" charset="0"/>
            </a:endParaRPr>
          </a:p>
        </p:txBody>
      </p:sp>
    </p:spTree>
    <p:extLst>
      <p:ext uri="{BB962C8B-B14F-4D97-AF65-F5344CB8AC3E}">
        <p14:creationId xmlns:p14="http://schemas.microsoft.com/office/powerpoint/2010/main" val="3439529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
                                        </p:tgtEl>
                                      </p:cBhvr>
                                    </p:animEffect>
                                    <p:anim calcmode="lin" valueType="num">
                                      <p:cBhvr>
                                        <p:cTn id="7" dur="1000"/>
                                        <p:tgtEl>
                                          <p:spTgt spid="2"/>
                                        </p:tgtEl>
                                        <p:attrNameLst>
                                          <p:attrName>ppt_x</p:attrName>
                                        </p:attrNameLst>
                                      </p:cBhvr>
                                      <p:tavLst>
                                        <p:tav tm="0">
                                          <p:val>
                                            <p:strVal val="ppt_x"/>
                                          </p:val>
                                        </p:tav>
                                        <p:tav tm="100000">
                                          <p:val>
                                            <p:strVal val="ppt_x"/>
                                          </p:val>
                                        </p:tav>
                                      </p:tavLst>
                                    </p:anim>
                                    <p:anim calcmode="lin" valueType="num">
                                      <p:cBhvr>
                                        <p:cTn id="8" dur="1000"/>
                                        <p:tgtEl>
                                          <p:spTgt spid="2"/>
                                        </p:tgtEl>
                                        <p:attrNameLst>
                                          <p:attrName>ppt_y</p:attrName>
                                        </p:attrNameLst>
                                      </p:cBhvr>
                                      <p:tavLst>
                                        <p:tav tm="0">
                                          <p:val>
                                            <p:strVal val="ppt_y"/>
                                          </p:val>
                                        </p:tav>
                                        <p:tav tm="100000">
                                          <p:val>
                                            <p:strVal val="ppt_y+.1"/>
                                          </p:val>
                                        </p:tav>
                                      </p:tavLst>
                                    </p:anim>
                                    <p:set>
                                      <p:cBhvr>
                                        <p:cTn id="9"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Phân</a:t>
            </a: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r>
              <a:rPr lang="en-US" sz="5400"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tích</a:t>
            </a: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r>
              <a:rPr lang="en-US" sz="5400"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UseCase</a:t>
            </a:r>
            <a:endPar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7" name="Title 1"/>
          <p:cNvSpPr txBox="1">
            <a:spLocks/>
          </p:cNvSpPr>
          <p:nvPr/>
        </p:nvSpPr>
        <p:spPr>
          <a:xfrm>
            <a:off x="668740" y="2590800"/>
            <a:ext cx="8229600" cy="2895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err="1" smtClean="0"/>
              <a:t>Bước</a:t>
            </a:r>
            <a:r>
              <a:rPr lang="en-US" sz="3600" b="1" dirty="0" smtClean="0"/>
              <a:t> 1 : </a:t>
            </a:r>
            <a:r>
              <a:rPr lang="en-US" sz="3600" dirty="0" err="1" smtClean="0"/>
              <a:t>Xác</a:t>
            </a:r>
            <a:r>
              <a:rPr lang="en-US" sz="3600" dirty="0" smtClean="0"/>
              <a:t> </a:t>
            </a:r>
            <a:r>
              <a:rPr lang="en-US" sz="3600" dirty="0" err="1" smtClean="0"/>
              <a:t>định</a:t>
            </a:r>
            <a:r>
              <a:rPr lang="en-US" sz="3600" dirty="0" smtClean="0"/>
              <a:t> </a:t>
            </a:r>
            <a:r>
              <a:rPr lang="en-US" sz="3600" dirty="0" err="1" smtClean="0"/>
              <a:t>các</a:t>
            </a:r>
            <a:r>
              <a:rPr lang="en-US" sz="3600" dirty="0" smtClean="0"/>
              <a:t> actor</a:t>
            </a:r>
          </a:p>
          <a:p>
            <a:pPr algn="l"/>
            <a:r>
              <a:rPr lang="en-US" sz="3600" dirty="0" smtClean="0"/>
              <a:t/>
            </a:r>
            <a:br>
              <a:rPr lang="en-US" sz="3600" dirty="0" smtClean="0"/>
            </a:br>
            <a:r>
              <a:rPr lang="en-US" sz="3600" b="1" dirty="0" err="1" smtClean="0"/>
              <a:t>Bước</a:t>
            </a:r>
            <a:r>
              <a:rPr lang="en-US" sz="3600" b="1" dirty="0" smtClean="0"/>
              <a:t> 2: </a:t>
            </a:r>
            <a:r>
              <a:rPr lang="en-US" sz="3600" dirty="0" err="1" smtClean="0"/>
              <a:t>Xác</a:t>
            </a:r>
            <a:r>
              <a:rPr lang="en-US" sz="3600" dirty="0" smtClean="0"/>
              <a:t> </a:t>
            </a:r>
            <a:r>
              <a:rPr lang="en-US" sz="3600" dirty="0" err="1" smtClean="0"/>
              <a:t>định</a:t>
            </a:r>
            <a:r>
              <a:rPr lang="en-US" sz="3600" dirty="0" smtClean="0"/>
              <a:t> </a:t>
            </a:r>
            <a:r>
              <a:rPr lang="en-US" sz="3600" dirty="0" err="1" smtClean="0"/>
              <a:t>các</a:t>
            </a:r>
            <a:r>
              <a:rPr lang="en-US" sz="3600" dirty="0" smtClean="0"/>
              <a:t> </a:t>
            </a:r>
            <a:r>
              <a:rPr lang="en-US" sz="3600" dirty="0" err="1" smtClean="0"/>
              <a:t>UseCase</a:t>
            </a:r>
            <a:endParaRPr lang="en-US" sz="3600" dirty="0" smtClean="0"/>
          </a:p>
          <a:p>
            <a:pPr algn="l"/>
            <a:r>
              <a:rPr lang="en-US" sz="3600" dirty="0" smtClean="0"/>
              <a:t/>
            </a:r>
            <a:br>
              <a:rPr lang="en-US" sz="3600" dirty="0" smtClean="0"/>
            </a:br>
            <a:r>
              <a:rPr lang="en-US" sz="3600" b="1" dirty="0" err="1" smtClean="0"/>
              <a:t>Bước</a:t>
            </a:r>
            <a:r>
              <a:rPr lang="en-US" sz="3600" b="1" dirty="0" smtClean="0"/>
              <a:t> 3: </a:t>
            </a:r>
            <a:r>
              <a:rPr lang="en-US" sz="3600" dirty="0" err="1" smtClean="0"/>
              <a:t>Biểu</a:t>
            </a:r>
            <a:r>
              <a:rPr lang="en-US" sz="3600" dirty="0" smtClean="0"/>
              <a:t> </a:t>
            </a:r>
            <a:r>
              <a:rPr lang="en-US" sz="3600" dirty="0" err="1" smtClean="0"/>
              <a:t>đồ</a:t>
            </a:r>
            <a:r>
              <a:rPr lang="en-US" sz="3600" dirty="0" smtClean="0"/>
              <a:t> </a:t>
            </a:r>
            <a:r>
              <a:rPr lang="en-US" sz="3600" dirty="0" err="1" smtClean="0"/>
              <a:t>UseCase</a:t>
            </a:r>
            <a:endParaRPr lang="en-US" sz="3600" dirty="0" smtClean="0"/>
          </a:p>
          <a:p>
            <a:pPr algn="l"/>
            <a:r>
              <a:rPr lang="en-US" sz="3600" dirty="0" smtClean="0"/>
              <a:t/>
            </a:r>
            <a:br>
              <a:rPr lang="en-US" sz="3600" dirty="0" smtClean="0"/>
            </a:br>
            <a:r>
              <a:rPr lang="en-US" sz="3600" b="1" dirty="0" err="1" smtClean="0"/>
              <a:t>Bước</a:t>
            </a:r>
            <a:r>
              <a:rPr lang="en-US" sz="3600" b="1" dirty="0" smtClean="0"/>
              <a:t> 4: </a:t>
            </a:r>
            <a:r>
              <a:rPr lang="en-US" sz="3600" dirty="0" err="1" smtClean="0"/>
              <a:t>Đặc</a:t>
            </a:r>
            <a:r>
              <a:rPr lang="en-US" sz="3600" dirty="0" smtClean="0"/>
              <a:t> </a:t>
            </a:r>
            <a:r>
              <a:rPr lang="en-US" sz="3600" dirty="0" err="1" smtClean="0"/>
              <a:t>tả</a:t>
            </a:r>
            <a:r>
              <a:rPr lang="en-US" sz="3600" dirty="0" smtClean="0"/>
              <a:t> </a:t>
            </a:r>
            <a:r>
              <a:rPr lang="en-US" sz="3600" dirty="0" err="1" smtClean="0"/>
              <a:t>Usecase</a:t>
            </a:r>
            <a:r>
              <a:rPr lang="en-US" sz="3600" dirty="0" smtClean="0"/>
              <a:t/>
            </a:r>
            <a:br>
              <a:rPr lang="en-US" sz="3600" dirty="0" smtClean="0"/>
            </a:br>
            <a:endParaRPr lang="en-US" sz="3600" dirty="0"/>
          </a:p>
        </p:txBody>
      </p:sp>
    </p:spTree>
    <p:extLst>
      <p:ext uri="{BB962C8B-B14F-4D97-AF65-F5344CB8AC3E}">
        <p14:creationId xmlns:p14="http://schemas.microsoft.com/office/powerpoint/2010/main" val="18914618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
            <a:ext cx="8229600" cy="1143000"/>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60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Xác</a:t>
            </a:r>
            <a:r>
              <a:rPr lang="en-US" sz="6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en-US" sz="60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định</a:t>
            </a:r>
            <a:r>
              <a:rPr lang="en-US" sz="6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Actor</a:t>
            </a:r>
            <a:endParaRPr lang="en-US" sz="6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6" name="Rectangle 5"/>
          <p:cNvSpPr/>
          <p:nvPr/>
        </p:nvSpPr>
        <p:spPr>
          <a:xfrm>
            <a:off x="990600" y="1890214"/>
            <a:ext cx="2209800" cy="100538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dirty="0" err="1" smtClean="0"/>
              <a:t>Sinh</a:t>
            </a:r>
            <a:r>
              <a:rPr lang="en-US" sz="2400" b="1" dirty="0" smtClean="0"/>
              <a:t> </a:t>
            </a:r>
            <a:r>
              <a:rPr lang="en-US" sz="2400" b="1" dirty="0" err="1" smtClean="0"/>
              <a:t>Viên</a:t>
            </a:r>
            <a:endParaRPr lang="en-US" sz="2400" b="1" dirty="0"/>
          </a:p>
        </p:txBody>
      </p:sp>
      <p:sp>
        <p:nvSpPr>
          <p:cNvPr id="7" name="Rectangle 6"/>
          <p:cNvSpPr/>
          <p:nvPr/>
        </p:nvSpPr>
        <p:spPr>
          <a:xfrm>
            <a:off x="3733800" y="3810000"/>
            <a:ext cx="2133600" cy="100879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b="1" dirty="0" smtClean="0"/>
              <a:t>ADMIN</a:t>
            </a:r>
            <a:endParaRPr lang="en-US" sz="2400" b="1" dirty="0"/>
          </a:p>
        </p:txBody>
      </p:sp>
      <p:sp>
        <p:nvSpPr>
          <p:cNvPr id="8" name="Rectangle 7"/>
          <p:cNvSpPr/>
          <p:nvPr/>
        </p:nvSpPr>
        <p:spPr>
          <a:xfrm>
            <a:off x="6096000" y="1890215"/>
            <a:ext cx="2057400" cy="100538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b="1" dirty="0" err="1" smtClean="0"/>
              <a:t>Cán</a:t>
            </a:r>
            <a:r>
              <a:rPr lang="en-US" sz="2400" b="1" dirty="0" smtClean="0"/>
              <a:t> </a:t>
            </a:r>
            <a:r>
              <a:rPr lang="en-US" sz="2400" b="1" dirty="0" err="1" smtClean="0"/>
              <a:t>bộ</a:t>
            </a:r>
            <a:r>
              <a:rPr lang="en-US" sz="2400" b="1" dirty="0" smtClean="0"/>
              <a:t> </a:t>
            </a:r>
            <a:endParaRPr lang="en-US" sz="2400" b="1" dirty="0"/>
          </a:p>
        </p:txBody>
      </p:sp>
    </p:spTree>
    <p:extLst>
      <p:ext uri="{BB962C8B-B14F-4D97-AF65-F5344CB8AC3E}">
        <p14:creationId xmlns:p14="http://schemas.microsoft.com/office/powerpoint/2010/main" val="1464755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457200" y="152400"/>
            <a:ext cx="8229600" cy="1143000"/>
          </a:xfrm>
          <a:prstGeom prst="rect">
            <a:avLst/>
          </a:prstGeom>
        </p:spPr>
        <p:txBody>
          <a:bodyPr vert="horz" lIns="91440" tIns="45720" rIns="91440" bIns="45720" rtlCol="0" anchor="ctr">
            <a:normAutofit/>
            <a:scene3d>
              <a:camera prst="orthographicFront"/>
              <a:lightRig rig="flat" dir="tl">
                <a:rot lat="0" lon="0" rev="6600000"/>
              </a:lightRig>
            </a:scene3d>
            <a:sp3d extrusionH="25400" contourW="8890">
              <a:bevelT w="38100" h="31750"/>
              <a:contourClr>
                <a:schemeClr val="accent2">
                  <a:shade val="75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Xác</a:t>
            </a:r>
            <a:r>
              <a:rPr lang="en-US" sz="6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en-US" sz="60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định</a:t>
            </a:r>
            <a:r>
              <a:rPr lang="en-US" sz="6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en-US" sz="60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UseCase</a:t>
            </a:r>
            <a:endParaRPr lang="en-US" sz="6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865" y="1339755"/>
            <a:ext cx="8069466" cy="4848509"/>
          </a:xfrm>
          <a:prstGeom prst="rect">
            <a:avLst/>
          </a:prstGeom>
        </p:spPr>
      </p:pic>
    </p:spTree>
    <p:extLst>
      <p:ext uri="{BB962C8B-B14F-4D97-AF65-F5344CB8AC3E}">
        <p14:creationId xmlns:p14="http://schemas.microsoft.com/office/powerpoint/2010/main" val="38787271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err="1"/>
              <a:t>Usecase</a:t>
            </a:r>
            <a:r>
              <a:rPr lang="en-US" b="1" dirty="0"/>
              <a:t> </a:t>
            </a:r>
            <a:r>
              <a:rPr lang="en-US" b="1" dirty="0" err="1"/>
              <a:t>p</a:t>
            </a:r>
            <a:r>
              <a:rPr lang="en-US" b="1" dirty="0" err="1" smtClean="0"/>
              <a:t>hân</a:t>
            </a:r>
            <a:r>
              <a:rPr lang="en-US" b="1" dirty="0" smtClean="0"/>
              <a:t> </a:t>
            </a:r>
            <a:r>
              <a:rPr lang="en-US" b="1" dirty="0" err="1" smtClean="0"/>
              <a:t>quyền</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219200"/>
            <a:ext cx="7924800" cy="5398052"/>
          </a:xfrm>
          <a:prstGeom prst="rect">
            <a:avLst/>
          </a:prstGeom>
        </p:spPr>
      </p:pic>
    </p:spTree>
    <p:extLst>
      <p:ext uri="{BB962C8B-B14F-4D97-AF65-F5344CB8AC3E}">
        <p14:creationId xmlns:p14="http://schemas.microsoft.com/office/powerpoint/2010/main" val="3923641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pPr lvl="0"/>
            <a:r>
              <a:rPr lang="en-US" b="1" dirty="0" err="1"/>
              <a:t>Usecase</a:t>
            </a:r>
            <a:r>
              <a:rPr lang="en-US" b="1" dirty="0"/>
              <a:t> </a:t>
            </a:r>
            <a:r>
              <a:rPr lang="en-US" b="1" dirty="0" err="1"/>
              <a:t>quản</a:t>
            </a:r>
            <a:r>
              <a:rPr lang="en-US" b="1" dirty="0"/>
              <a:t> </a:t>
            </a:r>
            <a:r>
              <a:rPr lang="en-US" b="1" dirty="0" err="1"/>
              <a:t>lý</a:t>
            </a:r>
            <a:r>
              <a:rPr lang="en-US" b="1" dirty="0"/>
              <a:t> </a:t>
            </a:r>
            <a:r>
              <a:rPr lang="en-US" b="1" dirty="0" err="1"/>
              <a:t>chuyên</a:t>
            </a:r>
            <a:r>
              <a:rPr lang="en-US" b="1" dirty="0"/>
              <a:t> </a:t>
            </a:r>
            <a:r>
              <a:rPr lang="en-US" b="1" dirty="0" err="1" smtClean="0"/>
              <a:t>đề</a:t>
            </a:r>
            <a:r>
              <a:rPr lang="en-US" b="1" dirty="0" smtClean="0"/>
              <a:t> - GV</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143000"/>
            <a:ext cx="7162800" cy="5375338"/>
          </a:xfrm>
          <a:prstGeom prst="rect">
            <a:avLst/>
          </a:prstGeom>
        </p:spPr>
      </p:pic>
    </p:spTree>
    <p:extLst>
      <p:ext uri="{BB962C8B-B14F-4D97-AF65-F5344CB8AC3E}">
        <p14:creationId xmlns:p14="http://schemas.microsoft.com/office/powerpoint/2010/main" val="13891249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pPr lvl="0"/>
            <a:r>
              <a:rPr lang="en-US" b="1" dirty="0" err="1"/>
              <a:t>Usecase</a:t>
            </a:r>
            <a:r>
              <a:rPr lang="en-US" b="1" dirty="0"/>
              <a:t> </a:t>
            </a:r>
            <a:r>
              <a:rPr lang="en-US" b="1" dirty="0" err="1"/>
              <a:t>quản</a:t>
            </a:r>
            <a:r>
              <a:rPr lang="en-US" b="1" dirty="0"/>
              <a:t> </a:t>
            </a:r>
            <a:r>
              <a:rPr lang="en-US" b="1" dirty="0" err="1"/>
              <a:t>lý</a:t>
            </a:r>
            <a:r>
              <a:rPr lang="en-US" b="1" dirty="0"/>
              <a:t> </a:t>
            </a:r>
            <a:r>
              <a:rPr lang="en-US" b="1" dirty="0" err="1"/>
              <a:t>chuyên</a:t>
            </a:r>
            <a:r>
              <a:rPr lang="en-US" b="1" dirty="0"/>
              <a:t> </a:t>
            </a:r>
            <a:r>
              <a:rPr lang="en-US" b="1" dirty="0" err="1" smtClean="0"/>
              <a:t>đề</a:t>
            </a:r>
            <a:r>
              <a:rPr lang="en-US" b="1" dirty="0" smtClean="0"/>
              <a:t> - SV</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295400"/>
            <a:ext cx="8001000" cy="4800600"/>
          </a:xfrm>
          <a:prstGeom prst="rect">
            <a:avLst/>
          </a:prstGeom>
        </p:spPr>
      </p:pic>
    </p:spTree>
    <p:extLst>
      <p:ext uri="{BB962C8B-B14F-4D97-AF65-F5344CB8AC3E}">
        <p14:creationId xmlns:p14="http://schemas.microsoft.com/office/powerpoint/2010/main" val="21518478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normAutofit fontScale="90000"/>
          </a:bodyPr>
          <a:lstStyle/>
          <a:p>
            <a:pPr lvl="0"/>
            <a:r>
              <a:rPr lang="en-US" b="1" dirty="0" err="1"/>
              <a:t>Usecase</a:t>
            </a:r>
            <a:r>
              <a:rPr lang="en-US" b="1" dirty="0"/>
              <a:t> </a:t>
            </a:r>
            <a:r>
              <a:rPr lang="en-US" b="1" dirty="0" err="1"/>
              <a:t>quản</a:t>
            </a:r>
            <a:r>
              <a:rPr lang="en-US" b="1" dirty="0"/>
              <a:t> </a:t>
            </a:r>
            <a:r>
              <a:rPr lang="en-US" b="1" dirty="0" err="1"/>
              <a:t>lý</a:t>
            </a:r>
            <a:r>
              <a:rPr lang="en-US" b="1" dirty="0"/>
              <a:t> </a:t>
            </a:r>
            <a:r>
              <a:rPr lang="en-US" b="1" dirty="0" err="1"/>
              <a:t>chuyên</a:t>
            </a:r>
            <a:r>
              <a:rPr lang="en-US" b="1" dirty="0"/>
              <a:t> </a:t>
            </a:r>
            <a:r>
              <a:rPr lang="en-US" b="1" dirty="0" err="1" smtClean="0"/>
              <a:t>ngành</a:t>
            </a:r>
            <a:r>
              <a:rPr lang="en-US" b="1" dirty="0" smtClean="0"/>
              <a:t>- GV</a:t>
            </a:r>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791" y="1371600"/>
            <a:ext cx="8271425" cy="4724400"/>
          </a:xfrm>
          <a:prstGeom prst="rect">
            <a:avLst/>
          </a:prstGeom>
        </p:spPr>
      </p:pic>
    </p:spTree>
    <p:extLst>
      <p:ext uri="{BB962C8B-B14F-4D97-AF65-F5344CB8AC3E}">
        <p14:creationId xmlns:p14="http://schemas.microsoft.com/office/powerpoint/2010/main" val="18707898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424</TotalTime>
  <Words>1775</Words>
  <Application>Microsoft Office PowerPoint</Application>
  <PresentationFormat>On-screen Show (4:3)</PresentationFormat>
  <Paragraphs>338</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CHÀO MỪNG CÔ VÀ CÁC BẠN ĐẾN VỚI PHẦN THUYẾT TRÌNH CỦA NHÓM EM</vt:lpstr>
      <vt:lpstr>Nội dung đề tài</vt:lpstr>
      <vt:lpstr>Phân tích UseCase</vt:lpstr>
      <vt:lpstr>Xác định Actor</vt:lpstr>
      <vt:lpstr>PowerPoint Presentation</vt:lpstr>
      <vt:lpstr>Usecase phân quyền</vt:lpstr>
      <vt:lpstr>Usecase quản lý chuyên đề - GV</vt:lpstr>
      <vt:lpstr>Usecase quản lý chuyên đề - SV</vt:lpstr>
      <vt:lpstr>Usecase quản lý chuyên ngành- GV </vt:lpstr>
      <vt:lpstr>Usecase quản lý chuyên ngành - SV </vt:lpstr>
      <vt:lpstr>Usecase quản lý sinh viên- GV </vt:lpstr>
      <vt:lpstr>Usecase quản lý sinh viên- SV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CHÀO MỪNG CÔ VÀ CÁC BẠN ĐẾN VỚI PHẦN THUYẾT TRÌNH CỦA NHÓM EM!!</dc:title>
  <dc:creator>DELL</dc:creator>
  <cp:lastModifiedBy>DELL</cp:lastModifiedBy>
  <cp:revision>16</cp:revision>
  <dcterms:created xsi:type="dcterms:W3CDTF">2018-03-08T07:24:46Z</dcterms:created>
  <dcterms:modified xsi:type="dcterms:W3CDTF">2018-03-15T14:34:11Z</dcterms:modified>
</cp:coreProperties>
</file>