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81" r:id="rId7"/>
    <p:sldId id="280" r:id="rId8"/>
    <p:sldId id="264" r:id="rId9"/>
    <p:sldId id="265" r:id="rId10"/>
    <p:sldId id="268" r:id="rId11"/>
    <p:sldId id="269" r:id="rId12"/>
    <p:sldId id="275" r:id="rId13"/>
    <p:sldId id="276" r:id="rId14"/>
    <p:sldId id="277" r:id="rId15"/>
    <p:sldId id="279"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26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7F758-ACBC-4A72-951B-10E7DEA12FC0}" type="datetimeFigureOut">
              <a:rPr lang="en-US" smtClean="0"/>
              <a:t>2018-04-16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32DF3-3DDF-4562-99A8-346A8E0E9521}" type="slidenum">
              <a:rPr lang="en-US" smtClean="0"/>
              <a:t>‹#›</a:t>
            </a:fld>
            <a:endParaRPr lang="en-US"/>
          </a:p>
        </p:txBody>
      </p:sp>
    </p:spTree>
    <p:extLst>
      <p:ext uri="{BB962C8B-B14F-4D97-AF65-F5344CB8AC3E}">
        <p14:creationId xmlns:p14="http://schemas.microsoft.com/office/powerpoint/2010/main" val="107803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02924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19468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7590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9882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08D5DE-9881-48EF-990E-988D156E63EF}" type="datetimeFigureOut">
              <a:rPr lang="en-US" smtClean="0"/>
              <a:t>2018-04-16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87656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08D5DE-9881-48EF-990E-988D156E63EF}" type="datetimeFigureOut">
              <a:rPr lang="en-US" smtClean="0"/>
              <a:t>2018-04-16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16147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08D5DE-9881-48EF-990E-988D156E63EF}" type="datetimeFigureOut">
              <a:rPr lang="en-US" smtClean="0"/>
              <a:t>2018-04-16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62517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08D5DE-9881-48EF-990E-988D156E63EF}" type="datetimeFigureOut">
              <a:rPr lang="en-US" smtClean="0"/>
              <a:t>2018-04-16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362252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8D5DE-9881-48EF-990E-988D156E63EF}" type="datetimeFigureOut">
              <a:rPr lang="en-US" smtClean="0"/>
              <a:t>2018-04-16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89280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8D5DE-9881-48EF-990E-988D156E63EF}" type="datetimeFigureOut">
              <a:rPr lang="en-US" smtClean="0"/>
              <a:t>2018-04-16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95087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8D5DE-9881-48EF-990E-988D156E63EF}" type="datetimeFigureOut">
              <a:rPr lang="en-US" smtClean="0"/>
              <a:t>2018-04-16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97393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D5DE-9881-48EF-990E-988D156E63EF}" type="datetimeFigureOut">
              <a:rPr lang="en-US" smtClean="0"/>
              <a:t>2018-04-16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6C066-76DF-47FE-91A8-CE6E34A6C557}" type="slidenum">
              <a:rPr lang="en-US" smtClean="0"/>
              <a:t>‹#›</a:t>
            </a:fld>
            <a:endParaRPr lang="en-US"/>
          </a:p>
        </p:txBody>
      </p:sp>
    </p:spTree>
    <p:extLst>
      <p:ext uri="{BB962C8B-B14F-4D97-AF65-F5344CB8AC3E}">
        <p14:creationId xmlns:p14="http://schemas.microsoft.com/office/powerpoint/2010/main" val="374287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609600"/>
            <a:ext cx="8610600" cy="1470025"/>
          </a:xfrm>
        </p:spPr>
        <p:txBody>
          <a:bodyPr>
            <a:normAutofit fontScale="90000"/>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CHÀO MỪNG CÔ VÀ CÁC BẠN </a:t>
            </a:r>
            <a:r>
              <a:rPr lang="vi-V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ĐẾ</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N VỚI PHẦN THUYẾT TRÌNH CỦA NHÓM EM</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endParaRPr>
          </a:p>
        </p:txBody>
      </p:sp>
      <p:sp>
        <p:nvSpPr>
          <p:cNvPr id="8" name="Title 1"/>
          <p:cNvSpPr txBox="1">
            <a:spLocks/>
          </p:cNvSpPr>
          <p:nvPr/>
        </p:nvSpPr>
        <p:spPr>
          <a:xfrm>
            <a:off x="-470848" y="3657600"/>
            <a:ext cx="5715000" cy="32970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2"/>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Thành</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viên</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trong</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nhóm</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1.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Bùi</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Thị</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Trúc</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Linh</a:t>
            </a: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2.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Quan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Thanh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Ngọc</a:t>
            </a:r>
            <a:endPar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3.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Nguyễn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Hồng</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Yến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Nhi</a:t>
            </a:r>
            <a:r>
              <a:rPr lang="en-US" sz="2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2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sz="2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905763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5113101"/>
              </p:ext>
            </p:extLst>
          </p:nvPr>
        </p:nvGraphicFramePr>
        <p:xfrm>
          <a:off x="228600" y="152401"/>
          <a:ext cx="8534401" cy="6466696"/>
        </p:xfrm>
        <a:graphic>
          <a:graphicData uri="http://schemas.openxmlformats.org/drawingml/2006/table">
            <a:tbl>
              <a:tblPr firstRow="1" firstCol="1" bandRow="1">
                <a:tableStyleId>{3B4B98B0-60AC-42C2-AFA5-B58CD77FA1E5}</a:tableStyleId>
              </a:tblPr>
              <a:tblGrid>
                <a:gridCol w="2446892"/>
                <a:gridCol w="6087509"/>
              </a:tblGrid>
              <a:tr h="509381">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effectLst/>
                          <a:latin typeface="Arial" panose="020B0604020202020204" pitchFamily="34" charset="0"/>
                          <a:ea typeface="+mn-ea"/>
                          <a:cs typeface="Arial" panose="020B0604020202020204" pitchFamily="34" charset="0"/>
                        </a:rPr>
                        <a:t>Thông</a:t>
                      </a:r>
                      <a:r>
                        <a:rPr lang="en-US" sz="1800" kern="1200" baseline="0" dirty="0" smtClean="0">
                          <a:effectLst/>
                          <a:latin typeface="Arial" panose="020B0604020202020204" pitchFamily="34" charset="0"/>
                          <a:ea typeface="+mn-ea"/>
                          <a:cs typeface="Arial" panose="020B0604020202020204" pitchFamily="34" charset="0"/>
                        </a:rPr>
                        <a:t> tin </a:t>
                      </a:r>
                      <a:r>
                        <a:rPr lang="en-US" sz="1800" kern="1200" baseline="0" dirty="0" err="1" smtClean="0">
                          <a:effectLst/>
                          <a:latin typeface="Arial" panose="020B0604020202020204" pitchFamily="34" charset="0"/>
                          <a:ea typeface="+mn-ea"/>
                          <a:cs typeface="Arial" panose="020B0604020202020204" pitchFamily="34" charset="0"/>
                        </a:rPr>
                        <a:t>sinh</a:t>
                      </a:r>
                      <a:r>
                        <a:rPr lang="en-US" sz="1800" kern="1200" baseline="0" dirty="0" smtClean="0">
                          <a:effectLst/>
                          <a:latin typeface="Arial" panose="020B0604020202020204" pitchFamily="34" charset="0"/>
                          <a:ea typeface="+mn-ea"/>
                          <a:cs typeface="Arial" panose="020B0604020202020204" pitchFamily="34" charset="0"/>
                        </a:rPr>
                        <a:t> </a:t>
                      </a:r>
                      <a:r>
                        <a:rPr lang="en-US" sz="1800" kern="1200" baseline="0" dirty="0" err="1" smtClean="0">
                          <a:effectLst/>
                          <a:latin typeface="Arial" panose="020B0604020202020204" pitchFamily="34" charset="0"/>
                          <a:ea typeface="+mn-ea"/>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24812">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Hiển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22913">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Giúp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kiểm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biểu</a:t>
                      </a:r>
                      <a:r>
                        <a:rPr lang="en-US" sz="1800" kern="1200" dirty="0" smtClean="0">
                          <a:solidFill>
                            <a:schemeClr val="tx1"/>
                          </a:solidFill>
                          <a:effectLst/>
                          <a:latin typeface="Arial" panose="020B0604020202020204" pitchFamily="34" charset="0"/>
                          <a:ea typeface="+mn-ea"/>
                          <a:cs typeface="Arial" panose="020B0604020202020204" pitchFamily="34" charset="0"/>
                        </a:rPr>
                        <a:t> (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môn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 hay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chức</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viên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nhãn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nhân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1259">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222519">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smtClean="0">
                          <a:solidFill>
                            <a:schemeClr val="tx1"/>
                          </a:solidFill>
                          <a:effectLst/>
                          <a:latin typeface="Arial" panose="020B0604020202020204" pitchFamily="34" charset="0"/>
                          <a:ea typeface="+mn-ea"/>
                          <a:cs typeface="Arial" panose="020B0604020202020204" pitchFamily="34" charset="0"/>
                        </a:rPr>
                        <a:t>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ứng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số</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riêng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92798">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Phải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phân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quyền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04097">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512030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55897744"/>
              </p:ext>
            </p:extLst>
          </p:nvPr>
        </p:nvGraphicFramePr>
        <p:xfrm>
          <a:off x="228600" y="152401"/>
          <a:ext cx="8534401" cy="6400799"/>
        </p:xfrm>
        <a:graphic>
          <a:graphicData uri="http://schemas.openxmlformats.org/drawingml/2006/table">
            <a:tbl>
              <a:tblPr firstRow="1" firstCol="1" bandRow="1">
                <a:tableStyleId>{3B4B98B0-60AC-42C2-AFA5-B58CD77FA1E5}</a:tableStyleId>
              </a:tblPr>
              <a:tblGrid>
                <a:gridCol w="2446892"/>
                <a:gridCol w="6087509"/>
              </a:tblGrid>
              <a:tr h="509381">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b="1"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ký</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b="1"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24812">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biểu</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22913">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để</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dấu</a:t>
                      </a:r>
                      <a:r>
                        <a:rPr lang="en-US" sz="1800" kern="1200" dirty="0" smtClean="0">
                          <a:solidFill>
                            <a:schemeClr val="tx1"/>
                          </a:solidFill>
                          <a:effectLst/>
                          <a:latin typeface="Arial" panose="020B0604020202020204" pitchFamily="34" charset="0"/>
                          <a:ea typeface="+mn-ea"/>
                          <a:cs typeface="Arial" panose="020B0604020202020204" pitchFamily="34" charset="0"/>
                        </a:rPr>
                        <a:t> check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1259">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để</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24717">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smtClean="0">
                          <a:solidFill>
                            <a:schemeClr val="tx1"/>
                          </a:solidFill>
                          <a:effectLst/>
                          <a:latin typeface="Arial" panose="020B0604020202020204" pitchFamily="34" charset="0"/>
                          <a:ea typeface="+mn-ea"/>
                          <a:cs typeface="Arial" panose="020B0604020202020204" pitchFamily="34" charset="0"/>
                        </a:rPr>
                        <a:t>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92798">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một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136002">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hết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lớp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xóa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thiệu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qua </a:t>
                      </a:r>
                      <a:r>
                        <a:rPr lang="en-US" sz="1800" kern="1200" dirty="0" err="1" smtClean="0">
                          <a:solidFill>
                            <a:schemeClr val="tx1"/>
                          </a:solidFill>
                          <a:effectLst/>
                          <a:latin typeface="Arial" panose="020B0604020202020204" pitchFamily="34" charset="0"/>
                          <a:ea typeface="+mn-ea"/>
                          <a:cs typeface="Arial" panose="020B0604020202020204" pitchFamily="34" charset="0"/>
                        </a:rPr>
                        <a:t>lớp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khác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khác</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531547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8051186"/>
              </p:ext>
            </p:extLst>
          </p:nvPr>
        </p:nvGraphicFramePr>
        <p:xfrm>
          <a:off x="381000" y="304798"/>
          <a:ext cx="8382000" cy="6256386"/>
        </p:xfrm>
        <a:graphic>
          <a:graphicData uri="http://schemas.openxmlformats.org/drawingml/2006/table">
            <a:tbl>
              <a:tblPr firstRow="1" firstCol="1" bandRow="1">
                <a:tableStyleId>{3B4B98B0-60AC-42C2-AFA5-B58CD77FA1E5}</a:tableStyleId>
              </a:tblPr>
              <a:tblGrid>
                <a:gridCol w="2403198"/>
                <a:gridCol w="5978802"/>
              </a:tblGrid>
              <a:tr h="360697">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Mở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Cán bộ phòng giáo vụ</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73804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Goal</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Dữ liệu về chuyên đề mới được thêm vào cơ sở dữ liệu của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thành công với quyền cán bộ</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Click vào “Mở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115393">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p>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9128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a:t>
                      </a:r>
                    </a:p>
                    <a:p>
                      <a:pPr>
                        <a:lnSpc>
                          <a:spcPct val="107000"/>
                        </a:lnSpc>
                        <a:spcAft>
                          <a:spcPts val="0"/>
                        </a:spcAft>
                      </a:pPr>
                      <a:r>
                        <a:rPr lang="en-US" sz="1800">
                          <a:effectLst/>
                          <a:latin typeface="Arial" panose="020B0604020202020204" pitchFamily="34" charset="0"/>
                          <a:cs typeface="Arial" panose="020B0604020202020204" pitchFamily="34" charset="0"/>
                        </a:rPr>
                        <a:t>Thêm thông tin chuyên đề mới</a:t>
                      </a:r>
                    </a:p>
                    <a:p>
                      <a:pPr>
                        <a:lnSpc>
                          <a:spcPct val="107000"/>
                        </a:lnSpc>
                        <a:spcAft>
                          <a:spcPts val="0"/>
                        </a:spcAft>
                      </a:pPr>
                      <a:r>
                        <a:rPr lang="en-US" sz="1800">
                          <a:effectLst/>
                          <a:latin typeface="Arial" panose="020B0604020202020204" pitchFamily="34" charset="0"/>
                          <a:cs typeface="Arial" panose="020B0604020202020204" pitchFamily="34" charset="0"/>
                        </a:rPr>
                        <a:t>Lưu lại thông tin chuyên đề mới</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24748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bị</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sai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chuyển</a:t>
                      </a:r>
                      <a:r>
                        <a:rPr lang="en-US" sz="1800" dirty="0">
                          <a:effectLst/>
                          <a:latin typeface="Arial" panose="020B0604020202020204" pitchFamily="34" charset="0"/>
                          <a:cs typeface="Arial" panose="020B0604020202020204" pitchFamily="34" charset="0"/>
                        </a:rPr>
                        <a:t> qua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thay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đổi</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đủ</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số</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mở</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thêm</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lớp</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Chuyển</a:t>
                      </a:r>
                      <a:r>
                        <a:rPr lang="en-US" sz="1800" baseline="0" dirty="0" smtClean="0">
                          <a:effectLst/>
                          <a:latin typeface="Arial" panose="020B0604020202020204" pitchFamily="34" charset="0"/>
                          <a:cs typeface="Arial" panose="020B0604020202020204" pitchFamily="34" charset="0"/>
                        </a:rPr>
                        <a:t> qua </a:t>
                      </a:r>
                      <a:r>
                        <a:rPr lang="en-US" sz="1800" baseline="0" dirty="0" err="1" smtClean="0">
                          <a:effectLst/>
                          <a:latin typeface="Arial" panose="020B0604020202020204" pitchFamily="34" charset="0"/>
                          <a:cs typeface="Arial" panose="020B0604020202020204" pitchFamily="34" charset="0"/>
                        </a:rPr>
                        <a:t>cập</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nhật</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chuyên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Exception flow</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40806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67935"/>
              </p:ext>
            </p:extLst>
          </p:nvPr>
        </p:nvGraphicFramePr>
        <p:xfrm>
          <a:off x="381000" y="304800"/>
          <a:ext cx="8458200" cy="6324599"/>
        </p:xfrm>
        <a:graphic>
          <a:graphicData uri="http://schemas.openxmlformats.org/drawingml/2006/table">
            <a:tbl>
              <a:tblPr firstRow="1" firstCol="1" bandRow="1">
                <a:tableStyleId>{3B4B98B0-60AC-42C2-AFA5-B58CD77FA1E5}</a:tableStyleId>
              </a:tblPr>
              <a:tblGrid>
                <a:gridCol w="2425045"/>
                <a:gridCol w="6033155"/>
              </a:tblGrid>
              <a:tr h="415250">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phòng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giáo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vụ</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a:t>
                      </a:r>
                      <a:r>
                        <a:rPr lang="en-US" sz="1800" dirty="0" err="1">
                          <a:effectLst/>
                          <a:latin typeface="Arial" panose="020B0604020202020204" pitchFamily="34" charset="0"/>
                          <a:cs typeface="Arial" panose="020B0604020202020204" pitchFamily="34" charset="0"/>
                        </a:rPr>
                        <a:t>sửa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kiểm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tra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chuyễn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718510">
                <a:tc>
                  <a:txBody>
                    <a:bodyPr/>
                    <a:lstStyle/>
                    <a:p>
                      <a:pPr algn="ctr">
                        <a:lnSpc>
                          <a:spcPct val="107000"/>
                        </a:lnSpc>
                        <a:spcAft>
                          <a:spcPts val="0"/>
                        </a:spcAft>
                      </a:pPr>
                      <a:r>
                        <a:rPr lang="en-US" sz="1800">
                          <a:effectLst/>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br>
                        <a:rPr lang="en-US" sz="1800" dirty="0">
                          <a:effectLst/>
                          <a:latin typeface="Arial" panose="020B0604020202020204" pitchFamily="34" charset="0"/>
                          <a:cs typeface="Arial" panose="020B0604020202020204" pitchFamily="34" charset="0"/>
                        </a:rPr>
                      </a:b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lại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284089">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chuyển</a:t>
                      </a:r>
                      <a:r>
                        <a:rPr lang="en-US" sz="1800" dirty="0">
                          <a:effectLst/>
                          <a:latin typeface="Arial" panose="020B0604020202020204" pitchFamily="34" charset="0"/>
                          <a:cs typeface="Arial" panose="020B0604020202020204" pitchFamily="34" charset="0"/>
                        </a:rPr>
                        <a:t> qua </a:t>
                      </a:r>
                      <a:r>
                        <a:rPr lang="en-US" sz="1800" dirty="0" err="1">
                          <a:effectLst/>
                          <a:latin typeface="Arial" panose="020B0604020202020204" pitchFamily="34" charset="0"/>
                          <a:cs typeface="Arial" panose="020B0604020202020204" pitchFamily="34" charset="0"/>
                        </a:rPr>
                        <a:t>Mở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61756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4398858"/>
              </p:ext>
            </p:extLst>
          </p:nvPr>
        </p:nvGraphicFramePr>
        <p:xfrm>
          <a:off x="381000" y="304797"/>
          <a:ext cx="8534400" cy="5757813"/>
        </p:xfrm>
        <a:graphic>
          <a:graphicData uri="http://schemas.openxmlformats.org/drawingml/2006/table">
            <a:tbl>
              <a:tblPr firstRow="1" firstCol="1" bandRow="1">
                <a:tableStyleId>{3B4B98B0-60AC-42C2-AFA5-B58CD77FA1E5}</a:tableStyleId>
              </a:tblPr>
              <a:tblGrid>
                <a:gridCol w="2446893"/>
                <a:gridCol w="6087507"/>
              </a:tblGrid>
              <a:tr h="440505">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Mỗi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sẽ</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riêng</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với quyền Admin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01344">
                <a:tc>
                  <a:txBody>
                    <a:bodyPr/>
                    <a:lstStyle/>
                    <a:p>
                      <a:pPr algn="ctr">
                        <a:lnSpc>
                          <a:spcPct val="107000"/>
                        </a:lnSpc>
                        <a:spcAft>
                          <a:spcPts val="0"/>
                        </a:spcAft>
                      </a:pPr>
                      <a:r>
                        <a:rPr lang="en-US" sz="1800" dirty="0">
                          <a:effectLst/>
                        </a:rPr>
                        <a:t>Post-condition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thực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thực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332429">
                <a:tc>
                  <a:txBody>
                    <a:bodyPr/>
                    <a:lstStyle/>
                    <a:p>
                      <a:pPr algn="ctr">
                        <a:lnSpc>
                          <a:spcPct val="107000"/>
                        </a:lnSpc>
                        <a:spcAft>
                          <a:spcPts val="0"/>
                        </a:spcAft>
                      </a:pPr>
                      <a:r>
                        <a:rPr lang="en-US" sz="1800" dirty="0">
                          <a:effectLst/>
                        </a:rPr>
                        <a:t>Normal flow</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cụ</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thế</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hoặc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cụ</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thể</a:t>
                      </a:r>
                      <a:endParaRPr lang="en-US" sz="1800" dirty="0">
                        <a:effectLst/>
                        <a:latin typeface="Arial" panose="020B0604020202020204" pitchFamily="34" charset="0"/>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00392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5739874"/>
              </p:ext>
            </p:extLst>
          </p:nvPr>
        </p:nvGraphicFramePr>
        <p:xfrm>
          <a:off x="304800" y="228602"/>
          <a:ext cx="8534400" cy="6378190"/>
        </p:xfrm>
        <a:graphic>
          <a:graphicData uri="http://schemas.openxmlformats.org/drawingml/2006/table">
            <a:tbl>
              <a:tblPr firstRow="1" firstCol="1" bandRow="1">
                <a:tableStyleId>{3B4B98B0-60AC-42C2-AFA5-B58CD77FA1E5}</a:tableStyleId>
              </a:tblPr>
              <a:tblGrid>
                <a:gridCol w="2446892"/>
                <a:gridCol w="6087508"/>
              </a:tblGrid>
              <a:tr h="685798">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phân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quyền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Admin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7950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dirty="0" smtClean="0">
                          <a:effectLst/>
                          <a:latin typeface="Arial" panose="020B0604020202020204" pitchFamily="34" charset="0"/>
                          <a:cs typeface="Arial" panose="020B0604020202020204" pitchFamily="34" charset="0"/>
                        </a:rPr>
                        <a:t>, ban </a:t>
                      </a:r>
                      <a:r>
                        <a:rPr lang="en-US" sz="1800" dirty="0" err="1" smtClean="0">
                          <a:effectLst/>
                          <a:latin typeface="Arial" panose="020B0604020202020204" pitchFamily="34" charset="0"/>
                          <a:cs typeface="Arial" panose="020B0604020202020204" pitchFamily="34" charset="0"/>
                        </a:rPr>
                        <a:t>giáo</a:t>
                      </a:r>
                      <a:r>
                        <a:rPr lang="en-US" sz="1800" dirty="0" smtClean="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vụ</a:t>
                      </a:r>
                      <a:r>
                        <a:rPr lang="en-US" sz="1800" dirty="0" smtClean="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dirty="0" smtClean="0">
                          <a:effectLst/>
                          <a:latin typeface="Arial" panose="020B0604020202020204" pitchFamily="34" charset="0"/>
                          <a:cs typeface="Arial" panose="020B0604020202020204" pitchFamily="34" charset="0"/>
                        </a:rPr>
                        <a:t>,</a:t>
                      </a:r>
                      <a:r>
                        <a:rPr lang="en-US" sz="1800" baseline="0" dirty="0" smtClean="0">
                          <a:effectLst/>
                          <a:latin typeface="Arial" panose="020B0604020202020204" pitchFamily="34" charset="0"/>
                          <a:cs typeface="Arial" panose="020B0604020202020204" pitchFamily="34" charset="0"/>
                        </a:rPr>
                        <a:t> ban </a:t>
                      </a:r>
                      <a:r>
                        <a:rPr lang="en-US" sz="1800" baseline="0" dirty="0" err="1" smtClean="0">
                          <a:effectLst/>
                          <a:latin typeface="Arial" panose="020B0604020202020204" pitchFamily="34" charset="0"/>
                          <a:cs typeface="Arial" panose="020B0604020202020204" pitchFamily="34" charset="0"/>
                        </a:rPr>
                        <a:t>giáo</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vụ</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dirty="0" smtClean="0">
                          <a:effectLst/>
                          <a:latin typeface="Arial" panose="020B0604020202020204" pitchFamily="34" charset="0"/>
                          <a:cs typeface="Arial" panose="020B0604020202020204" pitchFamily="34" charset="0"/>
                        </a:rPr>
                        <a:t>,</a:t>
                      </a:r>
                      <a:r>
                        <a:rPr lang="en-US" sz="1800" baseline="0" dirty="0" smtClean="0">
                          <a:effectLst/>
                          <a:latin typeface="Arial" panose="020B0604020202020204" pitchFamily="34" charset="0"/>
                          <a:cs typeface="Arial" panose="020B0604020202020204" pitchFamily="34" charset="0"/>
                        </a:rPr>
                        <a:t> ban </a:t>
                      </a:r>
                      <a:r>
                        <a:rPr lang="en-US" sz="1800" baseline="0" dirty="0" err="1" smtClean="0">
                          <a:effectLst/>
                          <a:latin typeface="Arial" panose="020B0604020202020204" pitchFamily="34" charset="0"/>
                          <a:cs typeface="Arial" panose="020B0604020202020204" pitchFamily="34" charset="0"/>
                        </a:rPr>
                        <a:t>giáo</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vụ</a:t>
                      </a:r>
                      <a:r>
                        <a:rPr lang="en-US" sz="1800" dirty="0" smtClean="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dirty="0" smtClean="0">
                          <a:effectLst/>
                          <a:latin typeface="Arial" panose="020B0604020202020204" pitchFamily="34" charset="0"/>
                          <a:cs typeface="Arial" panose="020B0604020202020204" pitchFamily="34" charset="0"/>
                        </a:rPr>
                        <a:t>,</a:t>
                      </a:r>
                      <a:r>
                        <a:rPr lang="en-US" sz="1800" baseline="0" dirty="0" smtClean="0">
                          <a:effectLst/>
                          <a:latin typeface="Arial" panose="020B0604020202020204" pitchFamily="34" charset="0"/>
                          <a:cs typeface="Arial" panose="020B0604020202020204" pitchFamily="34" charset="0"/>
                        </a:rPr>
                        <a:t> ban </a:t>
                      </a:r>
                      <a:r>
                        <a:rPr lang="en-US" sz="1800" baseline="0" dirty="0" err="1" smtClean="0">
                          <a:effectLst/>
                          <a:latin typeface="Arial" panose="020B0604020202020204" pitchFamily="34" charset="0"/>
                          <a:cs typeface="Arial" panose="020B0604020202020204" pitchFamily="34" charset="0"/>
                        </a:rPr>
                        <a:t>giáo</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vụ</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Admin,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Phân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Quyền</a:t>
                      </a:r>
                      <a:r>
                        <a:rPr lang="en-US" sz="1800" dirty="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smtClean="0">
                          <a:effectLst/>
                          <a:latin typeface="Arial" panose="020B0604020202020204" pitchFamily="34" charset="0"/>
                          <a:cs typeface="Arial" panose="020B0604020202020204" pitchFamily="34" charset="0"/>
                        </a:rPr>
                        <a:t>User </a:t>
                      </a:r>
                      <a:r>
                        <a:rPr lang="en-US" sz="1800" dirty="0" err="1" smtClean="0">
                          <a:effectLst/>
                          <a:latin typeface="Arial" panose="020B0604020202020204" pitchFamily="34" charset="0"/>
                          <a:cs typeface="Arial" panose="020B0604020202020204" pitchFamily="34" charset="0"/>
                        </a:rPr>
                        <a:t>có</a:t>
                      </a:r>
                      <a:r>
                        <a:rPr lang="en-US" sz="1800" dirty="0" smtClean="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thực</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hiện</a:t>
                      </a:r>
                      <a:r>
                        <a:rPr lang="en-US" sz="1800" baseline="0" dirty="0" smtClean="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đúng</a:t>
                      </a:r>
                      <a:r>
                        <a:rPr lang="en-US" sz="1800" dirty="0" smtClean="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năng</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62465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smtClean="0">
                          <a:effectLst/>
                          <a:latin typeface="Arial" panose="020B0604020202020204" pitchFamily="34" charset="0"/>
                          <a:cs typeface="Arial" panose="020B0604020202020204" pitchFamily="34" charset="0"/>
                        </a:rPr>
                        <a:t>user</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cho</a:t>
                      </a:r>
                      <a:r>
                        <a:rPr lang="en-US" sz="1800" baseline="0" dirty="0" smtClean="0">
                          <a:effectLst/>
                          <a:latin typeface="Arial" panose="020B0604020202020204" pitchFamily="34" charset="0"/>
                          <a:cs typeface="Arial" panose="020B0604020202020204" pitchFamily="34" charset="0"/>
                        </a:rPr>
                        <a:t> user</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smtClean="0">
                          <a:effectLst/>
                          <a:latin typeface="Arial" panose="020B0604020202020204" pitchFamily="34" charset="0"/>
                          <a:cs typeface="Arial" panose="020B0604020202020204" pitchFamily="34" charset="0"/>
                        </a:rPr>
                        <a:t>user</a:t>
                      </a:r>
                      <a:r>
                        <a:rPr lang="en-US" sz="1800" baseline="0" dirty="0" smtClean="0">
                          <a:effectLst/>
                          <a:latin typeface="Arial" panose="020B0604020202020204" pitchFamily="34" charset="0"/>
                          <a:cs typeface="Arial" panose="020B0604020202020204" pitchFamily="34" charset="0"/>
                        </a:rPr>
                        <a:t> </a:t>
                      </a:r>
                      <a:r>
                        <a:rPr lang="en-US" sz="1800" dirty="0" smtClean="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còn</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học</a:t>
                      </a:r>
                      <a:endParaRPr lang="en-US" sz="1800" dirty="0">
                        <a:effectLst/>
                        <a:latin typeface="Arial" panose="020B0604020202020204" pitchFamily="34" charset="0"/>
                        <a:cs typeface="Arial" panose="020B0604020202020204" pitchFamily="34" charset="0"/>
                      </a:endParaRPr>
                    </a:p>
                  </a:txBody>
                  <a:tcPr marL="68580" marR="68580" marT="0" marB="0" anchor="ctr"/>
                </a:tc>
              </a:tr>
              <a:tr h="448299">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 </a:t>
                      </a:r>
                    </a:p>
                    <a:p>
                      <a:pPr>
                        <a:lnSpc>
                          <a:spcPct val="107000"/>
                        </a:lnSpc>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74662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52600"/>
            <a:ext cx="8763000" cy="3046988"/>
          </a:xfrm>
          <a:prstGeom prst="rect">
            <a:avLst/>
          </a:prstGeom>
          <a:noFill/>
        </p:spPr>
        <p:txBody>
          <a:bodyPr wrap="square" lIns="91440" tIns="45720" rIns="91440" bIns="45720">
            <a:spAutoFit/>
          </a:bodyPr>
          <a:lstStyle/>
          <a:p>
            <a:pPr algn="ct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Cám</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ơ</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mọi</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ng</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ười</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đã</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lắng</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nghe</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phần</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thuyết</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trình</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của</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nhóm</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sym typeface="Wingdings" panose="05000000000000000000" pitchFamily="2" charset="2"/>
              </a:rPr>
              <a:t> ^^</a:t>
            </a:r>
            <a:endPar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endParaRPr>
          </a:p>
          <a:p>
            <a:pPr algn="ct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endPar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endParaRPr>
          </a:p>
        </p:txBody>
      </p:sp>
    </p:spTree>
    <p:extLst>
      <p:ext uri="{BB962C8B-B14F-4D97-AF65-F5344CB8AC3E}">
        <p14:creationId xmlns:p14="http://schemas.microsoft.com/office/powerpoint/2010/main" val="34395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11" y="152400"/>
            <a:ext cx="468237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Nội</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dung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đề</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tài</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180"/>
            <a:ext cx="9144000" cy="5159588"/>
          </a:xfrm>
          <a:prstGeom prst="rect">
            <a:avLst/>
          </a:prstGeom>
        </p:spPr>
      </p:pic>
    </p:spTree>
    <p:extLst>
      <p:ext uri="{BB962C8B-B14F-4D97-AF65-F5344CB8AC3E}">
        <p14:creationId xmlns:p14="http://schemas.microsoft.com/office/powerpoint/2010/main" val="171693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Phân</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tích</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UseCase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a:off x="668740" y="2590800"/>
            <a:ext cx="8229600" cy="2895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smtClean="0"/>
              <a:t>Bước</a:t>
            </a:r>
            <a:r>
              <a:rPr lang="en-US" sz="3600" b="1" dirty="0" smtClean="0"/>
              <a:t> 1 : </a:t>
            </a:r>
            <a:r>
              <a:rPr lang="en-US" sz="3600" dirty="0" err="1" smtClean="0"/>
              <a:t>Xác</a:t>
            </a:r>
            <a:r>
              <a:rPr lang="en-US" sz="3600" dirty="0" smtClean="0"/>
              <a:t> </a:t>
            </a:r>
            <a:r>
              <a:rPr lang="en-US" sz="3600" dirty="0" err="1" smtClean="0"/>
              <a:t>định</a:t>
            </a:r>
            <a:r>
              <a:rPr lang="en-US" sz="3600" dirty="0" smtClean="0"/>
              <a:t> </a:t>
            </a:r>
            <a:r>
              <a:rPr lang="en-US" sz="3600" dirty="0" err="1" smtClean="0"/>
              <a:t>các</a:t>
            </a:r>
            <a:r>
              <a:rPr lang="en-US" sz="3600" dirty="0" smtClean="0"/>
              <a:t> actor</a:t>
            </a:r>
          </a:p>
          <a:p>
            <a:pPr algn="l"/>
            <a:r>
              <a:rPr lang="en-US" sz="3600" dirty="0" smtClean="0"/>
              <a:t/>
            </a:r>
            <a:br>
              <a:rPr lang="en-US" sz="3600" dirty="0" smtClean="0"/>
            </a:br>
            <a:r>
              <a:rPr lang="en-US" sz="3600" b="1" dirty="0" err="1" smtClean="0"/>
              <a:t>Bước</a:t>
            </a:r>
            <a:r>
              <a:rPr lang="en-US" sz="3600" b="1" dirty="0" smtClean="0"/>
              <a:t> 2: </a:t>
            </a:r>
            <a:r>
              <a:rPr lang="en-US" sz="3600" dirty="0" err="1" smtClean="0"/>
              <a:t>Xác</a:t>
            </a:r>
            <a:r>
              <a:rPr lang="en-US" sz="3600" dirty="0" smtClean="0"/>
              <a:t> </a:t>
            </a:r>
            <a:r>
              <a:rPr lang="en-US" sz="3600" dirty="0" err="1" smtClean="0"/>
              <a:t>định</a:t>
            </a:r>
            <a:r>
              <a:rPr lang="en-US" sz="3600" dirty="0" smtClean="0"/>
              <a:t> </a:t>
            </a:r>
            <a:r>
              <a:rPr lang="en-US" sz="3600" dirty="0" err="1" smtClean="0"/>
              <a:t>các</a:t>
            </a:r>
            <a:r>
              <a:rPr lang="en-US" sz="3600" dirty="0" smtClean="0"/>
              <a:t> </a:t>
            </a:r>
            <a:r>
              <a:rPr lang="en-US" sz="3600" dirty="0" err="1" smtClean="0"/>
              <a:t>UseCase</a:t>
            </a:r>
            <a:endParaRPr lang="en-US" sz="3600" dirty="0" smtClean="0"/>
          </a:p>
          <a:p>
            <a:pPr algn="l"/>
            <a:r>
              <a:rPr lang="en-US" sz="3600" dirty="0" smtClean="0"/>
              <a:t/>
            </a:r>
            <a:br>
              <a:rPr lang="en-US" sz="3600" dirty="0" smtClean="0"/>
            </a:br>
            <a:r>
              <a:rPr lang="en-US" sz="3600" b="1" dirty="0" err="1" smtClean="0"/>
              <a:t>Bước</a:t>
            </a:r>
            <a:r>
              <a:rPr lang="en-US" sz="3600" b="1" dirty="0" smtClean="0"/>
              <a:t> 3: </a:t>
            </a:r>
            <a:r>
              <a:rPr lang="en-US" sz="3600" dirty="0" err="1" smtClean="0"/>
              <a:t>Biểu</a:t>
            </a:r>
            <a:r>
              <a:rPr lang="en-US" sz="3600" dirty="0" smtClean="0"/>
              <a:t> </a:t>
            </a:r>
            <a:r>
              <a:rPr lang="en-US" sz="3600" dirty="0" err="1" smtClean="0"/>
              <a:t>đồ</a:t>
            </a:r>
            <a:r>
              <a:rPr lang="en-US" sz="3600" dirty="0" smtClean="0"/>
              <a:t> </a:t>
            </a:r>
            <a:r>
              <a:rPr lang="en-US" sz="3600" dirty="0" err="1" smtClean="0"/>
              <a:t>UseCase</a:t>
            </a:r>
            <a:endParaRPr lang="en-US" sz="3600" dirty="0" smtClean="0"/>
          </a:p>
          <a:p>
            <a:pPr algn="l"/>
            <a:r>
              <a:rPr lang="en-US" sz="3600" dirty="0" smtClean="0"/>
              <a:t/>
            </a:r>
            <a:br>
              <a:rPr lang="en-US" sz="3600" dirty="0" smtClean="0"/>
            </a:br>
            <a:r>
              <a:rPr lang="en-US" sz="3600" b="1" dirty="0" err="1" smtClean="0"/>
              <a:t>Bước</a:t>
            </a:r>
            <a:r>
              <a:rPr lang="en-US" sz="3600" b="1" dirty="0" smtClean="0"/>
              <a:t> 4: </a:t>
            </a:r>
            <a:r>
              <a:rPr lang="en-US" sz="3600" dirty="0" err="1" smtClean="0"/>
              <a:t>Đặc</a:t>
            </a:r>
            <a:r>
              <a:rPr lang="en-US" sz="3600" dirty="0" smtClean="0"/>
              <a:t> </a:t>
            </a:r>
            <a:r>
              <a:rPr lang="en-US" sz="3600" dirty="0" err="1" smtClean="0"/>
              <a:t>tả</a:t>
            </a:r>
            <a:r>
              <a:rPr lang="en-US" sz="3600" dirty="0" smtClean="0"/>
              <a:t> </a:t>
            </a:r>
            <a:r>
              <a:rPr lang="en-US" sz="3600" dirty="0" err="1" smtClean="0"/>
              <a:t>Usecase</a:t>
            </a:r>
            <a:r>
              <a:rPr lang="en-US" sz="3600" dirty="0" smtClean="0"/>
              <a:t/>
            </a:r>
            <a:br>
              <a:rPr lang="en-US" sz="3600" dirty="0" smtClean="0"/>
            </a:br>
            <a:endParaRPr lang="en-US" sz="3600" dirty="0"/>
          </a:p>
        </p:txBody>
      </p:sp>
    </p:spTree>
    <p:extLst>
      <p:ext uri="{BB962C8B-B14F-4D97-AF65-F5344CB8AC3E}">
        <p14:creationId xmlns:p14="http://schemas.microsoft.com/office/powerpoint/2010/main" val="189146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Xác</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định</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Actor</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990600" y="1890214"/>
            <a:ext cx="2209800" cy="10053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Sinh</a:t>
            </a:r>
            <a:r>
              <a:rPr lang="en-US" sz="2400" b="1" dirty="0" smtClean="0"/>
              <a:t> </a:t>
            </a:r>
            <a:r>
              <a:rPr lang="en-US" sz="2400" b="1" dirty="0" err="1" smtClean="0"/>
              <a:t>Viên</a:t>
            </a:r>
            <a:endParaRPr lang="en-US" sz="2400" b="1" dirty="0"/>
          </a:p>
        </p:txBody>
      </p:sp>
      <p:sp>
        <p:nvSpPr>
          <p:cNvPr id="7" name="Rectangle 6"/>
          <p:cNvSpPr/>
          <p:nvPr/>
        </p:nvSpPr>
        <p:spPr>
          <a:xfrm>
            <a:off x="3733800" y="3810000"/>
            <a:ext cx="2133600" cy="10087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t>ADMIN</a:t>
            </a:r>
            <a:endParaRPr lang="en-US" sz="2400" b="1" dirty="0"/>
          </a:p>
        </p:txBody>
      </p:sp>
      <p:sp>
        <p:nvSpPr>
          <p:cNvPr id="8" name="Rectangle 7"/>
          <p:cNvSpPr/>
          <p:nvPr/>
        </p:nvSpPr>
        <p:spPr>
          <a:xfrm>
            <a:off x="6096000" y="1890215"/>
            <a:ext cx="2057400" cy="10053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smtClean="0"/>
              <a:t>Cán</a:t>
            </a:r>
            <a:r>
              <a:rPr lang="en-US" sz="2400" b="1" dirty="0" smtClean="0"/>
              <a:t> </a:t>
            </a:r>
            <a:r>
              <a:rPr lang="en-US" sz="2400" b="1" dirty="0" err="1" smtClean="0"/>
              <a:t>bộ</a:t>
            </a:r>
            <a:r>
              <a:rPr lang="en-US" sz="2400" b="1" dirty="0" smtClean="0"/>
              <a:t> </a:t>
            </a:r>
            <a:endParaRPr lang="en-US" sz="2400" b="1" dirty="0"/>
          </a:p>
        </p:txBody>
      </p:sp>
    </p:spTree>
    <p:extLst>
      <p:ext uri="{BB962C8B-B14F-4D97-AF65-F5344CB8AC3E}">
        <p14:creationId xmlns:p14="http://schemas.microsoft.com/office/powerpoint/2010/main" val="14647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200" y="-11373"/>
            <a:ext cx="8229600" cy="1143000"/>
          </a:xfrm>
          <a:prstGeom prst="rect">
            <a:avLst/>
          </a:prstGeom>
        </p:spPr>
        <p:txBody>
          <a:bodyPr vert="horz" lIns="91440" tIns="45720" rIns="91440" bIns="45720" rtlCol="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Xác</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định</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UseCase</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152099"/>
            <a:ext cx="8458200" cy="553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727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a:t>Usecase</a:t>
            </a:r>
            <a:r>
              <a:rPr lang="en-US" b="1" dirty="0"/>
              <a:t> </a:t>
            </a:r>
            <a:r>
              <a:rPr lang="en-US" b="1" dirty="0" err="1"/>
              <a:t>p</a:t>
            </a:r>
            <a:r>
              <a:rPr lang="en-US" b="1" dirty="0" err="1" smtClean="0"/>
              <a:t>hân</a:t>
            </a:r>
            <a:r>
              <a:rPr lang="en-US" b="1" dirty="0" smtClean="0"/>
              <a:t> </a:t>
            </a:r>
            <a:r>
              <a:rPr lang="en-US" b="1" dirty="0" err="1" smtClean="0"/>
              <a:t>quyền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2876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6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chuyên</a:t>
            </a:r>
            <a:r>
              <a:rPr lang="en-US" b="1" dirty="0"/>
              <a:t> </a:t>
            </a:r>
            <a:r>
              <a:rPr lang="en-US" b="1" dirty="0" err="1" smtClean="0"/>
              <a:t>đề</a:t>
            </a:r>
            <a:r>
              <a:rPr lang="en-US" b="1"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95400"/>
            <a:ext cx="7315200" cy="5029201"/>
          </a:xfrm>
          <a:prstGeom prst="rect">
            <a:avLst/>
          </a:prstGeom>
        </p:spPr>
      </p:pic>
    </p:spTree>
    <p:extLst>
      <p:ext uri="{BB962C8B-B14F-4D97-AF65-F5344CB8AC3E}">
        <p14:creationId xmlns:p14="http://schemas.microsoft.com/office/powerpoint/2010/main" val="1389124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45359" y="152400"/>
            <a:ext cx="7086600" cy="838201"/>
          </a:xfrm>
          <a:prstGeom prst="rect">
            <a:avLst/>
          </a:prstGeom>
        </p:spPr>
        <p:txBody>
          <a:bodyPr vert="horz" lIns="91440" tIns="45720" rIns="91440" bIns="45720" rtlCol="0" anchor="ctr">
            <a:normAutofit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Đặc</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tả</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UseCase</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1989532982"/>
              </p:ext>
            </p:extLst>
          </p:nvPr>
        </p:nvGraphicFramePr>
        <p:xfrm>
          <a:off x="304800" y="1066801"/>
          <a:ext cx="8534401" cy="5602158"/>
        </p:xfrm>
        <a:graphic>
          <a:graphicData uri="http://schemas.openxmlformats.org/drawingml/2006/table">
            <a:tbl>
              <a:tblPr firstRow="1" firstCol="1" bandRow="1">
                <a:tableStyleId>{3B4B98B0-60AC-42C2-AFA5-B58CD77FA1E5}</a:tableStyleId>
              </a:tblPr>
              <a:tblGrid>
                <a:gridCol w="2446892"/>
                <a:gridCol w="6087509"/>
              </a:tblGrid>
              <a:tr h="457199">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smtClean="0">
                          <a:effectLst/>
                          <a:latin typeface="Arial" panose="020B0604020202020204" pitchFamily="34" charset="0"/>
                          <a:cs typeface="Arial" panose="020B0604020202020204" pitchFamily="34" charset="0"/>
                        </a:rPr>
                        <a:t>Đ</a:t>
                      </a:r>
                      <a:r>
                        <a:rPr lang="vi-VN" sz="1800" kern="1200" dirty="0" smtClean="0">
                          <a:effectLst/>
                          <a:latin typeface="Arial" panose="020B0604020202020204" pitchFamily="34" charset="0"/>
                          <a:cs typeface="Arial" panose="020B0604020202020204" pitchFamily="34" charset="0"/>
                        </a:rPr>
                        <a:t>ăng nhập.</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797765">
                <a:tc>
                  <a:txBody>
                    <a:bodyPr/>
                    <a:lstStyle/>
                    <a:p>
                      <a:pPr algn="ctr">
                        <a:lnSpc>
                          <a:spcPct val="107000"/>
                        </a:lnSpc>
                        <a:spcAft>
                          <a:spcPts val="0"/>
                        </a:spcAft>
                      </a:pPr>
                      <a:r>
                        <a:rPr lang="en-US" sz="1800">
                          <a:effectLst/>
                        </a:rPr>
                        <a:t>Actor</a:t>
                      </a:r>
                      <a:endParaRPr lang="en-US" sz="160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p>
                      <a:pPr marL="0" lvl="1" indent="0"/>
                      <a:r>
                        <a:rPr lang="en-US" sz="1800" kern="1200" dirty="0" smtClean="0">
                          <a:effectLst/>
                          <a:latin typeface="Arial" panose="020B0604020202020204" pitchFamily="34" charset="0"/>
                          <a:cs typeface="Arial" panose="020B0604020202020204" pitchFamily="34" charset="0"/>
                        </a:rPr>
                        <a:t>Ba</a:t>
                      </a:r>
                      <a:r>
                        <a:rPr lang="en-US" sz="1800" kern="1200" baseline="0" dirty="0" smtClean="0">
                          <a:effectLst/>
                          <a:latin typeface="Arial" panose="020B0604020202020204" pitchFamily="34" charset="0"/>
                          <a:cs typeface="Arial" panose="020B0604020202020204" pitchFamily="34" charset="0"/>
                        </a:rPr>
                        <a:t>n </a:t>
                      </a:r>
                      <a:r>
                        <a:rPr lang="en-US" sz="1800" kern="1200" baseline="0" dirty="0" err="1" smtClean="0">
                          <a:effectLst/>
                          <a:latin typeface="Arial" panose="020B0604020202020204" pitchFamily="34" charset="0"/>
                          <a:cs typeface="Arial" panose="020B0604020202020204" pitchFamily="34" charset="0"/>
                        </a:rPr>
                        <a:t>giáo</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vụ</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Admin.</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Phân quyền thành viên sử dụng hệ thống.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vi-VN" sz="1800" kern="1200" dirty="0" smtClean="0">
                          <a:effectLst/>
                          <a:latin typeface="Arial" panose="020B0604020202020204" pitchFamily="34" charset="0"/>
                          <a:cs typeface="Arial" panose="020B0604020202020204" pitchFamily="34" charset="0"/>
                        </a:rPr>
                        <a:t>Sử dụng đúng phân quyền chức năng</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Đăng nhập vào hệ thống và thực hiện chức năng.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dirty="0" smtClean="0">
                          <a:effectLst/>
                          <a:latin typeface="Arial" panose="020B0604020202020204" pitchFamily="34" charset="0"/>
                          <a:cs typeface="Arial" panose="020B0604020202020204" pitchFamily="34" charset="0"/>
                        </a:rPr>
                        <a:t>Click </a:t>
                      </a:r>
                      <a:r>
                        <a:rPr lang="en-US" sz="1800" dirty="0" err="1" smtClean="0">
                          <a:effectLst/>
                          <a:latin typeface="Arial" panose="020B0604020202020204" pitchFamily="34" charset="0"/>
                          <a:cs typeface="Arial" panose="020B0604020202020204" pitchFamily="34" charset="0"/>
                        </a:rPr>
                        <a:t>vào</a:t>
                      </a:r>
                      <a:r>
                        <a:rPr lang="en-US" sz="1800" dirty="0" smtClean="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đăng</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nhập</a:t>
                      </a:r>
                      <a:r>
                        <a:rPr lang="en-US" sz="1800" dirty="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531843">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Đăng nhập thành công và thực hiện được chức năng cụ thể.</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063687">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Truy cập vào CSDL để kiểm tra thông tin nhanh thành viên đăng nhập. Nếu đăng nhập thành công chức năng hệ thống sẽ căn cứ vào mức độ phân quyền để cho phép người dung thao tác.</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36255">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Khi đăng nhập người đăng nhập nên chọn đúng phân quyền c</a:t>
                      </a:r>
                      <a:r>
                        <a:rPr lang="en-US" sz="1800" kern="1200" dirty="0" err="1" smtClean="0">
                          <a:effectLst/>
                          <a:latin typeface="Arial" panose="020B0604020202020204" pitchFamily="34" charset="0"/>
                          <a:cs typeface="Arial" panose="020B0604020202020204" pitchFamily="34" charset="0"/>
                        </a:rPr>
                        <a:t>ủa</a:t>
                      </a:r>
                      <a:r>
                        <a:rPr lang="vi-VN" sz="1800" kern="1200" dirty="0" smtClean="0">
                          <a:effectLst/>
                          <a:latin typeface="Arial" panose="020B0604020202020204" pitchFamily="34" charset="0"/>
                          <a:cs typeface="Arial" panose="020B0604020202020204" pitchFamily="34" charset="0"/>
                        </a:rPr>
                        <a:t> mình.</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531843">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effectLst/>
                          <a:latin typeface="Arial" panose="020B0604020202020204" pitchFamily="34" charset="0"/>
                          <a:cs typeface="Arial" panose="020B0604020202020204" pitchFamily="34" charset="0"/>
                        </a:rPr>
                        <a:t>Không</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có</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tài</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khoản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sản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đăng</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kí</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hoặc</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xin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cấp</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quyền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bởi</a:t>
                      </a:r>
                      <a:r>
                        <a:rPr lang="en-US" sz="1800" kern="1200" dirty="0" smtClean="0">
                          <a:effectLst/>
                          <a:latin typeface="Arial" panose="020B0604020202020204" pitchFamily="34" charset="0"/>
                          <a:cs typeface="Arial" panose="020B0604020202020204" pitchFamily="34" charset="0"/>
                        </a:rPr>
                        <a:t> admin.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399822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84510740"/>
              </p:ext>
            </p:extLst>
          </p:nvPr>
        </p:nvGraphicFramePr>
        <p:xfrm>
          <a:off x="304800" y="380999"/>
          <a:ext cx="8534401" cy="6271164"/>
        </p:xfrm>
        <a:graphic>
          <a:graphicData uri="http://schemas.openxmlformats.org/drawingml/2006/table">
            <a:tbl>
              <a:tblPr firstRow="1" firstCol="1" bandRow="1">
                <a:tableStyleId>{3B4B98B0-60AC-42C2-AFA5-B58CD77FA1E5}</a:tableStyleId>
              </a:tblPr>
              <a:tblGrid>
                <a:gridCol w="2446892"/>
                <a:gridCol w="6087509"/>
              </a:tblGrid>
              <a:tr h="513336">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effectLst/>
                          <a:latin typeface="Arial" panose="020B0604020202020204" pitchFamily="34" charset="0"/>
                          <a:ea typeface="+mn-ea"/>
                          <a:cs typeface="Arial" panose="020B0604020202020204" pitchFamily="34" charset="0"/>
                        </a:rPr>
                        <a:t>Tra</a:t>
                      </a:r>
                      <a:r>
                        <a:rPr lang="en-US" sz="1800" kern="1200" baseline="0" dirty="0" smtClean="0">
                          <a:effectLst/>
                          <a:latin typeface="Arial" panose="020B0604020202020204" pitchFamily="34" charset="0"/>
                          <a:ea typeface="+mn-ea"/>
                          <a:cs typeface="Arial" panose="020B0604020202020204" pitchFamily="34" charset="0"/>
                        </a:rPr>
                        <a:t> </a:t>
                      </a:r>
                      <a:r>
                        <a:rPr lang="en-US" sz="1800" kern="1200" baseline="0" dirty="0" err="1" smtClean="0">
                          <a:effectLst/>
                          <a:latin typeface="Arial" panose="020B0604020202020204" pitchFamily="34" charset="0"/>
                          <a:ea typeface="+mn-ea"/>
                          <a:cs typeface="Arial" panose="020B0604020202020204" pitchFamily="34" charset="0"/>
                        </a:rPr>
                        <a:t>cứu</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24008">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Cán bộ.</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Admin.</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effectLst/>
                          <a:latin typeface="Arial" panose="020B0604020202020204" pitchFamily="34" charset="0"/>
                          <a:cs typeface="Arial" panose="020B0604020202020204" pitchFamily="34" charset="0"/>
                        </a:rPr>
                        <a:t>Giúp</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sinh</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viên</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cán</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bộ</a:t>
                      </a:r>
                      <a:r>
                        <a:rPr lang="en-US" sz="1800" kern="1200" baseline="0" dirty="0" smtClean="0">
                          <a:effectLst/>
                          <a:latin typeface="Arial" panose="020B0604020202020204" pitchFamily="34" charset="0"/>
                          <a:cs typeface="Arial" panose="020B0604020202020204" pitchFamily="34" charset="0"/>
                        </a:rPr>
                        <a:t> admin </a:t>
                      </a:r>
                      <a:r>
                        <a:rPr lang="en-US" sz="1800" kern="1200" baseline="0" dirty="0" err="1" smtClean="0">
                          <a:effectLst/>
                          <a:latin typeface="Arial" panose="020B0604020202020204" pitchFamily="34" charset="0"/>
                          <a:cs typeface="Arial" panose="020B0604020202020204" pitchFamily="34" charset="0"/>
                        </a:rPr>
                        <a:t>tra</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cứu</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các</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thông</a:t>
                      </a:r>
                      <a:r>
                        <a:rPr lang="en-US" sz="1800" kern="1200" baseline="0" dirty="0" smtClean="0">
                          <a:effectLst/>
                          <a:latin typeface="Arial" panose="020B0604020202020204" pitchFamily="34" charset="0"/>
                          <a:cs typeface="Arial" panose="020B0604020202020204" pitchFamily="34" charset="0"/>
                        </a:rPr>
                        <a:t> tin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Hiển</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thị</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các</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tin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tra</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cứu</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khung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kiếm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nút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kiếm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6005">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gần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232010">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Truy</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CSDL 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so </a:t>
                      </a:r>
                      <a:r>
                        <a:rPr lang="en-US" sz="1800" kern="1200" dirty="0" err="1" smtClean="0">
                          <a:solidFill>
                            <a:schemeClr val="tx1"/>
                          </a:solidFill>
                          <a:effectLst/>
                          <a:latin typeface="Arial" panose="020B0604020202020204" pitchFamily="34" charset="0"/>
                          <a:ea typeface="+mn-ea"/>
                          <a:cs typeface="Arial" panose="020B0604020202020204" pitchFamily="34" charset="0"/>
                        </a:rPr>
                        <a:t>người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trong</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38935">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Phải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cần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597146">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755822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1070</Words>
  <Application>Microsoft Office PowerPoint</Application>
  <PresentationFormat>On-screen Show (4:3)</PresentationFormat>
  <Paragraphs>201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CHÀO MỪNG CÔ VÀ CÁC BẠN ĐẾN VỚI PHẦN THUYẾT TRÌNH CỦA NHÓM EM</vt:lpstr>
      <vt:lpstr>Nội dung đề tài</vt:lpstr>
      <vt:lpstr>Phân tích UseCase</vt:lpstr>
      <vt:lpstr>Xác định Actor</vt:lpstr>
      <vt:lpstr>PowerPoint Presentation</vt:lpstr>
      <vt:lpstr>Usecase phân quyền</vt:lpstr>
      <vt:lpstr>Usecase quản lý chuyên đề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CÔ VÀ CÁC BẠN ĐẾN VỚI PHẦN THUYẾT TRÌNH CỦA NHÓM EM!!</dc:title>
  <dc:creator>DELL</dc:creator>
  <cp:lastModifiedBy>DELL</cp:lastModifiedBy>
  <cp:revision>21</cp:revision>
  <dcterms:created xsi:type="dcterms:W3CDTF">2018-03-08T07:24:46Z</dcterms:created>
  <dcterms:modified xsi:type="dcterms:W3CDTF">2018-04-16T07:26:10Z</dcterms:modified>
</cp:coreProperties>
</file>