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0A29-841A-4623-B20F-76AAA1ECA92C}" type="datetimeFigureOut">
              <a:rPr lang="en-US" smtClean="0"/>
              <a:t>2018-04-05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FEE4-9D42-463A-AA35-317BD9A2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8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0A29-841A-4623-B20F-76AAA1ECA92C}" type="datetimeFigureOut">
              <a:rPr lang="en-US" smtClean="0"/>
              <a:t>2018-04-05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FEE4-9D42-463A-AA35-317BD9A2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0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0A29-841A-4623-B20F-76AAA1ECA92C}" type="datetimeFigureOut">
              <a:rPr lang="en-US" smtClean="0"/>
              <a:t>2018-04-05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FEE4-9D42-463A-AA35-317BD9A2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6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0A29-841A-4623-B20F-76AAA1ECA92C}" type="datetimeFigureOut">
              <a:rPr lang="en-US" smtClean="0"/>
              <a:t>2018-04-05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FEE4-9D42-463A-AA35-317BD9A2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8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0A29-841A-4623-B20F-76AAA1ECA92C}" type="datetimeFigureOut">
              <a:rPr lang="en-US" smtClean="0"/>
              <a:t>2018-04-05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FEE4-9D42-463A-AA35-317BD9A2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5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0A29-841A-4623-B20F-76AAA1ECA92C}" type="datetimeFigureOut">
              <a:rPr lang="en-US" smtClean="0"/>
              <a:t>2018-04-05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FEE4-9D42-463A-AA35-317BD9A2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6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0A29-841A-4623-B20F-76AAA1ECA92C}" type="datetimeFigureOut">
              <a:rPr lang="en-US" smtClean="0"/>
              <a:t>2018-04-05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FEE4-9D42-463A-AA35-317BD9A2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0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0A29-841A-4623-B20F-76AAA1ECA92C}" type="datetimeFigureOut">
              <a:rPr lang="en-US" smtClean="0"/>
              <a:t>2018-04-05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FEE4-9D42-463A-AA35-317BD9A2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3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0A29-841A-4623-B20F-76AAA1ECA92C}" type="datetimeFigureOut">
              <a:rPr lang="en-US" smtClean="0"/>
              <a:t>2018-04-05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FEE4-9D42-463A-AA35-317BD9A2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4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0A29-841A-4623-B20F-76AAA1ECA92C}" type="datetimeFigureOut">
              <a:rPr lang="en-US" smtClean="0"/>
              <a:t>2018-04-05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FEE4-9D42-463A-AA35-317BD9A2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3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0A29-841A-4623-B20F-76AAA1ECA92C}" type="datetimeFigureOut">
              <a:rPr lang="en-US" smtClean="0"/>
              <a:t>2018-04-05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FEE4-9D42-463A-AA35-317BD9A2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E0A29-841A-4623-B20F-76AAA1ECA92C}" type="datetimeFigureOut">
              <a:rPr lang="en-US" smtClean="0"/>
              <a:t>2018-04-05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FFEE4-9D42-463A-AA35-317BD9A2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4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9685" y="533400"/>
            <a:ext cx="897155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Nhóm</a:t>
            </a:r>
            <a:r>
              <a:rPr 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2</a:t>
            </a:r>
          </a:p>
          <a:p>
            <a:pPr algn="ctr"/>
            <a:r>
              <a:rPr lang="en-US" sz="40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Quản</a:t>
            </a:r>
            <a:r>
              <a:rPr lang="en-U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0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lý</a:t>
            </a:r>
            <a:r>
              <a:rPr lang="en-U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0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học</a:t>
            </a:r>
            <a:r>
              <a:rPr lang="en-U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0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các</a:t>
            </a:r>
            <a:r>
              <a:rPr lang="en-U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0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chuyên</a:t>
            </a:r>
            <a:r>
              <a:rPr lang="en-U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0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đề</a:t>
            </a:r>
            <a:r>
              <a:rPr lang="en-U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0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sinh</a:t>
            </a:r>
            <a:r>
              <a:rPr lang="en-U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0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viên</a:t>
            </a:r>
            <a:endParaRPr lang="en-US" sz="4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470848" y="3886200"/>
            <a:ext cx="5715000" cy="3297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2"/>
            <a:r>
              <a:rPr lang="en-US" sz="3200" b="1" dirty="0" err="1" smtClean="0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b="1" dirty="0" smtClean="0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b="1" dirty="0" smtClean="0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b="1" dirty="0" smtClean="0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b="1" dirty="0" smtClean="0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sz="3200" dirty="0" smtClean="0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dirty="0" err="1" smtClean="0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sz="3200" dirty="0" smtClean="0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200" dirty="0" smtClean="0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200" dirty="0" smtClean="0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Linh</a:t>
            </a:r>
          </a:p>
          <a:p>
            <a:pPr lvl="2"/>
            <a:r>
              <a:rPr lang="en-US" sz="3200" dirty="0" smtClean="0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dirty="0" err="1" smtClean="0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dirty="0" smtClean="0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sz="3200" dirty="0" err="1" smtClean="0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endParaRPr lang="en-US" sz="3200" dirty="0" smtClean="0">
              <a:ln w="18415" cmpd="sng">
                <a:noFill/>
                <a:prstDash val="solid"/>
              </a:ln>
              <a:solidFill>
                <a:srgbClr val="660066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3200" dirty="0" smtClean="0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dirty="0" err="1" smtClean="0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3200" dirty="0" smtClean="0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sz="3200" dirty="0" smtClean="0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Yến</a:t>
            </a:r>
            <a:r>
              <a:rPr lang="en-US" sz="3200" dirty="0" smtClean="0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18415" cmpd="sng">
                  <a:noFill/>
                  <a:prstDash val="solid"/>
                </a:ln>
                <a:solidFill>
                  <a:srgbClr val="66006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Nhi</a:t>
            </a: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/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endParaRPr lang="en-US" sz="24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85672" y="2057400"/>
            <a:ext cx="643958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Ước lượng kích thước và</a:t>
            </a:r>
            <a:endParaRPr lang="en-US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vi-VN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chi phí phần mềm</a:t>
            </a:r>
            <a:endParaRPr 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41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6713" y="879211"/>
            <a:ext cx="2694905" cy="519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fontAlgn="base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vi-VN" sz="2800" b="1" dirty="0" smtClean="0">
                <a:solidFill>
                  <a:srgbClr val="FF0000"/>
                </a:solidFill>
                <a:effectLst/>
                <a:latin typeface="inherit"/>
                <a:ea typeface="Times New Roman"/>
                <a:cs typeface="Helvetica"/>
              </a:rPr>
              <a:t>Tổng số FP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9082"/>
            <a:ext cx="8191500" cy="770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07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6" y="76200"/>
            <a:ext cx="89904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Ước lượng chi phí phần mềm theo phương pháp COCOMO2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33400" y="1447800"/>
                <a:ext cx="8077200" cy="61268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15000"/>
                  </a:lnSpc>
                  <a:spcAft>
                    <a:spcPts val="0"/>
                  </a:spcAft>
                  <a:buFont typeface="Symbol"/>
                  <a:buBlip>
                    <a:blip r:embed="rId2"/>
                  </a:buBlip>
                </a:pPr>
                <a:r>
                  <a:rPr lang="en-US" sz="2400" b="1" dirty="0" smtClean="0">
                    <a:effectLst/>
                    <a:latin typeface="Times New Roman"/>
                    <a:ea typeface="Calibri"/>
                    <a:cs typeface="Calibri"/>
                  </a:rPr>
                  <a:t>LOC </a:t>
                </a:r>
                <a:r>
                  <a:rPr lang="en-US" sz="2400" dirty="0" smtClean="0">
                    <a:effectLst/>
                    <a:latin typeface="Times New Roman"/>
                    <a:ea typeface="Calibri"/>
                    <a:cs typeface="Calibri"/>
                  </a:rPr>
                  <a:t>   = AVC * </a:t>
                </a:r>
                <a:r>
                  <a:rPr lang="en-US" sz="2400" dirty="0" err="1" smtClean="0">
                    <a:effectLst/>
                    <a:latin typeface="Times New Roman"/>
                    <a:ea typeface="Calibri"/>
                    <a:cs typeface="Calibri"/>
                  </a:rPr>
                  <a:t>số</a:t>
                </a:r>
                <a:r>
                  <a:rPr lang="en-US" sz="2400" dirty="0" smtClean="0">
                    <a:effectLst/>
                    <a:latin typeface="Times New Roman"/>
                    <a:ea typeface="Calibri"/>
                    <a:cs typeface="Calibri"/>
                  </a:rPr>
                  <a:t> </a:t>
                </a:r>
                <a:r>
                  <a:rPr lang="en-US" sz="2400" dirty="0" err="1" smtClean="0">
                    <a:effectLst/>
                    <a:latin typeface="Times New Roman"/>
                    <a:ea typeface="Calibri"/>
                    <a:cs typeface="Calibri"/>
                  </a:rPr>
                  <a:t>điểm</a:t>
                </a:r>
                <a:r>
                  <a:rPr lang="en-US" sz="2400" dirty="0" smtClean="0">
                    <a:effectLst/>
                    <a:latin typeface="Times New Roman"/>
                    <a:ea typeface="Calibri"/>
                    <a:cs typeface="Calibri"/>
                  </a:rPr>
                  <a:t> </a:t>
                </a:r>
                <a:r>
                  <a:rPr lang="en-US" sz="2400" dirty="0" err="1" smtClean="0">
                    <a:effectLst/>
                    <a:latin typeface="Times New Roman"/>
                    <a:ea typeface="Calibri"/>
                    <a:cs typeface="Calibri"/>
                  </a:rPr>
                  <a:t>chức</a:t>
                </a:r>
                <a:r>
                  <a:rPr lang="en-US" sz="2400" dirty="0" smtClean="0">
                    <a:effectLst/>
                    <a:latin typeface="Times New Roman"/>
                    <a:ea typeface="Calibri"/>
                    <a:cs typeface="Calibri"/>
                  </a:rPr>
                  <a:t> </a:t>
                </a:r>
                <a:r>
                  <a:rPr lang="en-US" sz="2400" dirty="0" err="1" smtClean="0">
                    <a:effectLst/>
                    <a:latin typeface="Times New Roman"/>
                    <a:ea typeface="Calibri"/>
                    <a:cs typeface="Calibri"/>
                  </a:rPr>
                  <a:t>năng</a:t>
                </a:r>
                <a:r>
                  <a:rPr lang="en-US" sz="2400" dirty="0" smtClean="0">
                    <a:effectLst/>
                    <a:latin typeface="Times New Roman"/>
                    <a:ea typeface="Calibri"/>
                    <a:cs typeface="Calibri"/>
                  </a:rPr>
                  <a:t> </a:t>
                </a:r>
                <a:r>
                  <a:rPr lang="en-US" sz="2400" dirty="0" err="1" smtClean="0">
                    <a:effectLst/>
                    <a:latin typeface="Times New Roman"/>
                    <a:ea typeface="Calibri"/>
                    <a:cs typeface="Calibri"/>
                  </a:rPr>
                  <a:t>thô</a:t>
                </a:r>
                <a:r>
                  <a:rPr lang="en-US" sz="2400" dirty="0" smtClean="0">
                    <a:effectLst/>
                    <a:latin typeface="Times New Roman"/>
                    <a:ea typeface="Calibri"/>
                    <a:cs typeface="Calibri"/>
                  </a:rPr>
                  <a:t> = </a:t>
                </a:r>
                <a:r>
                  <a:rPr lang="en-US" sz="2400" dirty="0" smtClean="0">
                    <a:effectLst/>
                    <a:latin typeface="Times New Roman"/>
                    <a:ea typeface="Calibri"/>
                    <a:cs typeface="Calibri"/>
                  </a:rPr>
                  <a:t>55*54=2970</a:t>
                </a:r>
              </a:p>
              <a:p>
                <a:pPr marL="342900" lvl="0" indent="-342900">
                  <a:lnSpc>
                    <a:spcPct val="115000"/>
                  </a:lnSpc>
                  <a:spcAft>
                    <a:spcPts val="0"/>
                  </a:spcAft>
                  <a:buFont typeface="Symbol"/>
                  <a:buBlip>
                    <a:blip r:embed="rId2"/>
                  </a:buBlip>
                </a:pPr>
                <a:r>
                  <a:rPr lang="en-US" sz="2400" b="1" dirty="0" smtClean="0">
                    <a:effectLst/>
                    <a:latin typeface="Times New Roman"/>
                    <a:ea typeface="Calibri"/>
                    <a:cs typeface="Calibri"/>
                  </a:rPr>
                  <a:t>KLOC</a:t>
                </a:r>
                <a:r>
                  <a:rPr lang="en-US" sz="2400" dirty="0" smtClean="0">
                    <a:effectLst/>
                    <a:latin typeface="Times New Roman"/>
                    <a:ea typeface="Calibri"/>
                    <a:cs typeface="Calibri"/>
                  </a:rPr>
                  <a:t> </a:t>
                </a:r>
                <a:r>
                  <a:rPr lang="en-US" sz="2400" dirty="0">
                    <a:latin typeface="Times New Roman"/>
                    <a:ea typeface="Calibri"/>
                    <a:cs typeface="Calibri"/>
                  </a:rPr>
                  <a:t>= 2970/1000=2.97</a:t>
                </a:r>
              </a:p>
              <a:p>
                <a:pPr marL="1714500" lvl="3" indent="-342900">
                  <a:lnSpc>
                    <a:spcPct val="115000"/>
                  </a:lnSpc>
                  <a:spcAft>
                    <a:spcPts val="1000"/>
                  </a:spcAft>
                  <a:buFont typeface="Wingdings"/>
                  <a:buChar char=""/>
                </a:pPr>
                <a:r>
                  <a:rPr lang="en-US" sz="2400" dirty="0" smtClean="0">
                    <a:effectLst/>
                    <a:latin typeface="Times New Roman"/>
                    <a:ea typeface="Calibri"/>
                    <a:cs typeface="Calibri"/>
                  </a:rPr>
                  <a:t>Organic</a:t>
                </a:r>
                <a:r>
                  <a:rPr lang="en-US" sz="2400" dirty="0" smtClean="0">
                    <a:effectLst/>
                    <a:latin typeface="Times New Roman"/>
                    <a:ea typeface="Calibri"/>
                    <a:cs typeface="Calibri"/>
                  </a:rPr>
                  <a:t>	</a:t>
                </a:r>
              </a:p>
              <a:p>
                <a:pPr marL="342900" lvl="0" indent="-342900">
                  <a:lnSpc>
                    <a:spcPct val="115000"/>
                  </a:lnSpc>
                  <a:spcAft>
                    <a:spcPts val="0"/>
                  </a:spcAft>
                  <a:buFont typeface="Symbol"/>
                  <a:buBlip>
                    <a:blip r:embed="rId2"/>
                  </a:buBlip>
                </a:pPr>
                <a:r>
                  <a:rPr lang="en-US" sz="2400" b="1" dirty="0" err="1" smtClean="0">
                    <a:effectLst/>
                    <a:latin typeface="Times New Roman"/>
                    <a:ea typeface="Calibri"/>
                    <a:cs typeface="Calibri"/>
                  </a:rPr>
                  <a:t>Công</a:t>
                </a:r>
                <a:r>
                  <a:rPr lang="en-US" sz="2400" b="1" dirty="0" smtClean="0">
                    <a:effectLst/>
                    <a:latin typeface="Times New Roman"/>
                    <a:ea typeface="Calibri"/>
                    <a:cs typeface="Calibri"/>
                  </a:rPr>
                  <a:t> </a:t>
                </a:r>
                <a:r>
                  <a:rPr lang="en-US" sz="2400" b="1" dirty="0" err="1" smtClean="0">
                    <a:effectLst/>
                    <a:latin typeface="Times New Roman"/>
                    <a:ea typeface="Calibri"/>
                    <a:cs typeface="Calibri"/>
                  </a:rPr>
                  <a:t>sức</a:t>
                </a:r>
                <a:endParaRPr lang="en-US" sz="2400" b="1" dirty="0" smtClean="0">
                  <a:effectLst/>
                  <a:latin typeface="Times New Roman"/>
                  <a:ea typeface="Calibri"/>
                  <a:cs typeface="Calibri"/>
                </a:endParaRPr>
              </a:p>
              <a:p>
                <a:pPr marL="457200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Times New Roman"/>
                    <a:ea typeface="Calibri"/>
                    <a:cs typeface="Calibri"/>
                  </a:rPr>
                  <a:t>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effectLst/>
                        <a:latin typeface="Cambria Math"/>
                        <a:ea typeface="Calibri"/>
                        <a:cs typeface="Calibri"/>
                      </a:rPr>
                      <m:t>×(</m:t>
                    </m:r>
                    <m:r>
                      <a:rPr lang="en-US" sz="2400" i="1">
                        <a:effectLst/>
                        <a:latin typeface="Cambria Math"/>
                        <a:ea typeface="Calibri"/>
                        <a:cs typeface="Calibri"/>
                      </a:rPr>
                      <m:t>𝐾𝐿𝑂𝐶</m:t>
                    </m:r>
                    <m:r>
                      <a:rPr lang="en-US" sz="2400" i="1">
                        <a:effectLst/>
                        <a:latin typeface="Cambria Math"/>
                        <a:ea typeface="Calibri"/>
                        <a:cs typeface="Calibri"/>
                      </a:rPr>
                      <m:t>)^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latin typeface="Times New Roman"/>
                    <a:ea typeface="Times New Roman"/>
                    <a:cs typeface="Calibri"/>
                  </a:rPr>
                  <a:t>= </a:t>
                </a:r>
                <a:r>
                  <a:rPr lang="en-US" sz="2400" dirty="0" smtClean="0">
                    <a:latin typeface="Times New Roman"/>
                    <a:ea typeface="Times New Roman"/>
                    <a:cs typeface="Calibri"/>
                  </a:rPr>
                  <a:t>7.5</a:t>
                </a:r>
                <a:r>
                  <a:rPr lang="en-US" sz="2400" dirty="0" smtClean="0">
                    <a:effectLst/>
                    <a:latin typeface="Times New Roman"/>
                    <a:ea typeface="Times New Roman"/>
                    <a:cs typeface="Calibri"/>
                  </a:rPr>
                  <a:t> </a:t>
                </a:r>
                <a:r>
                  <a:rPr lang="en-US" sz="2400" dirty="0">
                    <a:effectLst/>
                    <a:latin typeface="Times New Roman"/>
                    <a:ea typeface="Times New Roman"/>
                    <a:cs typeface="Calibri"/>
                  </a:rPr>
                  <a:t>PM</a:t>
                </a:r>
                <a:endParaRPr lang="en-US" sz="2400" dirty="0">
                  <a:effectLst/>
                  <a:latin typeface="Times New Roman"/>
                  <a:ea typeface="Calibri"/>
                  <a:cs typeface="Calibri"/>
                </a:endParaRPr>
              </a:p>
              <a:p>
                <a:pPr marL="342900" lvl="0" indent="-342900">
                  <a:lnSpc>
                    <a:spcPct val="115000"/>
                  </a:lnSpc>
                  <a:spcAft>
                    <a:spcPts val="0"/>
                  </a:spcAft>
                  <a:buFont typeface="Symbol"/>
                  <a:buBlip>
                    <a:blip r:embed="rId2"/>
                  </a:buBlip>
                </a:pPr>
                <a:r>
                  <a:rPr lang="en-US" sz="2400" b="1" dirty="0" err="1">
                    <a:effectLst/>
                    <a:latin typeface="Times New Roman"/>
                    <a:ea typeface="Times New Roman"/>
                    <a:cs typeface="Calibri"/>
                  </a:rPr>
                  <a:t>Thời</a:t>
                </a:r>
                <a:r>
                  <a:rPr lang="en-US" sz="2400" b="1" dirty="0">
                    <a:effectLst/>
                    <a:latin typeface="Times New Roman"/>
                    <a:ea typeface="Times New Roman"/>
                    <a:cs typeface="Calibri"/>
                  </a:rPr>
                  <a:t> </a:t>
                </a:r>
                <a:r>
                  <a:rPr lang="en-US" sz="2400" b="1" dirty="0" err="1">
                    <a:effectLst/>
                    <a:latin typeface="Times New Roman"/>
                    <a:ea typeface="Times New Roman"/>
                    <a:cs typeface="Calibri"/>
                  </a:rPr>
                  <a:t>gian</a:t>
                </a:r>
                <a:r>
                  <a:rPr lang="en-US" sz="2400" b="1" dirty="0">
                    <a:effectLst/>
                    <a:latin typeface="Times New Roman"/>
                    <a:ea typeface="Times New Roman"/>
                    <a:cs typeface="Calibri"/>
                  </a:rPr>
                  <a:t> </a:t>
                </a:r>
                <a:r>
                  <a:rPr lang="en-US" sz="2400" b="1" dirty="0" err="1">
                    <a:effectLst/>
                    <a:latin typeface="Times New Roman"/>
                    <a:ea typeface="Times New Roman"/>
                    <a:cs typeface="Calibri"/>
                  </a:rPr>
                  <a:t>triển</a:t>
                </a:r>
                <a:r>
                  <a:rPr lang="en-US" sz="2400" b="1" dirty="0">
                    <a:effectLst/>
                    <a:latin typeface="Times New Roman"/>
                    <a:ea typeface="Times New Roman"/>
                    <a:cs typeface="Calibri"/>
                  </a:rPr>
                  <a:t> </a:t>
                </a:r>
                <a:r>
                  <a:rPr lang="en-US" sz="2400" b="1" dirty="0" err="1">
                    <a:effectLst/>
                    <a:latin typeface="Times New Roman"/>
                    <a:ea typeface="Times New Roman"/>
                    <a:cs typeface="Calibri"/>
                  </a:rPr>
                  <a:t>khai</a:t>
                </a:r>
                <a:r>
                  <a:rPr lang="en-US" sz="2400" b="1" dirty="0">
                    <a:effectLst/>
                    <a:latin typeface="Times New Roman"/>
                    <a:ea typeface="Times New Roman"/>
                    <a:cs typeface="Calibri"/>
                  </a:rPr>
                  <a:t> </a:t>
                </a:r>
                <a:r>
                  <a:rPr lang="en-US" sz="2400" b="1" dirty="0" err="1">
                    <a:effectLst/>
                    <a:latin typeface="Times New Roman"/>
                    <a:ea typeface="Times New Roman"/>
                    <a:cs typeface="Calibri"/>
                  </a:rPr>
                  <a:t>theo</a:t>
                </a:r>
                <a:r>
                  <a:rPr lang="en-US" sz="2400" b="1" dirty="0">
                    <a:effectLst/>
                    <a:latin typeface="Times New Roman"/>
                    <a:ea typeface="Times New Roman"/>
                    <a:cs typeface="Calibri"/>
                  </a:rPr>
                  <a:t> </a:t>
                </a:r>
                <a:r>
                  <a:rPr lang="en-US" sz="2400" b="1" dirty="0" err="1">
                    <a:effectLst/>
                    <a:latin typeface="Times New Roman"/>
                    <a:ea typeface="Times New Roman"/>
                    <a:cs typeface="Calibri"/>
                  </a:rPr>
                  <a:t>tháng</a:t>
                </a:r>
                <a:endParaRPr lang="en-US" sz="2400" b="1" dirty="0">
                  <a:effectLst/>
                  <a:latin typeface="Times New Roman"/>
                  <a:ea typeface="Calibri"/>
                  <a:cs typeface="Calibri"/>
                </a:endParaRPr>
              </a:p>
              <a:p>
                <a:pPr marL="457200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Times New Roman"/>
                    <a:ea typeface="Calibri"/>
                    <a:cs typeface="Calibri"/>
                  </a:rPr>
                  <a:t>  D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effectLst/>
                        <a:latin typeface="Cambria Math"/>
                        <a:ea typeface="Calibri"/>
                        <a:cs typeface="Calibri"/>
                      </a:rPr>
                      <m:t>×</m:t>
                    </m:r>
                    <m:r>
                      <a:rPr lang="en-US" sz="2400" i="1">
                        <a:effectLst/>
                        <a:latin typeface="Cambria Math"/>
                        <a:ea typeface="Calibri"/>
                        <a:cs typeface="Calibri"/>
                      </a:rPr>
                      <m:t>𝐸</m:t>
                    </m:r>
                    <m:r>
                      <a:rPr lang="en-US" sz="2400" i="1">
                        <a:effectLst/>
                        <a:latin typeface="Cambria Math"/>
                        <a:ea typeface="Calibri"/>
                        <a:cs typeface="Calibri"/>
                      </a:rPr>
                      <m:t>^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/>
                            <a:ea typeface="Calibri"/>
                            <a:cs typeface="Calibri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latin typeface="Times New Roman"/>
                    <a:ea typeface="Times New Roman"/>
                    <a:cs typeface="Calibri"/>
                  </a:rPr>
                  <a:t>=</a:t>
                </a:r>
                <a:r>
                  <a:rPr lang="en-US" sz="2400" dirty="0" smtClean="0">
                    <a:latin typeface="Times New Roman"/>
                    <a:ea typeface="Times New Roman"/>
                    <a:cs typeface="Calibri"/>
                  </a:rPr>
                  <a:t>5.38</a:t>
                </a:r>
                <a:r>
                  <a:rPr lang="en-US" sz="2400" dirty="0" smtClean="0">
                    <a:effectLst/>
                    <a:latin typeface="Times New Roman"/>
                    <a:ea typeface="Times New Roman"/>
                    <a:cs typeface="Calibri"/>
                  </a:rPr>
                  <a:t>M</a:t>
                </a:r>
                <a:endParaRPr lang="en-US" sz="2400" dirty="0">
                  <a:effectLst/>
                  <a:latin typeface="Times New Roman"/>
                  <a:ea typeface="Calibri"/>
                  <a:cs typeface="Calibri"/>
                </a:endParaRPr>
              </a:p>
              <a:p>
                <a:pPr marL="342900" lvl="0" indent="-342900">
                  <a:lnSpc>
                    <a:spcPct val="115000"/>
                  </a:lnSpc>
                  <a:spcAft>
                    <a:spcPts val="0"/>
                  </a:spcAft>
                  <a:buFont typeface="Symbol"/>
                  <a:buBlip>
                    <a:blip r:embed="rId2"/>
                  </a:buBlip>
                </a:pPr>
                <a:r>
                  <a:rPr lang="en-US" sz="2400" b="1" dirty="0" err="1">
                    <a:effectLst/>
                    <a:latin typeface="Times New Roman"/>
                    <a:ea typeface="Calibri"/>
                    <a:cs typeface="Calibri"/>
                  </a:rPr>
                  <a:t>Số</a:t>
                </a:r>
                <a:r>
                  <a:rPr lang="en-US" sz="2400" b="1" dirty="0">
                    <a:effectLst/>
                    <a:latin typeface="Times New Roman"/>
                    <a:ea typeface="Calibri"/>
                    <a:cs typeface="Calibri"/>
                  </a:rPr>
                  <a:t> </a:t>
                </a:r>
                <a:r>
                  <a:rPr lang="en-US" sz="2400" b="1" dirty="0" err="1">
                    <a:effectLst/>
                    <a:latin typeface="Times New Roman"/>
                    <a:ea typeface="Calibri"/>
                    <a:cs typeface="Calibri"/>
                  </a:rPr>
                  <a:t>người</a:t>
                </a:r>
                <a:endParaRPr lang="en-US" sz="2400" b="1" dirty="0">
                  <a:effectLst/>
                  <a:latin typeface="Times New Roman"/>
                  <a:ea typeface="Calibri"/>
                  <a:cs typeface="Calibri"/>
                </a:endParaRPr>
              </a:p>
              <a:p>
                <a:pPr marL="457200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Times New Roman"/>
                    <a:ea typeface="Calibri"/>
                    <a:cs typeface="Calibri"/>
                  </a:rPr>
                  <a:t>P =E / </a:t>
                </a:r>
                <a:r>
                  <a:rPr lang="en-US" sz="2400" dirty="0" smtClean="0">
                    <a:effectLst/>
                    <a:latin typeface="Times New Roman"/>
                    <a:ea typeface="Calibri"/>
                    <a:cs typeface="Calibri"/>
                  </a:rPr>
                  <a:t>D=1.4P</a:t>
                </a:r>
                <a:endParaRPr lang="en-US" sz="2400" dirty="0">
                  <a:effectLst/>
                  <a:latin typeface="Times New Roman"/>
                  <a:ea typeface="Calibri"/>
                  <a:cs typeface="Calibri"/>
                </a:endParaRPr>
              </a:p>
              <a:p>
                <a:pPr marL="342900" lvl="0" indent="-342900">
                  <a:lnSpc>
                    <a:spcPct val="115000"/>
                  </a:lnSpc>
                  <a:spcAft>
                    <a:spcPts val="0"/>
                  </a:spcAft>
                  <a:buFont typeface="Symbol"/>
                  <a:buBlip>
                    <a:blip r:embed="rId2"/>
                  </a:buBlip>
                </a:pPr>
                <a:r>
                  <a:rPr lang="en-US" sz="2400" b="1" dirty="0" err="1">
                    <a:effectLst/>
                    <a:latin typeface="Times New Roman"/>
                    <a:ea typeface="Calibri"/>
                    <a:cs typeface="Calibri"/>
                  </a:rPr>
                  <a:t>Mức</a:t>
                </a:r>
                <a:r>
                  <a:rPr lang="en-US" sz="2400" b="1" dirty="0">
                    <a:effectLst/>
                    <a:latin typeface="Times New Roman"/>
                    <a:ea typeface="Calibri"/>
                    <a:cs typeface="Calibri"/>
                  </a:rPr>
                  <a:t> </a:t>
                </a:r>
                <a:r>
                  <a:rPr lang="en-US" sz="2400" b="1" dirty="0" err="1">
                    <a:effectLst/>
                    <a:latin typeface="Times New Roman"/>
                    <a:ea typeface="Calibri"/>
                    <a:cs typeface="Calibri"/>
                  </a:rPr>
                  <a:t>độ</a:t>
                </a:r>
                <a:r>
                  <a:rPr lang="en-US" sz="2400" b="1" dirty="0">
                    <a:effectLst/>
                    <a:latin typeface="Times New Roman"/>
                    <a:ea typeface="Calibri"/>
                    <a:cs typeface="Calibri"/>
                  </a:rPr>
                  <a:t> </a:t>
                </a:r>
                <a:r>
                  <a:rPr lang="en-US" sz="2400" b="1" dirty="0" err="1">
                    <a:effectLst/>
                    <a:latin typeface="Times New Roman"/>
                    <a:ea typeface="Calibri"/>
                    <a:cs typeface="Calibri"/>
                  </a:rPr>
                  <a:t>hiệu</a:t>
                </a:r>
                <a:r>
                  <a:rPr lang="en-US" sz="2400" b="1" dirty="0">
                    <a:effectLst/>
                    <a:latin typeface="Times New Roman"/>
                    <a:ea typeface="Calibri"/>
                    <a:cs typeface="Calibri"/>
                  </a:rPr>
                  <a:t> </a:t>
                </a:r>
                <a:r>
                  <a:rPr lang="en-US" sz="2400" b="1" dirty="0" err="1">
                    <a:effectLst/>
                    <a:latin typeface="Times New Roman"/>
                    <a:ea typeface="Calibri"/>
                    <a:cs typeface="Calibri"/>
                  </a:rPr>
                  <a:t>quả</a:t>
                </a:r>
                <a:endParaRPr lang="en-US" sz="2400" b="1" dirty="0">
                  <a:effectLst/>
                  <a:latin typeface="Times New Roman"/>
                  <a:ea typeface="Calibri"/>
                  <a:cs typeface="Calibri"/>
                </a:endParaRPr>
              </a:p>
              <a:p>
                <a:pPr marL="45720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Times New Roman"/>
                    <a:ea typeface="Calibri"/>
                    <a:cs typeface="Calibri"/>
                  </a:rPr>
                  <a:t>KLOC/E=0.4 LOC/PM</a:t>
                </a:r>
              </a:p>
              <a:p>
                <a:pPr lvl="0">
                  <a:lnSpc>
                    <a:spcPct val="115000"/>
                  </a:lnSpc>
                  <a:spcAft>
                    <a:spcPts val="1000"/>
                  </a:spcAft>
                </a:pPr>
                <a:endParaRPr lang="en-US" sz="2400" dirty="0" smtClean="0">
                  <a:effectLst/>
                  <a:latin typeface="Times New Roman"/>
                  <a:ea typeface="Calibri"/>
                  <a:cs typeface="Calibri"/>
                </a:endParaRPr>
              </a:p>
              <a:p>
                <a:pPr lvl="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latin typeface="Times New Roman"/>
                    <a:ea typeface="Calibri"/>
                    <a:cs typeface="Calibri"/>
                  </a:rPr>
                  <a:t>	</a:t>
                </a:r>
                <a:r>
                  <a:rPr lang="en-US" sz="2400" dirty="0" smtClean="0">
                    <a:latin typeface="Times New Roman"/>
                    <a:ea typeface="Calibri"/>
                    <a:cs typeface="Calibri"/>
                  </a:rPr>
                  <a:t>	</a:t>
                </a:r>
                <a:endParaRPr lang="en-US" sz="2400" dirty="0">
                  <a:effectLst/>
                  <a:latin typeface="Times New Roman"/>
                  <a:ea typeface="Calibri"/>
                  <a:cs typeface="Calibri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447800"/>
                <a:ext cx="8077200" cy="6126805"/>
              </a:xfrm>
              <a:prstGeom prst="rect">
                <a:avLst/>
              </a:prstGeom>
              <a:blipFill rotWithShape="1">
                <a:blip r:embed="rId3"/>
                <a:stretch>
                  <a:fillRect t="-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2402971"/>
            <a:ext cx="3304566" cy="69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93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746" y="0"/>
            <a:ext cx="9166746" cy="6875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45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6" y="76200"/>
            <a:ext cx="89904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Ước lượng kích thước phần mềm theo phương pháp FP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319" y="2675043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i="1" u="sng" dirty="0"/>
              <a:t>Step 2: </a:t>
            </a:r>
            <a:r>
              <a:rPr lang="en-US" sz="2400" b="1" i="1" u="sng" dirty="0" err="1"/>
              <a:t>Xác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định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đường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biên</a:t>
            </a:r>
            <a:r>
              <a:rPr lang="en-US" sz="2400" b="1" i="1" u="sng" dirty="0"/>
              <a:t> (boundary) </a:t>
            </a:r>
            <a:r>
              <a:rPr lang="en-US" sz="2400" b="1" i="1" u="sng" dirty="0" err="1"/>
              <a:t>của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ứng</a:t>
            </a:r>
            <a:r>
              <a:rPr lang="en-US" sz="2400" b="1" i="1" u="sng" dirty="0"/>
              <a:t> </a:t>
            </a:r>
            <a:r>
              <a:rPr lang="en-US" sz="2400" b="1" i="1" u="sng" dirty="0" err="1" smtClean="0"/>
              <a:t>dụng</a:t>
            </a:r>
            <a:r>
              <a:rPr lang="en-US" sz="2400" b="1" i="1" u="sng" dirty="0" smtClean="0"/>
              <a:t>: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39319" y="1464860"/>
            <a:ext cx="88380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u="sng" dirty="0"/>
              <a:t>Step 1: </a:t>
            </a:r>
            <a:r>
              <a:rPr lang="en-US" sz="2400" b="1" i="1" u="sng" dirty="0" err="1"/>
              <a:t>Xác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định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kiểu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đo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lường</a:t>
            </a:r>
            <a:r>
              <a:rPr lang="en-US" sz="2400" b="1" i="1" u="sng" dirty="0"/>
              <a:t> (Type of Count</a:t>
            </a:r>
            <a:r>
              <a:rPr lang="en-US" sz="2400" b="1" i="1" u="sng" dirty="0" smtClean="0"/>
              <a:t>):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FPs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dự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r>
              <a:rPr lang="en-US" sz="2400" dirty="0"/>
              <a:t> </a:t>
            </a:r>
            <a:r>
              <a:rPr lang="en-US" sz="2400" dirty="0" err="1"/>
              <a:t>hoàn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 (Development Project FP Count)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4049395"/>
            <a:ext cx="14478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705600" y="4049395"/>
            <a:ext cx="14478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352800" y="3973195"/>
            <a:ext cx="2133600" cy="76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HTQL </a:t>
            </a:r>
            <a:r>
              <a:rPr lang="en-US" sz="2400" dirty="0" err="1" smtClean="0"/>
              <a:t>Chuyên</a:t>
            </a:r>
            <a:r>
              <a:rPr lang="en-US" sz="2400" dirty="0" smtClean="0"/>
              <a:t> </a:t>
            </a:r>
            <a:r>
              <a:rPr lang="en-US" sz="2400" dirty="0" err="1" smtClean="0"/>
              <a:t>đề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905000" y="5698499"/>
            <a:ext cx="1905000" cy="7892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HTQL </a:t>
            </a:r>
            <a:r>
              <a:rPr lang="en-US" sz="2400" dirty="0" err="1" smtClean="0"/>
              <a:t>Sinh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5486400" y="5725795"/>
            <a:ext cx="1676400" cy="76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HTQL </a:t>
            </a:r>
            <a:r>
              <a:rPr lang="en-US" sz="2400" dirty="0" err="1" smtClean="0"/>
              <a:t>Ngành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3038475" y="3515995"/>
            <a:ext cx="2762250" cy="167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2" idx="0"/>
            <a:endCxn id="11" idx="2"/>
          </p:cNvCxnSpPr>
          <p:nvPr/>
        </p:nvCxnSpPr>
        <p:spPr>
          <a:xfrm flipV="1">
            <a:off x="2857500" y="4735195"/>
            <a:ext cx="1562100" cy="9633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1"/>
          </p:cNvCxnSpPr>
          <p:nvPr/>
        </p:nvCxnSpPr>
        <p:spPr>
          <a:xfrm>
            <a:off x="5486400" y="4354195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11" idx="1"/>
          </p:cNvCxnSpPr>
          <p:nvPr/>
        </p:nvCxnSpPr>
        <p:spPr>
          <a:xfrm>
            <a:off x="1905000" y="4354195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0"/>
            <a:endCxn id="11" idx="2"/>
          </p:cNvCxnSpPr>
          <p:nvPr/>
        </p:nvCxnSpPr>
        <p:spPr>
          <a:xfrm flipH="1" flipV="1">
            <a:off x="4419600" y="4735195"/>
            <a:ext cx="19050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905000" y="4506595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" idx="7"/>
          </p:cNvCxnSpPr>
          <p:nvPr/>
        </p:nvCxnSpPr>
        <p:spPr>
          <a:xfrm flipV="1">
            <a:off x="5396203" y="3638746"/>
            <a:ext cx="928397" cy="12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905500" y="333132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Boundary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71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290" y="277501"/>
            <a:ext cx="4682500" cy="4676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n-US" sz="2400" b="1" i="1" u="sng" dirty="0" smtClean="0">
                <a:solidFill>
                  <a:srgbClr val="333333"/>
                </a:solidFill>
                <a:effectLst/>
                <a:latin typeface="inherit"/>
                <a:ea typeface="Times New Roman"/>
                <a:cs typeface="Helvetica"/>
              </a:rPr>
              <a:t>Step 3a: </a:t>
            </a:r>
            <a:r>
              <a:rPr lang="en-US" sz="2400" b="1" i="1" u="sng" dirty="0" err="1" smtClean="0">
                <a:solidFill>
                  <a:srgbClr val="333333"/>
                </a:solidFill>
                <a:effectLst/>
                <a:latin typeface="inherit"/>
                <a:ea typeface="Times New Roman"/>
                <a:cs typeface="Helvetica"/>
              </a:rPr>
              <a:t>Xác</a:t>
            </a:r>
            <a:r>
              <a:rPr lang="en-US" sz="2400" b="1" i="1" u="sng" dirty="0" smtClean="0">
                <a:solidFill>
                  <a:srgbClr val="333333"/>
                </a:solidFill>
                <a:effectLst/>
                <a:latin typeface="inherit"/>
                <a:ea typeface="Times New Roman"/>
                <a:cs typeface="Helvetica"/>
              </a:rPr>
              <a:t> </a:t>
            </a:r>
            <a:r>
              <a:rPr lang="en-US" sz="2400" b="1" i="1" u="sng" dirty="0" err="1" smtClean="0">
                <a:solidFill>
                  <a:srgbClr val="333333"/>
                </a:solidFill>
                <a:effectLst/>
                <a:latin typeface="inherit"/>
                <a:ea typeface="Times New Roman"/>
                <a:cs typeface="Helvetica"/>
              </a:rPr>
              <a:t>định</a:t>
            </a:r>
            <a:r>
              <a:rPr lang="en-US" sz="2400" b="1" i="1" u="sng" dirty="0" smtClean="0">
                <a:solidFill>
                  <a:srgbClr val="333333"/>
                </a:solidFill>
                <a:effectLst/>
                <a:latin typeface="inherit"/>
                <a:ea typeface="Times New Roman"/>
                <a:cs typeface="Helvetica"/>
              </a:rPr>
              <a:t> FP </a:t>
            </a:r>
            <a:r>
              <a:rPr lang="en-US" sz="2400" b="1" i="1" u="sng" dirty="0" err="1" smtClean="0">
                <a:solidFill>
                  <a:srgbClr val="333333"/>
                </a:solidFill>
                <a:effectLst/>
                <a:latin typeface="inherit"/>
                <a:ea typeface="Times New Roman"/>
                <a:cs typeface="Helvetica"/>
              </a:rPr>
              <a:t>thô</a:t>
            </a:r>
            <a:r>
              <a:rPr lang="en-US" sz="2400" b="1" i="1" u="sng" dirty="0" smtClean="0">
                <a:solidFill>
                  <a:srgbClr val="333333"/>
                </a:solidFill>
                <a:effectLst/>
                <a:latin typeface="inherit"/>
                <a:ea typeface="Times New Roman"/>
                <a:cs typeface="Helvetica"/>
              </a:rPr>
              <a:t> (UFP)</a:t>
            </a:r>
            <a:endParaRPr lang="en-US" sz="2000" dirty="0">
              <a:ea typeface="Calibri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8081" y="987093"/>
            <a:ext cx="5564344" cy="4676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fontAlgn="base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vi-VN" sz="2400" b="1" dirty="0" smtClean="0">
                <a:solidFill>
                  <a:srgbClr val="FF0000"/>
                </a:solidFill>
                <a:effectLst/>
                <a:latin typeface="inherit"/>
                <a:ea typeface="Times New Roman"/>
                <a:cs typeface="Helvetica"/>
              </a:rPr>
              <a:t>Xác định độ phức tạp cho các ILF</a:t>
            </a:r>
            <a:endParaRPr lang="en-US" sz="2000" b="1" dirty="0">
              <a:solidFill>
                <a:srgbClr val="FF0000"/>
              </a:solidFill>
              <a:ea typeface="Calibri"/>
              <a:cs typeface="Times New Roman"/>
            </a:endParaRPr>
          </a:p>
        </p:txBody>
      </p:sp>
      <p:pic>
        <p:nvPicPr>
          <p:cNvPr id="4098" name="Picture 2" descr="C:\Users\DELL\Downloads\hinhsach\30007377_1220107668124553_1408422304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70" y="1590206"/>
            <a:ext cx="7622104" cy="493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990600" y="3944795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DETs:6</a:t>
            </a:r>
          </a:p>
          <a:p>
            <a:r>
              <a:rPr lang="en-US" dirty="0" smtClean="0"/>
              <a:t>RETs:2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659425" y="4221234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DETs:6</a:t>
            </a:r>
            <a:endParaRPr lang="en-US" dirty="0" smtClean="0"/>
          </a:p>
          <a:p>
            <a:r>
              <a:rPr lang="en-US" dirty="0" smtClean="0"/>
              <a:t>RETs:1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841845" y="5678217"/>
            <a:ext cx="882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DETs:4</a:t>
            </a:r>
          </a:p>
          <a:p>
            <a:r>
              <a:rPr lang="en-US" dirty="0" smtClean="0"/>
              <a:t>RETs:2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412025" y="3666881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DETs:2</a:t>
            </a:r>
          </a:p>
          <a:p>
            <a:r>
              <a:rPr lang="en-US" dirty="0" smtClean="0"/>
              <a:t>RETs:1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895600" y="3568407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DETs:4</a:t>
            </a:r>
            <a:endParaRPr lang="en-US" dirty="0" smtClean="0"/>
          </a:p>
          <a:p>
            <a:r>
              <a:rPr lang="en-US" dirty="0" smtClean="0"/>
              <a:t>RETs:2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676400" y="408481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=&gt; Low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02155" y="435973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=&gt; Low</a:t>
            </a:r>
            <a:endParaRPr lang="en-US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6950406" y="380538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=&gt; Low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05200" y="370690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=&gt; Low</a:t>
            </a:r>
          </a:p>
        </p:txBody>
      </p: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755" y="4454145"/>
            <a:ext cx="3022129" cy="919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6886716" y="5532926"/>
            <a:ext cx="1965277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ILF =7*5=35</a:t>
            </a:r>
            <a:endParaRPr lang="en-US" sz="24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113" y="3645"/>
            <a:ext cx="3510887" cy="14829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8" name="TextBox 47"/>
          <p:cNvSpPr txBox="1"/>
          <p:nvPr/>
        </p:nvSpPr>
        <p:spPr>
          <a:xfrm>
            <a:off x="4656013" y="581671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=&gt; Low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70470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1" grpId="0"/>
      <p:bldP spid="42" grpId="0"/>
      <p:bldP spid="44" grpId="0" animBg="1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531" y="64827"/>
            <a:ext cx="5394425" cy="4676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fontAlgn="base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vi-VN" sz="2400" b="1" dirty="0" smtClean="0">
                <a:solidFill>
                  <a:srgbClr val="FF0000"/>
                </a:solidFill>
                <a:effectLst/>
                <a:latin typeface="inherit"/>
                <a:ea typeface="Times New Roman"/>
                <a:cs typeface="Helvetica"/>
              </a:rPr>
              <a:t>Xác định độ phức tạp cho các 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inherit"/>
                <a:ea typeface="Times New Roman"/>
                <a:cs typeface="Helvetica"/>
              </a:rPr>
              <a:t>EI</a:t>
            </a:r>
            <a:endParaRPr lang="en-US" sz="2000" b="1" dirty="0">
              <a:solidFill>
                <a:srgbClr val="FF0000"/>
              </a:solidFill>
              <a:ea typeface="Calibri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35958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DETs:8</a:t>
            </a:r>
          </a:p>
          <a:p>
            <a:r>
              <a:rPr lang="en-US" sz="2000" dirty="0" smtClean="0"/>
              <a:t>FTRs:2</a:t>
            </a:r>
            <a:endParaRPr 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28600"/>
            <a:ext cx="2895600" cy="122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09767" y="240523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=&gt; Ave</a:t>
            </a:r>
          </a:p>
        </p:txBody>
      </p:sp>
      <p:pic>
        <p:nvPicPr>
          <p:cNvPr id="2052" name="Picture 4" descr="C:\Users\DELL\Music\3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672939"/>
            <a:ext cx="2714483" cy="116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36561" y="882852"/>
            <a:ext cx="1965277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EI =4*2=8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05000"/>
            <a:ext cx="6597352" cy="4788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16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31" y="64827"/>
            <a:ext cx="5650906" cy="4676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fontAlgn="base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vi-VN" sz="2400" b="1" dirty="0" smtClean="0">
                <a:solidFill>
                  <a:srgbClr val="FF0000"/>
                </a:solidFill>
                <a:effectLst/>
                <a:latin typeface="inherit"/>
                <a:ea typeface="Times New Roman"/>
                <a:cs typeface="Helvetica"/>
              </a:rPr>
              <a:t>Xác định độ phức tạp cho các </a:t>
            </a:r>
            <a:r>
              <a:rPr lang="en-US" sz="2400" b="1" dirty="0" smtClean="0">
                <a:solidFill>
                  <a:srgbClr val="FF0000"/>
                </a:solidFill>
                <a:latin typeface="inherit"/>
                <a:ea typeface="Times New Roman"/>
                <a:cs typeface="Helvetica"/>
              </a:rPr>
              <a:t>EO:</a:t>
            </a:r>
            <a:endParaRPr lang="en-US" sz="2000" b="1" dirty="0">
              <a:solidFill>
                <a:srgbClr val="FF0000"/>
              </a:solidFill>
              <a:ea typeface="Calibri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531" y="2233683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DETs:5</a:t>
            </a:r>
          </a:p>
          <a:p>
            <a:r>
              <a:rPr lang="en-US" sz="2000" dirty="0" smtClean="0"/>
              <a:t>FTRs:2</a:t>
            </a:r>
            <a:endParaRPr lang="en-US" sz="2000" dirty="0"/>
          </a:p>
        </p:txBody>
      </p:sp>
      <p:pic>
        <p:nvPicPr>
          <p:cNvPr id="3075" name="Picture 3" descr="C:\Users\DELL\Music\444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278169"/>
            <a:ext cx="3078689" cy="130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7131" y="240523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=&gt; Low</a:t>
            </a:r>
          </a:p>
        </p:txBody>
      </p:sp>
      <p:pic>
        <p:nvPicPr>
          <p:cNvPr id="7" name="Picture 4" descr="C:\Users\DELL\Music\3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672939"/>
            <a:ext cx="2714483" cy="116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36561" y="882852"/>
            <a:ext cx="1965277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EI =3*4=12</a:t>
            </a:r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981" y="1850695"/>
            <a:ext cx="7580392" cy="483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746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31" y="64827"/>
            <a:ext cx="5650906" cy="4676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fontAlgn="base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vi-VN" sz="2400" b="1" dirty="0" smtClean="0">
                <a:solidFill>
                  <a:srgbClr val="FF0000"/>
                </a:solidFill>
                <a:effectLst/>
                <a:latin typeface="inherit"/>
                <a:ea typeface="Times New Roman"/>
                <a:cs typeface="Helvetica"/>
              </a:rPr>
              <a:t>Xác định độ phức tạp cho các </a:t>
            </a:r>
            <a:r>
              <a:rPr lang="en-US" sz="2400" b="1" dirty="0" smtClean="0">
                <a:solidFill>
                  <a:srgbClr val="FF0000"/>
                </a:solidFill>
                <a:latin typeface="inherit"/>
                <a:ea typeface="Times New Roman"/>
                <a:cs typeface="Helvetica"/>
              </a:rPr>
              <a:t>EQ:</a:t>
            </a:r>
            <a:endParaRPr lang="en-US" sz="2000" b="1" dirty="0">
              <a:solidFill>
                <a:srgbClr val="FF0000"/>
              </a:solidFill>
              <a:ea typeface="Calibri"/>
              <a:cs typeface="Times New Roman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1" y="789864"/>
            <a:ext cx="3302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DELL\Music\444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378" y="278169"/>
            <a:ext cx="3078689" cy="130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DELL\Music\33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219" y="645771"/>
            <a:ext cx="2638160" cy="113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36561" y="2209800"/>
            <a:ext cx="1965277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Ave =&gt;1*4=4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05000"/>
            <a:ext cx="56292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38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DELL\Music\444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871" y="69139"/>
            <a:ext cx="3078689" cy="130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DELL\Music\3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711" y="69139"/>
            <a:ext cx="2638160" cy="113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7317" y="1066800"/>
            <a:ext cx="1965277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Low =&gt;3*3=9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72954" y="2109763"/>
            <a:ext cx="1965277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EQ =9+4=13</a:t>
            </a:r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816" y="1485900"/>
            <a:ext cx="6272626" cy="4696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60" y="69139"/>
            <a:ext cx="28384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10000" y="5486400"/>
            <a:ext cx="4083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Báo cáo theo chuyên đề của sinh viên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0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6713" y="391705"/>
            <a:ext cx="2620461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fontAlgn="base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vi-VN" sz="2400" b="1" dirty="0" smtClean="0">
                <a:solidFill>
                  <a:srgbClr val="FF0000"/>
                </a:solidFill>
                <a:effectLst/>
                <a:latin typeface="inherit"/>
                <a:ea typeface="Times New Roman"/>
                <a:cs typeface="Helvetica"/>
              </a:rPr>
              <a:t>Tổng số </a:t>
            </a:r>
            <a:r>
              <a:rPr lang="en-US" sz="2400" b="1" dirty="0">
                <a:solidFill>
                  <a:srgbClr val="FF0000"/>
                </a:solidFill>
                <a:latin typeface="inherit"/>
                <a:ea typeface="Times New Roman"/>
                <a:cs typeface="Helvetica"/>
              </a:rPr>
              <a:t>U</a:t>
            </a:r>
            <a:r>
              <a:rPr lang="vi-VN" sz="2400" b="1" dirty="0" smtClean="0">
                <a:solidFill>
                  <a:srgbClr val="FF0000"/>
                </a:solidFill>
                <a:effectLst/>
                <a:latin typeface="inherit"/>
                <a:ea typeface="Times New Roman"/>
                <a:cs typeface="Helvetica"/>
              </a:rPr>
              <a:t>FP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972546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864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6713" y="368542"/>
            <a:ext cx="4089196" cy="45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fontAlgn="base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vi-VN" sz="2400" b="1" dirty="0" smtClean="0">
                <a:solidFill>
                  <a:srgbClr val="FF0000"/>
                </a:solidFill>
                <a:effectLst/>
                <a:latin typeface="inherit"/>
                <a:ea typeface="Times New Roman"/>
                <a:cs typeface="Helvetica"/>
              </a:rPr>
              <a:t>Nhân tố hiệu chỉnh VAF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63" y="1278294"/>
            <a:ext cx="8049491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704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243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19</cp:revision>
  <dcterms:created xsi:type="dcterms:W3CDTF">2018-03-29T07:39:02Z</dcterms:created>
  <dcterms:modified xsi:type="dcterms:W3CDTF">2018-04-05T14:52:07Z</dcterms:modified>
</cp:coreProperties>
</file>