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1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82" r:id="rId23"/>
    <p:sldId id="277" r:id="rId24"/>
    <p:sldId id="278" r:id="rId25"/>
    <p:sldId id="280" r:id="rId26"/>
    <p:sldId id="279" r:id="rId27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46BF0C-AF0E-442C-A5A3-BF2E56F50A84}">
  <a:tblStyle styleId="{4A46BF0C-AF0E-442C-A5A3-BF2E56F50A84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0CB420E-C932-49F9-ABBA-50E985EFA88C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F76BE1D0-6AC0-44A3-81CE-505E23C40D9E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F3B94ED7-53EE-4665-85E0-67E2545DEC98}" styleName="Table_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2BD23C6-ADCB-4F8E-B2E5-B2E72B3C7CAE}" styleName="Table_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36" autoAdjust="0"/>
  </p:normalViewPr>
  <p:slideViewPr>
    <p:cSldViewPr>
      <p:cViewPr varScale="1">
        <p:scale>
          <a:sx n="85" d="100"/>
          <a:sy n="85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92843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3643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77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449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731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373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5896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003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205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479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796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112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8484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368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5549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4650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2344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771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965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2427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238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495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378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37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/>
            </a:lvl1pPr>
            <a:lvl2pPr marL="4572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2pPr>
            <a:lvl3pPr marL="9144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3pPr>
            <a:lvl4pPr marL="13716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4pPr>
            <a:lvl5pPr marL="18288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5pPr>
            <a:lvl6pPr marL="22860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6pPr>
            <a:lvl7pPr marL="27432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7pPr>
            <a:lvl8pPr marL="32004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8pPr>
            <a:lvl9pPr marL="36576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1" name="Shape 2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7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8"/>
            <a:ext cx="5759897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lnSpc>
                <a:spcPct val="85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097278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109727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621791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097279" y="5074919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4" cy="4915076"/>
          </a:xfrm>
          <a:prstGeom prst="rect">
            <a:avLst/>
          </a:prstGeom>
          <a:solidFill>
            <a:srgbClr val="CCCCC2"/>
          </a:solidFill>
          <a:ln>
            <a:noFill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6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marR="0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marR="0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marR="0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marR="0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marR="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marR="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marR="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marR="0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US" sz="8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Modeling of National Football Teams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cap="small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Max </a:t>
            </a:r>
            <a:r>
              <a:rPr lang="en-US" sz="2400" cap="small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DePalma</a:t>
            </a:r>
            <a:r>
              <a:rPr lang="en-US" sz="2400" cap="small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Daniel Farias, Nicolas </a:t>
            </a:r>
            <a:r>
              <a:rPr lang="en-US" sz="2400" cap="small" dirty="0" err="1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Homble</a:t>
            </a:r>
            <a:r>
              <a:rPr lang="en-US" sz="2400" cap="small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Austin </a:t>
            </a:r>
            <a:r>
              <a:rPr lang="en-US" sz="2400" cap="small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Hou</a:t>
            </a:r>
            <a:endParaRPr lang="en-US" sz="2400" cap="small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 dirty="0"/>
              <a:t>Algorithm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066800" y="1828800"/>
            <a:ext cx="10058399" cy="402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000" dirty="0"/>
              <a:t>All teams’ lambdas are initiated as the overall average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/>
              <a:t>	Approximately 1.4 goals score/conceded per game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000" dirty="0"/>
              <a:t>Iterate through every game in chronological order starting in 1870, adjusting the lambdas after every result.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000" dirty="0"/>
              <a:t>Given the opponent’s defense, </a:t>
            </a:r>
            <a:r>
              <a:rPr lang="en-US" sz="2000" dirty="0">
                <a:solidFill>
                  <a:schemeClr val="dk1"/>
                </a:solidFill>
              </a:rPr>
              <a:t>λ</a:t>
            </a:r>
            <a:r>
              <a:rPr lang="en-US" sz="2000" baseline="-25000" dirty="0">
                <a:solidFill>
                  <a:schemeClr val="dk1"/>
                </a:solidFill>
              </a:rPr>
              <a:t>D2</a:t>
            </a:r>
            <a:r>
              <a:rPr lang="en-US" sz="2000" dirty="0"/>
              <a:t>, and the score, s, the update function calculates</a:t>
            </a:r>
          </a:p>
          <a:p>
            <a:pPr marL="0" lvl="0" indent="45720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</a:rPr>
              <a:t>g(λ</a:t>
            </a:r>
            <a:r>
              <a:rPr lang="en-US" sz="2000" baseline="-25000" dirty="0">
                <a:solidFill>
                  <a:schemeClr val="dk1"/>
                </a:solidFill>
              </a:rPr>
              <a:t>D2</a:t>
            </a:r>
            <a:r>
              <a:rPr lang="en-US" sz="2000" dirty="0">
                <a:solidFill>
                  <a:schemeClr val="dk1"/>
                </a:solidFill>
              </a:rPr>
              <a:t>, s) = </a:t>
            </a:r>
            <a:r>
              <a:rPr lang="en-US" sz="2000" dirty="0"/>
              <a:t>E[</a:t>
            </a:r>
            <a:r>
              <a:rPr lang="en-US" sz="2000" dirty="0">
                <a:solidFill>
                  <a:schemeClr val="dk1"/>
                </a:solidFill>
              </a:rPr>
              <a:t>O</a:t>
            </a:r>
            <a:r>
              <a:rPr lang="en-US" sz="2000" baseline="-25000" dirty="0">
                <a:solidFill>
                  <a:schemeClr val="dk1"/>
                </a:solidFill>
              </a:rPr>
              <a:t>1</a:t>
            </a:r>
            <a:r>
              <a:rPr lang="en-US" sz="2000" dirty="0"/>
              <a:t> | </a:t>
            </a:r>
            <a:r>
              <a:rPr lang="en-US" sz="2000" dirty="0">
                <a:solidFill>
                  <a:schemeClr val="dk1"/>
                </a:solidFill>
              </a:rPr>
              <a:t>D</a:t>
            </a:r>
            <a:r>
              <a:rPr lang="en-US" sz="2000" baseline="-25000" dirty="0">
                <a:solidFill>
                  <a:schemeClr val="dk1"/>
                </a:solidFill>
              </a:rPr>
              <a:t>2</a:t>
            </a:r>
            <a:r>
              <a:rPr lang="en-US" sz="2000" dirty="0"/>
              <a:t> = </a:t>
            </a:r>
            <a:r>
              <a:rPr lang="en-US" sz="2000" dirty="0">
                <a:solidFill>
                  <a:schemeClr val="dk1"/>
                </a:solidFill>
              </a:rPr>
              <a:t>λ</a:t>
            </a:r>
            <a:r>
              <a:rPr lang="en-US" sz="2000" baseline="-25000" dirty="0">
                <a:solidFill>
                  <a:schemeClr val="dk1"/>
                </a:solidFill>
              </a:rPr>
              <a:t>D2</a:t>
            </a:r>
            <a:r>
              <a:rPr lang="en-US" sz="2000" dirty="0"/>
              <a:t>, S = s]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000" dirty="0"/>
              <a:t>It averages this expected lambda with the current lambda, given some weight, K:</a:t>
            </a:r>
          </a:p>
          <a:p>
            <a:pPr marL="548640" lvl="0" indent="35559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</a:rPr>
              <a:t>λ</a:t>
            </a:r>
            <a:r>
              <a:rPr lang="en-US" sz="2000" baseline="-25000" dirty="0">
                <a:solidFill>
                  <a:schemeClr val="dk1"/>
                </a:solidFill>
              </a:rPr>
              <a:t>O1-new</a:t>
            </a:r>
            <a:r>
              <a:rPr lang="en-US" sz="2000" dirty="0">
                <a:solidFill>
                  <a:schemeClr val="dk1"/>
                </a:solidFill>
              </a:rPr>
              <a:t> = (K*λ</a:t>
            </a:r>
            <a:r>
              <a:rPr lang="en-US" sz="2000" baseline="-25000" dirty="0">
                <a:solidFill>
                  <a:schemeClr val="dk1"/>
                </a:solidFill>
              </a:rPr>
              <a:t>O1-old</a:t>
            </a:r>
            <a:r>
              <a:rPr lang="en-US" sz="2000" dirty="0">
                <a:solidFill>
                  <a:schemeClr val="dk1"/>
                </a:solidFill>
              </a:rPr>
              <a:t> + </a:t>
            </a:r>
            <a:r>
              <a:rPr lang="en-US" sz="2000" dirty="0" smtClean="0">
                <a:solidFill>
                  <a:schemeClr val="dk1"/>
                </a:solidFill>
              </a:rPr>
              <a:t>c*g(λ</a:t>
            </a:r>
            <a:r>
              <a:rPr lang="en-US" sz="2000" baseline="-25000" dirty="0" smtClean="0">
                <a:solidFill>
                  <a:schemeClr val="dk1"/>
                </a:solidFill>
              </a:rPr>
              <a:t>D2</a:t>
            </a:r>
            <a:r>
              <a:rPr lang="en-US" sz="2000" dirty="0">
                <a:solidFill>
                  <a:schemeClr val="dk1"/>
                </a:solidFill>
              </a:rPr>
              <a:t>, s)) / (K + 1</a:t>
            </a:r>
            <a:r>
              <a:rPr lang="en-US" sz="2000" dirty="0" smtClean="0">
                <a:solidFill>
                  <a:schemeClr val="dk1"/>
                </a:solidFill>
              </a:rPr>
              <a:t>)</a:t>
            </a:r>
            <a:endParaRPr lang="en-US" sz="20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c is 2 for important matches, and 1 for friendlies.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sz="2000" dirty="0" smtClean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The </a:t>
            </a:r>
            <a:r>
              <a:rPr lang="en-US" sz="2000" dirty="0">
                <a:solidFill>
                  <a:schemeClr val="dk1"/>
                </a:solidFill>
              </a:rPr>
              <a:t>inverse is done to find λ</a:t>
            </a:r>
            <a:r>
              <a:rPr lang="en-US" sz="2000" baseline="-25000" dirty="0">
                <a:solidFill>
                  <a:schemeClr val="dk1"/>
                </a:solidFill>
              </a:rPr>
              <a:t>D1-new</a:t>
            </a:r>
            <a:r>
              <a:rPr lang="en-US" sz="2000" dirty="0">
                <a:solidFill>
                  <a:schemeClr val="dk1"/>
                </a:solidFill>
              </a:rPr>
              <a:t>, given goals </a:t>
            </a:r>
            <a:r>
              <a:rPr lang="en-US" sz="2000" dirty="0" smtClean="0">
                <a:solidFill>
                  <a:schemeClr val="dk1"/>
                </a:solidFill>
              </a:rPr>
              <a:t>conceded. </a:t>
            </a:r>
            <a:r>
              <a:rPr lang="en-US" sz="2000" dirty="0">
                <a:solidFill>
                  <a:schemeClr val="dk1"/>
                </a:solidFill>
              </a:rPr>
              <a:t>The same procedure is used to update the opposing team.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/>
              <a:t>Comparison with SPI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143000" y="1676400"/>
            <a:ext cx="10058399" cy="402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000" dirty="0"/>
              <a:t>SPI rankings, by Nate Silver, offer generally similar results</a:t>
            </a:r>
          </a:p>
        </p:txBody>
      </p:sp>
      <p:graphicFrame>
        <p:nvGraphicFramePr>
          <p:cNvPr id="160" name="Shape 160"/>
          <p:cNvGraphicFramePr/>
          <p:nvPr/>
        </p:nvGraphicFramePr>
        <p:xfrm>
          <a:off x="1784325" y="2542225"/>
          <a:ext cx="3438225" cy="2540850"/>
        </p:xfrm>
        <a:graphic>
          <a:graphicData uri="http://schemas.openxmlformats.org/drawingml/2006/table">
            <a:tbl>
              <a:tblPr>
                <a:noFill/>
                <a:tableStyleId>{D0CB420E-C932-49F9-ABBA-50E985EFA88C}</a:tableStyleId>
              </a:tblPr>
              <a:tblGrid>
                <a:gridCol w="1146075"/>
                <a:gridCol w="1146075"/>
                <a:gridCol w="1146075"/>
              </a:tblGrid>
              <a:tr h="423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Attacking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Our Model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SPI</a:t>
                      </a:r>
                    </a:p>
                  </a:txBody>
                  <a:tcPr marL="91425" marR="91425" marT="91425" marB="91425"/>
                </a:tc>
              </a:tr>
              <a:tr h="423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Brazil: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3.630651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3.4</a:t>
                      </a:r>
                    </a:p>
                  </a:txBody>
                  <a:tcPr marL="91425" marR="91425" marT="91425" marB="91425"/>
                </a:tc>
              </a:tr>
              <a:tr h="423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Germany: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3.480482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3.1</a:t>
                      </a:r>
                    </a:p>
                  </a:txBody>
                  <a:tcPr marL="91425" marR="91425" marT="91425" marB="91425"/>
                </a:tc>
              </a:tr>
              <a:tr h="423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Spain: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2.515815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2.8</a:t>
                      </a:r>
                    </a:p>
                  </a:txBody>
                  <a:tcPr marL="91425" marR="91425" marT="91425" marB="91425"/>
                </a:tc>
              </a:tr>
              <a:tr h="423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Holland: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2.442403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2.4</a:t>
                      </a:r>
                    </a:p>
                  </a:txBody>
                  <a:tcPr marL="91425" marR="91425" marT="91425" marB="91425"/>
                </a:tc>
              </a:tr>
              <a:tr h="423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Argentina: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2.416903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2.9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61" name="Shape 161"/>
          <p:cNvGraphicFramePr/>
          <p:nvPr/>
        </p:nvGraphicFramePr>
        <p:xfrm>
          <a:off x="6262250" y="2542225"/>
          <a:ext cx="3438225" cy="2540850"/>
        </p:xfrm>
        <a:graphic>
          <a:graphicData uri="http://schemas.openxmlformats.org/drawingml/2006/table">
            <a:tbl>
              <a:tblPr>
                <a:noFill/>
                <a:tableStyleId>{F76BE1D0-6AC0-44A3-81CE-505E23C40D9E}</a:tableStyleId>
              </a:tblPr>
              <a:tblGrid>
                <a:gridCol w="1146075"/>
                <a:gridCol w="1146075"/>
                <a:gridCol w="1146075"/>
              </a:tblGrid>
              <a:tr h="423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Defensive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Our Model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SPI</a:t>
                      </a:r>
                    </a:p>
                  </a:txBody>
                  <a:tcPr marL="91425" marR="91425" marT="91425" marB="91425"/>
                </a:tc>
              </a:tr>
              <a:tr h="423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Brazil: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0.489058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0.5</a:t>
                      </a:r>
                    </a:p>
                  </a:txBody>
                  <a:tcPr marL="91425" marR="91425" marT="91425" marB="91425"/>
                </a:tc>
              </a:tr>
              <a:tr h="423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France: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0.615275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0.6</a:t>
                      </a:r>
                    </a:p>
                  </a:txBody>
                  <a:tcPr marL="91425" marR="91425" marT="91425" marB="91425"/>
                </a:tc>
              </a:tr>
              <a:tr h="423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Spain: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0.653256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0.5</a:t>
                      </a:r>
                    </a:p>
                  </a:txBody>
                  <a:tcPr marL="91425" marR="91425" marT="91425" marB="91425"/>
                </a:tc>
              </a:tr>
              <a:tr h="423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Russia: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0.680237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</a:t>
                      </a:r>
                    </a:p>
                  </a:txBody>
                  <a:tcPr marL="91425" marR="91425" marT="91425" marB="91425"/>
                </a:tc>
              </a:tr>
              <a:tr h="423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Colombia: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0.698077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/>
              <a:t>Verification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The model was used to predict the results of the 2010 FIFA World Cup.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The results are compared to the official FIFA rankings. 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Both models correctly predict 19 of the 31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countries in each of the stages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Our model predicts 16 countries in the exact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spot, whereas FIFA only predicts 14 correctly.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961925" y="2737525"/>
            <a:ext cx="3212146" cy="1766678"/>
          </a:xfrm>
          <a:prstGeom prst="rect">
            <a:avLst/>
          </a:prstGeom>
        </p:spPr>
      </p:pic>
      <p:pic>
        <p:nvPicPr>
          <p:cNvPr id="169" name="Shape 16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100060" y="2745162"/>
            <a:ext cx="3709264" cy="1751382"/>
          </a:xfrm>
          <a:prstGeom prst="rect">
            <a:avLst/>
          </a:prstGeom>
        </p:spPr>
      </p:pic>
      <p:pic>
        <p:nvPicPr>
          <p:cNvPr id="170" name="Shape 17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174071" y="4496544"/>
            <a:ext cx="3632784" cy="1728438"/>
          </a:xfrm>
          <a:prstGeom prst="rect">
            <a:avLst/>
          </a:prstGeom>
        </p:spPr>
      </p:pic>
      <p:pic>
        <p:nvPicPr>
          <p:cNvPr id="171" name="Shape 171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4995467" y="4496544"/>
            <a:ext cx="3204498" cy="175903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 dirty="0"/>
              <a:t>Verification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" lvl="0" indent="0" rtl="0">
              <a:spcBef>
                <a:spcPts val="0"/>
              </a:spcBef>
              <a:buNone/>
            </a:pPr>
            <a:r>
              <a:rPr lang="en-US" sz="2000" dirty="0"/>
              <a:t>We use historical data up to 2012 in order to generate models and test them on all games played in 2013 and 2014 of only World Cup teams.</a:t>
            </a:r>
          </a:p>
          <a:p>
            <a:pPr marL="91440" lvl="0" indent="365760" rtl="0">
              <a:spcBef>
                <a:spcPts val="0"/>
              </a:spcBef>
              <a:buNone/>
            </a:pPr>
            <a:endParaRPr lang="en-US" sz="2000" dirty="0"/>
          </a:p>
          <a:p>
            <a:pPr marL="91440" lvl="0" indent="365760" rtl="0">
              <a:spcBef>
                <a:spcPts val="0"/>
              </a:spcBef>
              <a:buNone/>
            </a:pPr>
            <a:r>
              <a:rPr lang="en-US" sz="2000" dirty="0" smtClean="0"/>
              <a:t>Overall </a:t>
            </a:r>
            <a:r>
              <a:rPr lang="en-US" sz="2000" dirty="0"/>
              <a:t>accuracy for our model:	61.1%</a:t>
            </a:r>
          </a:p>
          <a:p>
            <a:pPr marL="91440" lvl="0" indent="0" rtl="0">
              <a:spcBef>
                <a:spcPts val="0"/>
              </a:spcBef>
              <a:buNone/>
            </a:pPr>
            <a:r>
              <a:rPr lang="en-US" sz="2000" dirty="0"/>
              <a:t>		</a:t>
            </a:r>
            <a:r>
              <a:rPr lang="en-US" sz="2000" dirty="0" smtClean="0"/>
              <a:t>	For </a:t>
            </a:r>
            <a:r>
              <a:rPr lang="en-US" sz="2000" dirty="0"/>
              <a:t>FIFA</a:t>
            </a:r>
            <a:r>
              <a:rPr lang="en-US" sz="2000" dirty="0" smtClean="0"/>
              <a:t>:</a:t>
            </a:r>
            <a:r>
              <a:rPr lang="en-US" sz="2000" dirty="0"/>
              <a:t>	58.2%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dirty="0"/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Overall accuracy for only top teams:	82.1%</a:t>
            </a:r>
          </a:p>
          <a:p>
            <a:pPr lvl="0" indent="9144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	</a:t>
            </a:r>
            <a:r>
              <a:rPr lang="en-US" sz="2000" dirty="0" smtClean="0">
                <a:solidFill>
                  <a:schemeClr val="dk1"/>
                </a:solidFill>
              </a:rPr>
              <a:t>	</a:t>
            </a:r>
            <a:r>
              <a:rPr lang="en-US" sz="2000" dirty="0">
                <a:solidFill>
                  <a:schemeClr val="dk1"/>
                </a:solidFill>
              </a:rPr>
              <a:t>	</a:t>
            </a:r>
            <a:r>
              <a:rPr lang="en-US" sz="2000" dirty="0" smtClean="0">
                <a:solidFill>
                  <a:schemeClr val="dk1"/>
                </a:solidFill>
              </a:rPr>
              <a:t>For </a:t>
            </a:r>
            <a:r>
              <a:rPr lang="en-US" sz="2000" dirty="0">
                <a:solidFill>
                  <a:schemeClr val="dk1"/>
                </a:solidFill>
              </a:rPr>
              <a:t>FIFA</a:t>
            </a:r>
            <a:r>
              <a:rPr lang="en-US" sz="2000" dirty="0" smtClean="0">
                <a:solidFill>
                  <a:schemeClr val="dk1"/>
                </a:solidFill>
              </a:rPr>
              <a:t>:</a:t>
            </a:r>
            <a:r>
              <a:rPr lang="en-US" sz="2000" dirty="0">
                <a:solidFill>
                  <a:schemeClr val="dk1"/>
                </a:solidFill>
              </a:rPr>
              <a:t>	75.0%</a:t>
            </a:r>
          </a:p>
          <a:p>
            <a:pPr marL="91440" indent="0">
              <a:spcBef>
                <a:spcPts val="0"/>
              </a:spcBef>
              <a:buNone/>
            </a:pPr>
            <a:endParaRPr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Further Simulation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We simulated the 2014 World Cup </a:t>
            </a:r>
            <a:r>
              <a:rPr lang="en-US" sz="1800" dirty="0" smtClean="0"/>
              <a:t>one million times by </a:t>
            </a:r>
            <a:r>
              <a:rPr lang="en-US" sz="1800" dirty="0" smtClean="0"/>
              <a:t>sampling from a Poisson Distribution, and we got the following winners:</a:t>
            </a:r>
            <a:endParaRPr lang="en-US" dirty="0" smtClean="0"/>
          </a:p>
          <a:p>
            <a:r>
              <a:rPr lang="en-US" dirty="0"/>
              <a:t>Brazil </a:t>
            </a:r>
            <a:r>
              <a:rPr lang="en-US" dirty="0" smtClean="0"/>
              <a:t>- 18.8209 %</a:t>
            </a:r>
            <a:endParaRPr lang="en-US" dirty="0"/>
          </a:p>
          <a:p>
            <a:r>
              <a:rPr lang="en-US" dirty="0"/>
              <a:t>Germany </a:t>
            </a:r>
            <a:r>
              <a:rPr lang="en-US" dirty="0" smtClean="0"/>
              <a:t>- 13.3955 %</a:t>
            </a:r>
            <a:endParaRPr lang="en-US" dirty="0"/>
          </a:p>
          <a:p>
            <a:r>
              <a:rPr lang="en-US" dirty="0"/>
              <a:t>Spain </a:t>
            </a:r>
            <a:r>
              <a:rPr lang="en-US" dirty="0" smtClean="0"/>
              <a:t>- 10.3612 %</a:t>
            </a:r>
            <a:endParaRPr lang="en-US" dirty="0"/>
          </a:p>
          <a:p>
            <a:r>
              <a:rPr lang="en-US" dirty="0"/>
              <a:t>England </a:t>
            </a:r>
            <a:r>
              <a:rPr lang="en-US" dirty="0" smtClean="0"/>
              <a:t>- 8.5338 %</a:t>
            </a:r>
            <a:endParaRPr lang="en-US" dirty="0"/>
          </a:p>
          <a:p>
            <a:r>
              <a:rPr lang="en-US" dirty="0"/>
              <a:t>Argentina </a:t>
            </a:r>
            <a:r>
              <a:rPr lang="en-US" dirty="0" smtClean="0"/>
              <a:t>- 8.457 %</a:t>
            </a:r>
            <a:endParaRPr lang="en-US" dirty="0"/>
          </a:p>
          <a:p>
            <a:r>
              <a:rPr lang="en-US" dirty="0"/>
              <a:t>Portugal </a:t>
            </a:r>
            <a:r>
              <a:rPr lang="en-US" dirty="0" smtClean="0"/>
              <a:t>- 8.0737 %</a:t>
            </a:r>
            <a:endParaRPr lang="en-US" dirty="0"/>
          </a:p>
          <a:p>
            <a:r>
              <a:rPr lang="en-US" dirty="0" smtClean="0"/>
              <a:t>The Netherlands- 5.0886 %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3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9" cy="356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US" sz="8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Model Two: Player Performance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ubTitle" idx="1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endParaRPr sz="2400" b="0" i="0" u="none" strike="noStrike" cap="small" baseline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/>
              <a:t>The Model and EA Sports Data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" lvl="0" indent="0" rtl="0">
              <a:spcBef>
                <a:spcPts val="0"/>
              </a:spcBef>
              <a:buNone/>
            </a:pPr>
            <a:r>
              <a:rPr lang="en-US" sz="2000" dirty="0"/>
              <a:t>We utilize player ratings from EA Sports available in the FIFA 14 video games</a:t>
            </a:r>
          </a:p>
          <a:p>
            <a:pPr marL="91440" lvl="0" indent="0" rtl="0">
              <a:spcBef>
                <a:spcPts val="0"/>
              </a:spcBef>
              <a:buNone/>
            </a:pPr>
            <a:endParaRPr sz="2000" dirty="0"/>
          </a:p>
          <a:p>
            <a:pPr marL="91440" lvl="0" indent="0" rtl="0">
              <a:spcBef>
                <a:spcPts val="0"/>
              </a:spcBef>
              <a:buNone/>
            </a:pPr>
            <a:r>
              <a:rPr lang="en-US" sz="2000" dirty="0"/>
              <a:t>The data was collected from fuzwiz.com and futhead.com</a:t>
            </a:r>
          </a:p>
          <a:p>
            <a:pPr marL="91440" lvl="0" indent="0" rtl="0">
              <a:spcBef>
                <a:spcPts val="0"/>
              </a:spcBef>
              <a:buNone/>
            </a:pPr>
            <a:endParaRPr sz="2000" dirty="0"/>
          </a:p>
          <a:p>
            <a:pPr marL="91440" lvl="0" indent="0" rtl="0">
              <a:spcBef>
                <a:spcPts val="0"/>
              </a:spcBef>
              <a:buNone/>
            </a:pPr>
            <a:r>
              <a:rPr lang="en-US" sz="2000" dirty="0"/>
              <a:t>We model each player by a single Poisson Distribution.</a:t>
            </a:r>
          </a:p>
          <a:p>
            <a:pPr marL="91440" lvl="0" indent="0" rtl="0">
              <a:spcBef>
                <a:spcPts val="0"/>
              </a:spcBef>
              <a:buNone/>
            </a:pPr>
            <a:r>
              <a:rPr lang="en-US" sz="2000" dirty="0"/>
              <a:t>	For offensive players, they represent part of </a:t>
            </a:r>
            <a:r>
              <a:rPr lang="en-US" sz="2000" dirty="0" err="1">
                <a:solidFill>
                  <a:schemeClr val="dk1"/>
                </a:solidFill>
              </a:rPr>
              <a:t>λ</a:t>
            </a:r>
            <a:r>
              <a:rPr lang="en-US" sz="2000" baseline="-25000" dirty="0" err="1">
                <a:solidFill>
                  <a:schemeClr val="dk1"/>
                </a:solidFill>
              </a:rPr>
              <a:t>O</a:t>
            </a:r>
            <a:r>
              <a:rPr lang="en-US" sz="2000" dirty="0"/>
              <a:t>.</a:t>
            </a:r>
          </a:p>
          <a:p>
            <a:pPr marL="91440" lvl="0" indent="0" rtl="0">
              <a:spcBef>
                <a:spcPts val="0"/>
              </a:spcBef>
              <a:buNone/>
            </a:pPr>
            <a:r>
              <a:rPr lang="en-US" sz="2000" dirty="0"/>
              <a:t>	For defensive players, they represent part of </a:t>
            </a:r>
            <a:r>
              <a:rPr lang="en-US" sz="2000" dirty="0" err="1">
                <a:solidFill>
                  <a:schemeClr val="dk1"/>
                </a:solidFill>
              </a:rPr>
              <a:t>λ</a:t>
            </a:r>
            <a:r>
              <a:rPr lang="en-US" sz="2000" baseline="-25000" dirty="0" err="1">
                <a:solidFill>
                  <a:schemeClr val="dk1"/>
                </a:solidFill>
              </a:rPr>
              <a:t>D</a:t>
            </a:r>
            <a:r>
              <a:rPr lang="en-US" sz="2000" dirty="0"/>
              <a:t>.</a:t>
            </a:r>
          </a:p>
          <a:p>
            <a:pPr marL="91440" indent="0">
              <a:spcBef>
                <a:spcPts val="0"/>
              </a:spcBef>
              <a:buNone/>
            </a:pPr>
            <a:endParaRPr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/>
              <a:t>The Model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9144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</a:rPr>
              <a:t>If each attacking player is represented by a Poisson Distribution with parameter </a:t>
            </a:r>
            <a:r>
              <a:rPr lang="en-US" sz="2000" dirty="0" err="1">
                <a:solidFill>
                  <a:schemeClr val="dk1"/>
                </a:solidFill>
              </a:rPr>
              <a:t>λ</a:t>
            </a:r>
            <a:r>
              <a:rPr lang="en-US" sz="2000" baseline="-25000" dirty="0" err="1">
                <a:solidFill>
                  <a:schemeClr val="dk1"/>
                </a:solidFill>
              </a:rPr>
              <a:t>Oi</a:t>
            </a:r>
            <a:r>
              <a:rPr lang="en-US" sz="1800" dirty="0">
                <a:solidFill>
                  <a:schemeClr val="dk1"/>
                </a:solidFill>
              </a:rPr>
              <a:t>, the attacking distribution for the team as a whole is another Poisson:</a:t>
            </a:r>
          </a:p>
          <a:p>
            <a:pPr lvl="0" indent="9144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</a:rPr>
              <a:t>	P(</a:t>
            </a:r>
            <a:r>
              <a:rPr lang="en-US" sz="2000" dirty="0">
                <a:solidFill>
                  <a:schemeClr val="dk1"/>
                </a:solidFill>
              </a:rPr>
              <a:t>λ</a:t>
            </a:r>
            <a:r>
              <a:rPr lang="en-US" sz="2000" baseline="-25000" dirty="0">
                <a:solidFill>
                  <a:schemeClr val="dk1"/>
                </a:solidFill>
              </a:rPr>
              <a:t>O1</a:t>
            </a:r>
            <a:r>
              <a:rPr lang="en-US" sz="1800" dirty="0">
                <a:solidFill>
                  <a:schemeClr val="dk1"/>
                </a:solidFill>
              </a:rPr>
              <a:t>) + P(</a:t>
            </a:r>
            <a:r>
              <a:rPr lang="en-US" sz="2000" dirty="0">
                <a:solidFill>
                  <a:schemeClr val="dk1"/>
                </a:solidFill>
              </a:rPr>
              <a:t>λ</a:t>
            </a:r>
            <a:r>
              <a:rPr lang="en-US" sz="2000" baseline="-25000" dirty="0">
                <a:solidFill>
                  <a:schemeClr val="dk1"/>
                </a:solidFill>
              </a:rPr>
              <a:t>O2</a:t>
            </a:r>
            <a:r>
              <a:rPr lang="en-US" sz="1800" dirty="0">
                <a:solidFill>
                  <a:schemeClr val="dk1"/>
                </a:solidFill>
              </a:rPr>
              <a:t>) + … + P(</a:t>
            </a:r>
            <a:r>
              <a:rPr lang="en-US" sz="2000" dirty="0" err="1">
                <a:solidFill>
                  <a:schemeClr val="dk1"/>
                </a:solidFill>
              </a:rPr>
              <a:t>λ</a:t>
            </a:r>
            <a:r>
              <a:rPr lang="en-US" sz="2000" baseline="-25000" dirty="0" err="1">
                <a:solidFill>
                  <a:schemeClr val="dk1"/>
                </a:solidFill>
              </a:rPr>
              <a:t>On</a:t>
            </a:r>
            <a:r>
              <a:rPr lang="en-US" sz="1800" dirty="0">
                <a:solidFill>
                  <a:schemeClr val="dk1"/>
                </a:solidFill>
              </a:rPr>
              <a:t>) = P(</a:t>
            </a:r>
            <a:r>
              <a:rPr lang="en-US" sz="2000" dirty="0" err="1">
                <a:solidFill>
                  <a:schemeClr val="dk1"/>
                </a:solidFill>
              </a:rPr>
              <a:t>λ</a:t>
            </a:r>
            <a:r>
              <a:rPr lang="en-US" sz="2000" baseline="-25000" dirty="0" err="1">
                <a:solidFill>
                  <a:schemeClr val="dk1"/>
                </a:solidFill>
              </a:rPr>
              <a:t>O</a:t>
            </a:r>
            <a:r>
              <a:rPr lang="en-US" sz="1800" dirty="0">
                <a:solidFill>
                  <a:schemeClr val="dk1"/>
                </a:solidFill>
              </a:rPr>
              <a:t>), where </a:t>
            </a:r>
            <a:r>
              <a:rPr lang="en-US" sz="2000" dirty="0" err="1">
                <a:solidFill>
                  <a:schemeClr val="dk1"/>
                </a:solidFill>
              </a:rPr>
              <a:t>λ</a:t>
            </a:r>
            <a:r>
              <a:rPr lang="en-US" sz="2000" baseline="-25000" dirty="0" err="1">
                <a:solidFill>
                  <a:schemeClr val="dk1"/>
                </a:solidFill>
              </a:rPr>
              <a:t>O</a:t>
            </a:r>
            <a:r>
              <a:rPr lang="en-US" sz="1800" dirty="0">
                <a:solidFill>
                  <a:schemeClr val="dk1"/>
                </a:solidFill>
              </a:rPr>
              <a:t>= </a:t>
            </a:r>
            <a:r>
              <a:rPr lang="en-US" sz="2000" dirty="0">
                <a:solidFill>
                  <a:schemeClr val="dk1"/>
                </a:solidFill>
              </a:rPr>
              <a:t>λ</a:t>
            </a:r>
            <a:r>
              <a:rPr lang="en-US" sz="2000" baseline="-25000" dirty="0">
                <a:solidFill>
                  <a:schemeClr val="dk1"/>
                </a:solidFill>
              </a:rPr>
              <a:t>O1</a:t>
            </a:r>
            <a:r>
              <a:rPr lang="en-US" sz="1800" dirty="0">
                <a:solidFill>
                  <a:schemeClr val="dk1"/>
                </a:solidFill>
              </a:rPr>
              <a:t>+ </a:t>
            </a:r>
            <a:r>
              <a:rPr lang="en-US" sz="2000" dirty="0">
                <a:solidFill>
                  <a:schemeClr val="dk1"/>
                </a:solidFill>
              </a:rPr>
              <a:t>λ</a:t>
            </a:r>
            <a:r>
              <a:rPr lang="en-US" sz="2000" baseline="-25000" dirty="0">
                <a:solidFill>
                  <a:schemeClr val="dk1"/>
                </a:solidFill>
              </a:rPr>
              <a:t>O2</a:t>
            </a:r>
            <a:r>
              <a:rPr lang="en-US" sz="1800" dirty="0">
                <a:solidFill>
                  <a:schemeClr val="dk1"/>
                </a:solidFill>
              </a:rPr>
              <a:t>+ … + </a:t>
            </a:r>
            <a:r>
              <a:rPr lang="en-US" sz="2000" dirty="0" err="1">
                <a:solidFill>
                  <a:schemeClr val="dk1"/>
                </a:solidFill>
              </a:rPr>
              <a:t>λ</a:t>
            </a:r>
            <a:r>
              <a:rPr lang="en-US" sz="2000" baseline="-25000" dirty="0" err="1">
                <a:solidFill>
                  <a:schemeClr val="dk1"/>
                </a:solidFill>
              </a:rPr>
              <a:t>On</a:t>
            </a:r>
            <a:endParaRPr lang="en-US" sz="2000" baseline="-25000" dirty="0">
              <a:solidFill>
                <a:schemeClr val="dk1"/>
              </a:solidFill>
            </a:endParaRPr>
          </a:p>
          <a:p>
            <a:pPr lvl="0" indent="9144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indent="9144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</a:rPr>
              <a:t>Thus, we can approach the problem from the perspective of teams with an expected defensive and offensive performance</a:t>
            </a:r>
            <a:r>
              <a:rPr lang="en-US" sz="1800" dirty="0" smtClean="0">
                <a:solidFill>
                  <a:schemeClr val="dk1"/>
                </a:solidFill>
              </a:rPr>
              <a:t>.</a:t>
            </a:r>
          </a:p>
          <a:p>
            <a:pPr lvl="0" indent="91440" rtl="0">
              <a:spcBef>
                <a:spcPts val="0"/>
              </a:spcBef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144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dk1"/>
                </a:solidFill>
              </a:rPr>
              <a:t>For calculating score we used a slightly different average scored (1.5)</a:t>
            </a:r>
            <a:endParaRPr lang="en-US"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/>
              <a:t>Algorithm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/>
              <a:t>Players were classified as offensive (strikers, forwards, wings, etc.) and defensive (keeper, backs, defensive midfielders, etc.).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/>
              <a:t>Using each player’s overall score, the offensive and defensive scores for each team were calculated as a mean: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/>
              <a:t>O = 1/N * </a:t>
            </a:r>
            <a:r>
              <a:rPr lang="en-US" sz="2000" dirty="0" err="1"/>
              <a:t>ΣO</a:t>
            </a:r>
            <a:r>
              <a:rPr lang="en-US" sz="2000" baseline="-25000" dirty="0" err="1"/>
              <a:t>Pi</a:t>
            </a:r>
            <a:r>
              <a:rPr lang="en-US" sz="2000" dirty="0"/>
              <a:t>, where </a:t>
            </a:r>
            <a:r>
              <a:rPr lang="en-US" sz="2000" dirty="0" err="1"/>
              <a:t>O</a:t>
            </a:r>
            <a:r>
              <a:rPr lang="en-US" sz="2000" baseline="-25000" dirty="0" err="1">
                <a:solidFill>
                  <a:schemeClr val="dk1"/>
                </a:solidFill>
              </a:rPr>
              <a:t>Pi</a:t>
            </a:r>
            <a:r>
              <a:rPr lang="en-US" sz="2000" dirty="0"/>
              <a:t> represents the score for each offensive player Pi on the team. The defense scores were calculated in the same way.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/>
              <a:t>These ratings were fitted against club team standings at the end of the 2014 season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/>
              <a:t>We came up with two curves:</a:t>
            </a:r>
          </a:p>
          <a:p>
            <a:pPr marL="457200" lvl="0" indent="-317500"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 dirty="0" err="1"/>
              <a:t>OffensiveTransform</a:t>
            </a:r>
            <a:r>
              <a:rPr lang="en-US" sz="2000" dirty="0"/>
              <a:t>: offensive rating → expected goals per game</a:t>
            </a:r>
          </a:p>
          <a:p>
            <a:pPr marL="457200" lvl="0" indent="-317500"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 dirty="0" err="1"/>
              <a:t>DefensiveTransform</a:t>
            </a:r>
            <a:r>
              <a:rPr lang="en-US" sz="2000" dirty="0"/>
              <a:t>: defensive rating → expected number of goal conceded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Curve Fitting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9875" y="2614825"/>
            <a:ext cx="5176974" cy="2409549"/>
          </a:xfrm>
          <a:prstGeom prst="rect">
            <a:avLst/>
          </a:prstGeom>
        </p:spPr>
      </p:pic>
      <p:pic>
        <p:nvPicPr>
          <p:cNvPr id="208" name="Shape 20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031100" y="2614825"/>
            <a:ext cx="5605381" cy="24095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 baseline="0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model the performance of national football teams in order to predict future games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Font typeface="Calibri"/>
              <a:buNone/>
            </a:pP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use properties of Poisson Random Variables to construct two separate models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Font typeface="Calibri"/>
              <a:buNone/>
            </a:pP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use our tested models to predict the result of next month’s FIFA World Cup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Font typeface="Calibri"/>
              <a:buNone/>
            </a:pP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accent1"/>
              </a:buClr>
              <a:buFont typeface="Calibri"/>
              <a:buNone/>
            </a:pP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3556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/>
              <a:t>Verification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Generated lambdas were used to predict the outcomes of past games.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This was compared to the actual outcomes of matches from 2006 to 2014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Peak accuracy was 79.9% for 2014 games.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This makes sense, as player data is up-to-date, and past years had different teams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>
              <a:spcBef>
                <a:spcPts val="0"/>
              </a:spcBef>
              <a:buNone/>
            </a:pPr>
            <a:r>
              <a:rPr lang="en-US" sz="1800"/>
              <a:t>Along this logic, it did not make sense to verify our model with the previous world cup results like we did in the first model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Verification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Here we show the percentage of historical matches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we were able to predict correctly (result-wise). Actually</a:t>
            </a:r>
          </a:p>
          <a:p>
            <a:pPr>
              <a:spcBef>
                <a:spcPts val="0"/>
              </a:spcBef>
              <a:buNone/>
            </a:pPr>
            <a:r>
              <a:rPr lang="en-US"/>
              <a:t>coming up with the score for a match is </a:t>
            </a:r>
            <a:r>
              <a:rPr lang="en-US" b="1"/>
              <a:t>very</a:t>
            </a:r>
            <a:r>
              <a:rPr lang="en-US"/>
              <a:t> difficult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802625" y="1842825"/>
            <a:ext cx="5353050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6718325" y="1842825"/>
            <a:ext cx="40721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Model accuracy vs. minimum year predicted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Further Simulation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We simulated the 2014 World Cup by sampling from a Poisson Distribution, and we got the following winners:</a:t>
            </a:r>
            <a:endParaRPr lang="en-US" dirty="0" smtClean="0"/>
          </a:p>
          <a:p>
            <a:r>
              <a:rPr lang="en-US" dirty="0" smtClean="0"/>
              <a:t>Spain – 15.6%</a:t>
            </a:r>
          </a:p>
          <a:p>
            <a:r>
              <a:rPr lang="en-US" dirty="0" smtClean="0"/>
              <a:t>Argentina – 12.3%</a:t>
            </a:r>
          </a:p>
          <a:p>
            <a:r>
              <a:rPr lang="en-US" dirty="0" smtClean="0"/>
              <a:t>Italy – 11.8%</a:t>
            </a:r>
          </a:p>
          <a:p>
            <a:r>
              <a:rPr lang="en-US" dirty="0" smtClean="0"/>
              <a:t>Portugal – 9.6%</a:t>
            </a:r>
            <a:endParaRPr lang="en-US" dirty="0"/>
          </a:p>
          <a:p>
            <a:r>
              <a:rPr lang="en-US" dirty="0"/>
              <a:t>Brazil – 7.3%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25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/>
              <a:t>Validity of Model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Past just verification, we should address where the ratings stem from in the first place. If the ratings are just a reflection of win rate, then we simply have a model that can mimic its test data but have little predictive power.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This is why we chose to come up with a team rating based off of the </a:t>
            </a:r>
            <a:r>
              <a:rPr lang="en-US" b="1"/>
              <a:t>players </a:t>
            </a:r>
            <a:r>
              <a:rPr lang="en-US"/>
              <a:t>and not the </a:t>
            </a:r>
            <a:r>
              <a:rPr lang="en-US" b="1"/>
              <a:t>teams</a:t>
            </a:r>
            <a:r>
              <a:rPr lang="en-US"/>
              <a:t> standing.</a:t>
            </a:r>
          </a:p>
          <a:p>
            <a:pPr marL="91440" lvl="0" indent="0" rtl="0">
              <a:spcBef>
                <a:spcPts val="0"/>
              </a:spcBef>
              <a:buNone/>
            </a:pPr>
            <a:r>
              <a:rPr lang="en-US"/>
              <a:t>FIFA determines team rating through match history only. EA is thorough in their rating (still subjective).</a:t>
            </a:r>
          </a:p>
          <a:p>
            <a:pPr marL="457200" lvl="0" indent="-317500"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/>
              <a:t>A player’s rating is dependent on their position</a:t>
            </a:r>
          </a:p>
          <a:p>
            <a:pPr marL="457200" lvl="0" indent="-31750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/>
              <a:t>A player has over 10 fields for ranking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 baseline="0" dirty="0" smtClean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Summary &amp; Comparison</a:t>
            </a:r>
            <a:endParaRPr lang="en-US" sz="4800" b="0" i="0" u="none" strike="noStrike" cap="none" baseline="0" dirty="0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lvl="0" indent="9144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The first model seemed to match SPI much </a:t>
            </a:r>
            <a:r>
              <a:rPr lang="en-US" sz="2000" dirty="0" smtClean="0">
                <a:solidFill>
                  <a:schemeClr val="dk1"/>
                </a:solidFill>
              </a:rPr>
              <a:t>better</a:t>
            </a:r>
          </a:p>
          <a:p>
            <a:pPr lvl="0" indent="9144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lang="en-US" sz="2000" dirty="0" smtClean="0">
              <a:solidFill>
                <a:schemeClr val="dk1"/>
              </a:solidFill>
            </a:endParaRPr>
          </a:p>
          <a:p>
            <a:pPr lvl="0" indent="9144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The “offensive” sub-ratings had stronger correlation than “defensive” in model 2</a:t>
            </a:r>
          </a:p>
          <a:p>
            <a:pPr lvl="0" indent="9144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lang="en-US" sz="2000" dirty="0">
              <a:solidFill>
                <a:schemeClr val="dk1"/>
              </a:solidFill>
            </a:endParaRPr>
          </a:p>
          <a:p>
            <a:pPr lvl="0" indent="9144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The </a:t>
            </a:r>
            <a:r>
              <a:rPr lang="en-US" sz="2000" dirty="0">
                <a:solidFill>
                  <a:schemeClr val="dk1"/>
                </a:solidFill>
              </a:rPr>
              <a:t>second model </a:t>
            </a:r>
            <a:r>
              <a:rPr lang="en-US" sz="2000" dirty="0" smtClean="0">
                <a:solidFill>
                  <a:schemeClr val="dk1"/>
                </a:solidFill>
              </a:rPr>
              <a:t>has the advantage of having greater detail pertaining to current data</a:t>
            </a:r>
            <a:endParaRPr lang="en-US"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Shortcomings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9144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-US" sz="2400" dirty="0" smtClean="0"/>
              <a:t>Model 1:</a:t>
            </a:r>
          </a:p>
          <a:p>
            <a:pPr indent="9144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-US" sz="2000" dirty="0" smtClean="0"/>
              <a:t>There </a:t>
            </a:r>
            <a:r>
              <a:rPr lang="en-US" sz="2000" dirty="0"/>
              <a:t>is not as much international data, which is what Model 1 is based </a:t>
            </a:r>
            <a:r>
              <a:rPr lang="en-US" sz="2000" dirty="0" smtClean="0"/>
              <a:t>on</a:t>
            </a:r>
          </a:p>
          <a:p>
            <a:pPr indent="9144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-US" sz="2400" dirty="0" smtClean="0">
                <a:solidFill>
                  <a:schemeClr val="dk1"/>
                </a:solidFill>
              </a:rPr>
              <a:t>Model 2:</a:t>
            </a:r>
          </a:p>
          <a:p>
            <a:pPr lvl="0" indent="9144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Ratings </a:t>
            </a:r>
            <a:r>
              <a:rPr lang="en-US" sz="2000" dirty="0">
                <a:solidFill>
                  <a:schemeClr val="dk1"/>
                </a:solidFill>
              </a:rPr>
              <a:t>were not entirely consistent across different </a:t>
            </a:r>
            <a:r>
              <a:rPr lang="en-US" sz="2000" dirty="0" smtClean="0">
                <a:solidFill>
                  <a:schemeClr val="dk1"/>
                </a:solidFill>
              </a:rPr>
              <a:t>leagues</a:t>
            </a:r>
            <a:endParaRPr lang="en-US" sz="2000" dirty="0">
              <a:solidFill>
                <a:schemeClr val="dk1"/>
              </a:solidFill>
            </a:endParaRPr>
          </a:p>
          <a:p>
            <a:pPr lvl="0" indent="9144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-US" sz="2000" dirty="0">
                <a:solidFill>
                  <a:schemeClr val="dk1"/>
                </a:solidFill>
              </a:rPr>
              <a:t>Team Dynamic is not factored in for Model </a:t>
            </a:r>
            <a:r>
              <a:rPr lang="en-US" sz="2000" dirty="0" smtClean="0">
                <a:solidFill>
                  <a:schemeClr val="dk1"/>
                </a:solidFill>
              </a:rPr>
              <a:t>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535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World Cup Predictions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097277" y="1845732"/>
            <a:ext cx="4138800" cy="633599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3556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History-Based Model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6000" y="2479450"/>
            <a:ext cx="5856625" cy="3771899"/>
          </a:xfrm>
          <a:prstGeom prst="rect">
            <a:avLst/>
          </a:prstGeom>
        </p:spPr>
      </p:pic>
      <p:sp>
        <p:nvSpPr>
          <p:cNvPr id="250" name="Shape 250"/>
          <p:cNvSpPr txBox="1">
            <a:spLocks noGrp="1"/>
          </p:cNvSpPr>
          <p:nvPr>
            <p:ph type="body" idx="2"/>
          </p:nvPr>
        </p:nvSpPr>
        <p:spPr>
          <a:xfrm>
            <a:off x="7161903" y="1791632"/>
            <a:ext cx="4138800" cy="633599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3556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Player Rating Model</a:t>
            </a:r>
          </a:p>
        </p:txBody>
      </p:sp>
      <p:pic>
        <p:nvPicPr>
          <p:cNvPr id="251" name="Shape 25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162625" y="2479449"/>
            <a:ext cx="5856625" cy="37718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/>
              <a:t>Previous Literature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It is widely accepted that the Poisson random variable is a simple and effective modelling approach to the goals scored in sports.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Factors to consider:</a:t>
            </a:r>
          </a:p>
          <a:p>
            <a:pPr marL="457200" lvl="0" indent="-317500"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/>
              <a:t>Season predictions verus World Cup predictions</a:t>
            </a:r>
          </a:p>
          <a:p>
            <a:pPr marL="457200" lvl="0" indent="-317500"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/>
              <a:t>Historical data of club teams versus Historical data for national teams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	Information gained from a match result, 1-0 or 2-0 or 4-0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-US"/>
              <a:t>We read papers from Karlis and Ntzoufras who initially presented the bivariate poisson distribution as a means of prediction and then there more recent paper in 2009 that addresses the robustness of the ideas discussed in their first paper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/>
              <a:t>Brazil Scoring PDF (Red is Poisson)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304612" y="1845725"/>
            <a:ext cx="5582774" cy="43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 baseline="0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Problem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3556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2000" dirty="0" smtClean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Prediction of team performance at an international level</a:t>
            </a:r>
          </a:p>
          <a:p>
            <a:pPr marL="91440" marR="0" lvl="0" indent="3556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2000" dirty="0" smtClean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Try </a:t>
            </a:r>
            <a:r>
              <a:rPr lang="en-US" sz="2000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a couple approaches to model games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		Model 1 is based on historical performance of each team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		Model 2 is based on the current player statistics from FIFA videogames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4800" dirty="0"/>
          </a:p>
          <a:p>
            <a:pPr>
              <a:spcBef>
                <a:spcPts val="0"/>
              </a:spcBef>
              <a:buNone/>
            </a:pPr>
            <a:r>
              <a:rPr lang="en-US" sz="4800" dirty="0"/>
              <a:t>Scores From Distributions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/>
              <a:t>Each team has a distribution for offense and defense.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/>
              <a:t>-Describes goals scored and conceded when matched against an </a:t>
            </a:r>
            <a:r>
              <a:rPr lang="en-US" sz="2000" b="1" dirty="0"/>
              <a:t>average </a:t>
            </a:r>
            <a:r>
              <a:rPr lang="en-US" sz="2000" dirty="0"/>
              <a:t>team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 dirty="0"/>
              <a:t>-For random variables O</a:t>
            </a:r>
            <a:r>
              <a:rPr lang="en-US" sz="2000" baseline="-25000" dirty="0"/>
              <a:t>1</a:t>
            </a:r>
            <a:r>
              <a:rPr lang="en-US" sz="2000" dirty="0"/>
              <a:t>, D</a:t>
            </a:r>
            <a:r>
              <a:rPr lang="en-US" sz="2000" baseline="-25000" dirty="0"/>
              <a:t>1</a:t>
            </a:r>
            <a:r>
              <a:rPr lang="en-US" sz="2000" dirty="0"/>
              <a:t>, O</a:t>
            </a:r>
            <a:r>
              <a:rPr lang="en-US" sz="2000" baseline="-25000" dirty="0"/>
              <a:t>2</a:t>
            </a:r>
            <a:r>
              <a:rPr lang="en-US" sz="2000" dirty="0"/>
              <a:t>, and D</a:t>
            </a:r>
            <a:r>
              <a:rPr lang="en-US" sz="2000" baseline="-25000" dirty="0"/>
              <a:t>2</a:t>
            </a:r>
            <a:r>
              <a:rPr lang="en-US" sz="2000" dirty="0"/>
              <a:t> (offensive and defensive random variables for teams 1 and 2),  we define the random variables </a:t>
            </a:r>
            <a:r>
              <a:rPr lang="en-US" sz="2000" dirty="0" smtClean="0"/>
              <a:t>S</a:t>
            </a:r>
            <a:r>
              <a:rPr lang="en-US" sz="2000" baseline="-25000" dirty="0"/>
              <a:t>1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 smtClean="0"/>
              <a:t>S</a:t>
            </a:r>
            <a:r>
              <a:rPr lang="en-US" sz="2000" baseline="-25000" dirty="0"/>
              <a:t>2</a:t>
            </a:r>
            <a:r>
              <a:rPr lang="en-US" sz="2000" dirty="0" smtClean="0"/>
              <a:t> </a:t>
            </a:r>
            <a:r>
              <a:rPr lang="en-US" sz="2000" dirty="0"/>
              <a:t>(Scores for each team) as follows: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/>
              <a:t>	-S</a:t>
            </a:r>
            <a:r>
              <a:rPr lang="en-US" sz="2000" baseline="-25000" dirty="0"/>
              <a:t>1</a:t>
            </a:r>
            <a:r>
              <a:rPr lang="en-US" sz="2000" dirty="0"/>
              <a:t> = (O</a:t>
            </a:r>
            <a:r>
              <a:rPr lang="en-US" sz="2000" baseline="-25000" dirty="0"/>
              <a:t>1</a:t>
            </a:r>
            <a:r>
              <a:rPr lang="en-US" sz="2000" dirty="0"/>
              <a:t>*D</a:t>
            </a:r>
            <a:r>
              <a:rPr lang="en-US" sz="2000" baseline="-25000" dirty="0"/>
              <a:t>2</a:t>
            </a:r>
            <a:r>
              <a:rPr lang="en-US" sz="2000" dirty="0"/>
              <a:t>)/A		-S</a:t>
            </a:r>
            <a:r>
              <a:rPr lang="en-US" sz="2000" baseline="-25000" dirty="0"/>
              <a:t>2</a:t>
            </a:r>
            <a:r>
              <a:rPr lang="en-US" sz="2000" dirty="0"/>
              <a:t> = (O</a:t>
            </a:r>
            <a:r>
              <a:rPr lang="en-US" sz="2000" baseline="-25000" dirty="0"/>
              <a:t>2</a:t>
            </a:r>
            <a:r>
              <a:rPr lang="en-US" sz="2000" dirty="0"/>
              <a:t>*D</a:t>
            </a:r>
            <a:r>
              <a:rPr lang="en-US" sz="2000" baseline="-25000" dirty="0"/>
              <a:t>1</a:t>
            </a:r>
            <a:r>
              <a:rPr lang="en-US" sz="2000" dirty="0"/>
              <a:t>)/A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/>
              <a:t>where A is the population average number of goals per game.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/>
              <a:t>-Consequently, calculating the expected number of goals is simple: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/>
              <a:t>	E[S</a:t>
            </a:r>
            <a:r>
              <a:rPr lang="en-US" sz="2000" baseline="-25000" dirty="0"/>
              <a:t>1</a:t>
            </a:r>
            <a:r>
              <a:rPr lang="en-US" sz="2000" dirty="0"/>
              <a:t>] = E[</a:t>
            </a:r>
            <a:r>
              <a:rPr lang="en-US" sz="2000" dirty="0">
                <a:solidFill>
                  <a:schemeClr val="dk1"/>
                </a:solidFill>
              </a:rPr>
              <a:t>(O</a:t>
            </a:r>
            <a:r>
              <a:rPr lang="en-US" sz="2000" baseline="-25000" dirty="0">
                <a:solidFill>
                  <a:schemeClr val="dk1"/>
                </a:solidFill>
              </a:rPr>
              <a:t>1</a:t>
            </a:r>
            <a:r>
              <a:rPr lang="en-US" sz="2000" dirty="0">
                <a:solidFill>
                  <a:schemeClr val="dk1"/>
                </a:solidFill>
              </a:rPr>
              <a:t>*D</a:t>
            </a:r>
            <a:r>
              <a:rPr lang="en-US" sz="2000" baseline="-25000" dirty="0">
                <a:solidFill>
                  <a:schemeClr val="dk1"/>
                </a:solidFill>
              </a:rPr>
              <a:t>2</a:t>
            </a:r>
            <a:r>
              <a:rPr lang="en-US" sz="2000" dirty="0">
                <a:solidFill>
                  <a:schemeClr val="dk1"/>
                </a:solidFill>
              </a:rPr>
              <a:t>)/A] = E[O</a:t>
            </a:r>
            <a:r>
              <a:rPr lang="en-US" sz="2000" baseline="-25000" dirty="0">
                <a:solidFill>
                  <a:schemeClr val="dk1"/>
                </a:solidFill>
              </a:rPr>
              <a:t>1</a:t>
            </a:r>
            <a:r>
              <a:rPr lang="en-US" sz="2000" dirty="0">
                <a:solidFill>
                  <a:schemeClr val="dk1"/>
                </a:solidFill>
              </a:rPr>
              <a:t>] * E[D</a:t>
            </a:r>
            <a:r>
              <a:rPr lang="en-US" sz="2000" baseline="-25000" dirty="0">
                <a:solidFill>
                  <a:schemeClr val="dk1"/>
                </a:solidFill>
              </a:rPr>
              <a:t>2</a:t>
            </a:r>
            <a:r>
              <a:rPr lang="en-US" sz="2000" dirty="0">
                <a:solidFill>
                  <a:schemeClr val="dk1"/>
                </a:solidFill>
              </a:rPr>
              <a:t>] / A = λ</a:t>
            </a:r>
            <a:r>
              <a:rPr lang="en-US" sz="2000" baseline="-25000" dirty="0">
                <a:solidFill>
                  <a:schemeClr val="dk1"/>
                </a:solidFill>
              </a:rPr>
              <a:t>O1</a:t>
            </a:r>
            <a:r>
              <a:rPr lang="en-US" sz="2000" dirty="0">
                <a:solidFill>
                  <a:schemeClr val="dk1"/>
                </a:solidFill>
              </a:rPr>
              <a:t> * λ</a:t>
            </a:r>
            <a:r>
              <a:rPr lang="en-US" sz="2000" baseline="-25000" dirty="0">
                <a:solidFill>
                  <a:schemeClr val="dk1"/>
                </a:solidFill>
              </a:rPr>
              <a:t>D2</a:t>
            </a:r>
            <a:r>
              <a:rPr lang="en-US" sz="2000" dirty="0">
                <a:solidFill>
                  <a:schemeClr val="dk1"/>
                </a:solidFill>
              </a:rPr>
              <a:t>/ 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/>
              <a:t>Examples Showing Our Rationale</a:t>
            </a:r>
          </a:p>
        </p:txBody>
      </p:sp>
      <p:graphicFrame>
        <p:nvGraphicFramePr>
          <p:cNvPr id="134" name="Shape 134"/>
          <p:cNvGraphicFramePr/>
          <p:nvPr>
            <p:extLst>
              <p:ext uri="{D42A27DB-BD31-4B8C-83A1-F6EECF244321}">
                <p14:modId xmlns:p14="http://schemas.microsoft.com/office/powerpoint/2010/main" val="2056663960"/>
              </p:ext>
            </p:extLst>
          </p:nvPr>
        </p:nvGraphicFramePr>
        <p:xfrm>
          <a:off x="1052750" y="4248425"/>
          <a:ext cx="10287000" cy="1950600"/>
        </p:xfrm>
        <a:graphic>
          <a:graphicData uri="http://schemas.openxmlformats.org/drawingml/2006/table">
            <a:tbl>
              <a:tblPr>
                <a:noFill/>
                <a:tableStyleId>{4A46BF0C-AF0E-442C-A5A3-BF2E56F50A84}</a:tableStyleId>
              </a:tblPr>
              <a:tblGrid>
                <a:gridCol w="1714500"/>
                <a:gridCol w="1714500"/>
                <a:gridCol w="1714500"/>
                <a:gridCol w="1714500"/>
                <a:gridCol w="1714500"/>
                <a:gridCol w="1714500"/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2000" dirty="0" err="1"/>
                        <a:t>λ</a:t>
                      </a:r>
                      <a:r>
                        <a:rPr lang="en-US" sz="2000" baseline="-25000" dirty="0" err="1"/>
                        <a:t>O</a:t>
                      </a:r>
                      <a:endParaRPr lang="en-US" sz="2000" baseline="-25000" dirty="0"/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2</a:t>
                      </a:r>
                    </a:p>
                  </a:txBody>
                  <a:tcPr marL="91425" marR="91425" marT="91425" marB="91425"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3</a:t>
                      </a:r>
                    </a:p>
                  </a:txBody>
                  <a:tcPr marL="91425" marR="91425" marT="91425" marB="91425"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4</a:t>
                      </a:r>
                    </a:p>
                  </a:txBody>
                  <a:tcPr marL="91425" marR="91425" marT="91425" marB="91425"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4</a:t>
                      </a:r>
                    </a:p>
                  </a:txBody>
                  <a:tcPr marL="91425" marR="91425" marT="91425" marB="91425"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4</a:t>
                      </a:r>
                    </a:p>
                  </a:txBody>
                  <a:tcPr marL="91425" marR="91425" marT="91425" marB="91425"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λ</a:t>
                      </a:r>
                      <a:r>
                        <a:rPr lang="en-US" sz="2000" baseline="-25000"/>
                        <a:t>D</a:t>
                      </a:r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2</a:t>
                      </a:r>
                    </a:p>
                  </a:txBody>
                  <a:tcPr marL="91425" marR="91425" marT="91425" marB="91425"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1.5</a:t>
                      </a:r>
                    </a:p>
                  </a:txBody>
                  <a:tcPr marL="91425" marR="91425" marT="91425" marB="91425"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0.5</a:t>
                      </a:r>
                    </a:p>
                  </a:txBody>
                  <a:tcPr marL="91425" marR="91425" marT="91425" marB="91425"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1</a:t>
                      </a:r>
                    </a:p>
                  </a:txBody>
                  <a:tcPr marL="91425" marR="91425" marT="91425" marB="91425"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2</a:t>
                      </a:r>
                    </a:p>
                  </a:txBody>
                  <a:tcPr marL="91425" marR="91425" marT="91425" marB="91425"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Mean</a:t>
                      </a:r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2</a:t>
                      </a:r>
                    </a:p>
                  </a:txBody>
                  <a:tcPr marL="91425" marR="91425" marT="91425" marB="91425"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91425" marR="91425" marT="91425" marB="91425"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sz="2000" dirty="0"/>
                        <a:t>2.25</a:t>
                      </a:r>
                    </a:p>
                  </a:txBody>
                  <a:tcPr marL="91425" marR="91425" marT="91425" marB="91425"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2.5</a:t>
                      </a:r>
                    </a:p>
                  </a:txBody>
                  <a:tcPr marL="91425" marR="91425" marT="91425" marB="91425"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3</a:t>
                      </a:r>
                    </a:p>
                  </a:txBody>
                  <a:tcPr marL="91425" marR="91425" marT="91425" marB="91425"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Our Model</a:t>
                      </a:r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2</a:t>
                      </a:r>
                    </a:p>
                  </a:txBody>
                  <a:tcPr marL="91425" marR="91425" marT="91425" marB="91425"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sz="2000" dirty="0" smtClean="0"/>
                        <a:t>2.5</a:t>
                      </a:r>
                      <a:endParaRPr lang="en-US" sz="2000" dirty="0"/>
                    </a:p>
                  </a:txBody>
                  <a:tcPr marL="91425" marR="91425" marT="91425" marB="91425"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1</a:t>
                      </a:r>
                    </a:p>
                  </a:txBody>
                  <a:tcPr marL="91425" marR="91425" marT="91425" marB="91425"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2</a:t>
                      </a:r>
                    </a:p>
                  </a:txBody>
                  <a:tcPr marL="91425" marR="91425" marT="91425" marB="91425"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4</a:t>
                      </a:r>
                    </a:p>
                  </a:txBody>
                  <a:tcPr marL="91425" marR="91425" marT="91425" marB="91425"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5" name="Shape 135"/>
          <p:cNvSpPr txBox="1"/>
          <p:nvPr/>
        </p:nvSpPr>
        <p:spPr>
          <a:xfrm>
            <a:off x="1236950" y="2063450"/>
            <a:ext cx="9918600" cy="222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/>
              <a:t>E[O*D/A] = E[O]*E[D]/A = (</a:t>
            </a:r>
            <a:r>
              <a:rPr lang="en-US" sz="2000">
                <a:solidFill>
                  <a:schemeClr val="dk1"/>
                </a:solidFill>
              </a:rPr>
              <a:t>λ</a:t>
            </a:r>
            <a:r>
              <a:rPr lang="en-US" sz="2000" baseline="-25000">
                <a:solidFill>
                  <a:schemeClr val="dk1"/>
                </a:solidFill>
              </a:rPr>
              <a:t>O </a:t>
            </a:r>
            <a:r>
              <a:rPr lang="en-US" sz="2000">
                <a:solidFill>
                  <a:schemeClr val="dk1"/>
                </a:solidFill>
              </a:rPr>
              <a:t>*λ</a:t>
            </a:r>
            <a:r>
              <a:rPr lang="en-US" sz="2000" baseline="-25000">
                <a:solidFill>
                  <a:schemeClr val="dk1"/>
                </a:solidFill>
              </a:rPr>
              <a:t>D</a:t>
            </a:r>
            <a:r>
              <a:rPr lang="en-US" sz="2000">
                <a:solidFill>
                  <a:schemeClr val="dk1"/>
                </a:solidFill>
              </a:rPr>
              <a:t>)/A since the offensive and defensive distributions are independent</a:t>
            </a:r>
          </a:p>
          <a:p>
            <a:pPr lvl="0" rtl="0">
              <a:spcBef>
                <a:spcPts val="0"/>
              </a:spcBef>
              <a:buNone/>
            </a:pPr>
            <a:endParaRPr sz="2000"/>
          </a:p>
          <a:p>
            <a:pPr>
              <a:spcBef>
                <a:spcPts val="0"/>
              </a:spcBef>
              <a:buNone/>
            </a:pPr>
            <a:r>
              <a:rPr lang="en-US" sz="2000"/>
              <a:t>Assuming that A is 2, our model works for all of these cases, whereas averaging fails many of them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9" cy="356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US" sz="8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Model One: Historical Performance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ubTitle" idx="1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endParaRPr sz="2400" b="0" i="0" u="none" strike="noStrike" cap="small" baseline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/>
              <a:t>Model and Historical Data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/>
              <a:t>We collected historical data for the top 120 national teams based on ELO rankings.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/>
              <a:t>	Every international game is available at eloratings.net</a:t>
            </a:r>
          </a:p>
          <a:p>
            <a:pPr marL="91440" lvl="0" indent="0" rtl="0">
              <a:spcBef>
                <a:spcPts val="0"/>
              </a:spcBef>
              <a:buNone/>
            </a:pPr>
            <a:r>
              <a:rPr lang="en-US" sz="2000"/>
              <a:t>Data was parsed and formatted using Ruby.</a:t>
            </a:r>
          </a:p>
          <a:p>
            <a:pPr marL="91440" lvl="0" indent="0" rtl="0">
              <a:spcBef>
                <a:spcPts val="0"/>
              </a:spcBef>
              <a:buNone/>
            </a:pPr>
            <a:endParaRPr sz="2000"/>
          </a:p>
          <a:p>
            <a:pPr marL="91440" lvl="0" indent="365760" rtl="0">
              <a:spcBef>
                <a:spcPts val="0"/>
              </a:spcBef>
              <a:buNone/>
            </a:pPr>
            <a:r>
              <a:rPr lang="en-US" sz="2000"/>
              <a:t>Both of the teams lambda parameters get updated over time. As the team plays</a:t>
            </a:r>
          </a:p>
          <a:p>
            <a:pPr marL="91440" lvl="0" indent="0" rtl="0">
              <a:spcBef>
                <a:spcPts val="0"/>
              </a:spcBef>
              <a:buNone/>
            </a:pPr>
            <a:r>
              <a:rPr lang="en-US" sz="2000"/>
              <a:t>new games, the value goes up or down with the performance of that game.</a:t>
            </a:r>
          </a:p>
          <a:p>
            <a:pPr marL="91440" lvl="0" indent="0" rtl="0">
              <a:spcBef>
                <a:spcPts val="0"/>
              </a:spcBef>
              <a:buNone/>
            </a:pPr>
            <a:endParaRPr sz="20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1012</Words>
  <Application>Microsoft Office PowerPoint</Application>
  <PresentationFormat>Widescreen</PresentationFormat>
  <Paragraphs>210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Retrospect</vt:lpstr>
      <vt:lpstr>Modeling of National Football Teams</vt:lpstr>
      <vt:lpstr>Introduction</vt:lpstr>
      <vt:lpstr>Previous Literature</vt:lpstr>
      <vt:lpstr>Brazil Scoring PDF (Red is Poisson)</vt:lpstr>
      <vt:lpstr>Problem</vt:lpstr>
      <vt:lpstr> Scores From Distributions</vt:lpstr>
      <vt:lpstr>Examples Showing Our Rationale</vt:lpstr>
      <vt:lpstr>Model One: Historical Performance</vt:lpstr>
      <vt:lpstr>Model and Historical Data</vt:lpstr>
      <vt:lpstr>Algorithm</vt:lpstr>
      <vt:lpstr>Comparison with SPI</vt:lpstr>
      <vt:lpstr>Verification</vt:lpstr>
      <vt:lpstr>Verification</vt:lpstr>
      <vt:lpstr>Further Simulation</vt:lpstr>
      <vt:lpstr>Model Two: Player Performance</vt:lpstr>
      <vt:lpstr>The Model and EA Sports Data</vt:lpstr>
      <vt:lpstr>The Model</vt:lpstr>
      <vt:lpstr>Algorithm</vt:lpstr>
      <vt:lpstr>Curve Fitting </vt:lpstr>
      <vt:lpstr>Verification</vt:lpstr>
      <vt:lpstr>Verification</vt:lpstr>
      <vt:lpstr>Further Simulation</vt:lpstr>
      <vt:lpstr>Validity of Model</vt:lpstr>
      <vt:lpstr>Summary &amp; Comparison</vt:lpstr>
      <vt:lpstr>Shortcomings</vt:lpstr>
      <vt:lpstr>World Cup Predictions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of National Football Teams</dc:title>
  <cp:lastModifiedBy>Farias</cp:lastModifiedBy>
  <cp:revision>28</cp:revision>
  <dcterms:modified xsi:type="dcterms:W3CDTF">2014-05-14T18:55:23Z</dcterms:modified>
</cp:coreProperties>
</file>