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sdx" ContentType="application/vnd.ms-visio.drawing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256" r:id="rId2"/>
    <p:sldId id="257" r:id="rId3"/>
    <p:sldId id="258" r:id="rId4"/>
    <p:sldId id="290" r:id="rId5"/>
    <p:sldId id="259" r:id="rId6"/>
    <p:sldId id="260" r:id="rId7"/>
    <p:sldId id="262" r:id="rId8"/>
    <p:sldId id="291" r:id="rId9"/>
    <p:sldId id="266" r:id="rId10"/>
    <p:sldId id="285" r:id="rId11"/>
    <p:sldId id="292" r:id="rId12"/>
    <p:sldId id="284" r:id="rId13"/>
    <p:sldId id="283" r:id="rId14"/>
    <p:sldId id="293" r:id="rId15"/>
    <p:sldId id="265" r:id="rId16"/>
    <p:sldId id="267" r:id="rId17"/>
    <p:sldId id="268" r:id="rId18"/>
    <p:sldId id="269" r:id="rId19"/>
    <p:sldId id="271" r:id="rId20"/>
    <p:sldId id="272" r:id="rId21"/>
    <p:sldId id="273" r:id="rId22"/>
    <p:sldId id="274" r:id="rId23"/>
    <p:sldId id="275" r:id="rId24"/>
    <p:sldId id="287" r:id="rId25"/>
    <p:sldId id="289" r:id="rId26"/>
    <p:sldId id="277" r:id="rId27"/>
    <p:sldId id="278" r:id="rId28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30"/>
      <p:bold r:id="rId31"/>
    </p:embeddedFont>
    <p:embeddedFont>
      <p:font typeface="Sniglet" panose="020B0604020202020204" charset="0"/>
      <p:regular r:id="rId32"/>
    </p:embeddedFont>
    <p:embeddedFont>
      <p:font typeface="Franklin Gothic Book" panose="020B0503020102020204" pitchFamily="34" charset="0"/>
      <p:regular r:id="rId33"/>
      <p: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Dosis" panose="020B060402020202020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587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05E0FE-D782-4A1A-986F-B7B9CD512967}">
  <a:tblStyle styleId="{BE05E0FE-D782-4A1A-986F-B7B9CD51296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98" d="100"/>
          <a:sy n="98" d="100"/>
        </p:scale>
        <p:origin x="47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45757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388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119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735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1147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068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224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812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727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397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33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28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414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440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289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189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4" name="Shape 5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626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001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679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723692" y="4220090"/>
            <a:ext cx="794875" cy="985737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-58318" y="3053286"/>
            <a:ext cx="782014" cy="890356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4025101" y="3422420"/>
            <a:ext cx="370864" cy="809587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3078045" y="3128353"/>
            <a:ext cx="730670" cy="895810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401647" y="3285712"/>
            <a:ext cx="805934" cy="750837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8364459" y="3346842"/>
            <a:ext cx="873792" cy="600259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4551116" y="3125540"/>
            <a:ext cx="657208" cy="679226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4419881" y="3994834"/>
            <a:ext cx="919681" cy="950907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2644911" y="4036537"/>
            <a:ext cx="890356" cy="706800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116541" y="3186156"/>
            <a:ext cx="829754" cy="780162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347360" y="3186146"/>
            <a:ext cx="599145" cy="706812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2681614" y="4813558"/>
            <a:ext cx="816943" cy="313966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7146421" y="4508764"/>
            <a:ext cx="1040883" cy="730620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6430" y="3104431"/>
            <a:ext cx="684731" cy="721462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5262207" y="4729516"/>
            <a:ext cx="525045" cy="372666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8376371" y="4729061"/>
            <a:ext cx="508531" cy="324975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3808716" y="4429326"/>
            <a:ext cx="570934" cy="567281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7975390" y="3053271"/>
            <a:ext cx="541559" cy="67927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1570784" y="4028294"/>
            <a:ext cx="734323" cy="723314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247060" y="4094875"/>
            <a:ext cx="275433" cy="244207"/>
          </a:xfrm>
          <a:custGeom>
            <a:avLst/>
            <a:gdLst/>
            <a:ahLst/>
            <a:cxnLst/>
            <a:rect l="0" t="0" r="0" b="0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8516943" y="4082883"/>
            <a:ext cx="690236" cy="510383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859713" y="3417442"/>
            <a:ext cx="317619" cy="65900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Shape 184"/>
          <p:cNvSpPr/>
          <p:nvPr/>
        </p:nvSpPr>
        <p:spPr>
          <a:xfrm rot="1920742">
            <a:off x="5707037" y="4213989"/>
            <a:ext cx="884796" cy="750833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Shape 185"/>
          <p:cNvSpPr/>
          <p:nvPr/>
        </p:nvSpPr>
        <p:spPr>
          <a:xfrm rot="-3496844">
            <a:off x="115838" y="4509560"/>
            <a:ext cx="537852" cy="464440"/>
          </a:xfrm>
          <a:custGeom>
            <a:avLst/>
            <a:gdLst/>
            <a:ahLst/>
            <a:cxnLst/>
            <a:rect l="0" t="0" r="0" b="0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7518183" y="3966329"/>
            <a:ext cx="846268" cy="598458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Shape 187"/>
          <p:cNvSpPr/>
          <p:nvPr/>
        </p:nvSpPr>
        <p:spPr>
          <a:xfrm rot="-5400000">
            <a:off x="6496794" y="3021440"/>
            <a:ext cx="493819" cy="63153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6453205" y="3705906"/>
            <a:ext cx="666365" cy="752689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1866011" y="4742878"/>
            <a:ext cx="681078" cy="455286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6669805" y="4614394"/>
            <a:ext cx="308461" cy="330480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ctrTitle"/>
          </p:nvPr>
        </p:nvSpPr>
        <p:spPr>
          <a:xfrm>
            <a:off x="3210934" y="1661761"/>
            <a:ext cx="53015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SzPct val="100000"/>
              <a:defRPr sz="3700" b="0"/>
            </a:lvl1pPr>
            <a:lvl2pPr lvl="1" algn="r" rtl="0">
              <a:spcBef>
                <a:spcPts val="0"/>
              </a:spcBef>
              <a:buSzPct val="100000"/>
              <a:defRPr sz="3700" b="0"/>
            </a:lvl2pPr>
            <a:lvl3pPr lvl="2" algn="r" rtl="0">
              <a:spcBef>
                <a:spcPts val="0"/>
              </a:spcBef>
              <a:buSzPct val="100000"/>
              <a:defRPr sz="3700" b="0"/>
            </a:lvl3pPr>
            <a:lvl4pPr lvl="3" algn="r" rtl="0">
              <a:spcBef>
                <a:spcPts val="0"/>
              </a:spcBef>
              <a:buSzPct val="100000"/>
              <a:defRPr sz="3700" b="0"/>
            </a:lvl4pPr>
            <a:lvl5pPr lvl="4" algn="r" rtl="0">
              <a:spcBef>
                <a:spcPts val="0"/>
              </a:spcBef>
              <a:buSzPct val="100000"/>
              <a:defRPr sz="3700" b="0"/>
            </a:lvl5pPr>
            <a:lvl6pPr lvl="5" algn="r" rtl="0">
              <a:spcBef>
                <a:spcPts val="0"/>
              </a:spcBef>
              <a:buSzPct val="100000"/>
              <a:defRPr sz="3700" b="0"/>
            </a:lvl6pPr>
            <a:lvl7pPr lvl="6" algn="r" rtl="0">
              <a:spcBef>
                <a:spcPts val="0"/>
              </a:spcBef>
              <a:buSzPct val="100000"/>
              <a:defRPr sz="3700" b="0"/>
            </a:lvl7pPr>
            <a:lvl8pPr lvl="7" algn="r" rtl="0">
              <a:spcBef>
                <a:spcPts val="0"/>
              </a:spcBef>
              <a:buSzPct val="100000"/>
              <a:defRPr sz="3700" b="0"/>
            </a:lvl8pPr>
            <a:lvl9pPr lvl="8" algn="r" rtl="0">
              <a:spcBef>
                <a:spcPts val="0"/>
              </a:spcBef>
              <a:buSzPct val="100000"/>
              <a:defRPr sz="3700" b="0"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1"/>
          </p:nvPr>
        </p:nvSpPr>
        <p:spPr>
          <a:xfrm>
            <a:off x="3210884" y="2864176"/>
            <a:ext cx="53015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rgbClr val="1C4587"/>
              </a:buClr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4412080" y="4661638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968825" y="4000287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6283364" y="42095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5746560" y="4042835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7063610" y="4132027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6581517" y="4041241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6507131" y="453396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5501053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5201566" y="4075598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765584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55218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8052577" y="402927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6984573" y="4950383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6160714" y="4780233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8922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4489178" y="4206693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Shape 215"/>
          <p:cNvSpPr/>
          <p:nvPr/>
        </p:nvSpPr>
        <p:spPr>
          <a:xfrm rot="1920548">
            <a:off x="7236725" y="46581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8263292" y="4517804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Shape 217"/>
          <p:cNvSpPr/>
          <p:nvPr/>
        </p:nvSpPr>
        <p:spPr>
          <a:xfrm rot="-5400000">
            <a:off x="7684355" y="39822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50595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1482764" y="42095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945960" y="4042835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2263010" y="4132027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780917" y="4041241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1706531" y="453396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400966" y="4075598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3251972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3251977" y="402927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2183973" y="4950383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1360114" y="4780233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3455670" y="3974163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40288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Shape 239"/>
          <p:cNvSpPr/>
          <p:nvPr/>
        </p:nvSpPr>
        <p:spPr>
          <a:xfrm rot="1920548">
            <a:off x="2436125" y="46581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3462692" y="4517804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Shape 241"/>
          <p:cNvSpPr/>
          <p:nvPr/>
        </p:nvSpPr>
        <p:spPr>
          <a:xfrm rot="-5400000">
            <a:off x="2883754" y="39822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28590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2981819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8pPr>
            <a:lvl9pPr lvl="8" algn="ctr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7302880" y="-294361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-35374" y="3366962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8817947" y="3439660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8360954" y="450691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-77078" y="1488018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8052577" y="413232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7430898" y="4873170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8963978" y="1338718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0" name="Shape 260"/>
          <p:cNvSpPr/>
          <p:nvPr/>
        </p:nvSpPr>
        <p:spPr>
          <a:xfrm rot="-2426120">
            <a:off x="7110131" y="4877011"/>
            <a:ext cx="279909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8797587" y="3078732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346877" y="6086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645010" y="355961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-7" y="101336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8699356" y="17911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258966" y="-86251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-243127" y="5420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-38626" y="579045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955989" y="-57166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1333293" y="4678454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1525678" y="4911343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2" name="Shape 282"/>
          <p:cNvSpPr/>
          <p:nvPr/>
        </p:nvSpPr>
        <p:spPr>
          <a:xfrm rot="1920548">
            <a:off x="8225550" y="6252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346867" y="4064142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4" name="Shape 284"/>
          <p:cNvSpPr/>
          <p:nvPr/>
        </p:nvSpPr>
        <p:spPr>
          <a:xfrm rot="-5400000">
            <a:off x="7996280" y="3169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8801760" y="790270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8699345" y="1151406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5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91" name="Shape 291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292" name="Shape 292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1" name="Shape 321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89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89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grpSp>
        <p:nvGrpSpPr>
          <p:cNvPr id="326" name="Shape 326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327" name="Shape 327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56" name="Shape 356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747925" y="1308875"/>
            <a:ext cx="2097899" cy="3617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0" name="Shape 360"/>
          <p:cNvSpPr txBox="1">
            <a:spLocks noGrp="1"/>
          </p:cNvSpPr>
          <p:nvPr>
            <p:ph type="body" idx="2"/>
          </p:nvPr>
        </p:nvSpPr>
        <p:spPr>
          <a:xfrm>
            <a:off x="2953086" y="1308875"/>
            <a:ext cx="2097899" cy="3617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1" name="Shape 361"/>
          <p:cNvSpPr txBox="1">
            <a:spLocks noGrp="1"/>
          </p:cNvSpPr>
          <p:nvPr>
            <p:ph type="body" idx="3"/>
          </p:nvPr>
        </p:nvSpPr>
        <p:spPr>
          <a:xfrm>
            <a:off x="5158248" y="1308875"/>
            <a:ext cx="2097899" cy="3617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362" name="Shape 362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363" name="Shape 363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92" name="Shape 392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395" name="Shape 395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396" name="Shape 396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425" name="Shape 425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7302880" y="-294361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-35374" y="3366962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8817947" y="3439660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8360954" y="450691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-77078" y="1488018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8052577" y="413232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7430898" y="4873170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8963978" y="1338718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41" name="Shape 441"/>
          <p:cNvSpPr/>
          <p:nvPr/>
        </p:nvSpPr>
        <p:spPr>
          <a:xfrm rot="-2426120">
            <a:off x="7110131" y="4877011"/>
            <a:ext cx="279909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8797587" y="3078732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346877" y="6086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645010" y="355961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-7" y="101336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8699356" y="17911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258966" y="-86251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54" name="Shape 454"/>
          <p:cNvSpPr/>
          <p:nvPr/>
        </p:nvSpPr>
        <p:spPr>
          <a:xfrm>
            <a:off x="-243127" y="5420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-38626" y="579045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955989" y="-57166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1333293" y="4678454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1525678" y="4911343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3" name="Shape 463"/>
          <p:cNvSpPr/>
          <p:nvPr/>
        </p:nvSpPr>
        <p:spPr>
          <a:xfrm rot="1920548">
            <a:off x="8225550" y="6252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346867" y="4064142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5" name="Shape 465"/>
          <p:cNvSpPr/>
          <p:nvPr/>
        </p:nvSpPr>
        <p:spPr>
          <a:xfrm rot="-5400000">
            <a:off x="7996280" y="3169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8801760" y="790270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8699345" y="1151406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7302880" y="-294361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-35374" y="3366962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8817947" y="3439660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8360954" y="450691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-77078" y="1488018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052577" y="413232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7430898" y="4873170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8963978" y="1338718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Shape 483"/>
          <p:cNvSpPr/>
          <p:nvPr/>
        </p:nvSpPr>
        <p:spPr>
          <a:xfrm rot="-2426120">
            <a:off x="7110131" y="4877011"/>
            <a:ext cx="279909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8797587" y="3078732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346877" y="6086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645010" y="355961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-7" y="101336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8699356" y="17911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258966" y="-86251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-243127" y="5420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-38626" y="579045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955989" y="-57166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1333293" y="4678454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1525678" y="4911343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Shape 505"/>
          <p:cNvSpPr/>
          <p:nvPr/>
        </p:nvSpPr>
        <p:spPr>
          <a:xfrm rot="1920548">
            <a:off x="8225550" y="6252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346867" y="4064142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Shape 507"/>
          <p:cNvSpPr/>
          <p:nvPr/>
        </p:nvSpPr>
        <p:spPr>
          <a:xfrm rot="-5400000">
            <a:off x="7996280" y="3169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8801760" y="790270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8699345" y="1151406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 userDrawn="1"/>
        </p:nvGrpSpPr>
        <p:grpSpPr>
          <a:xfrm>
            <a:off x="-6" y="-23"/>
            <a:ext cx="9143797" cy="5143377"/>
            <a:chOff x="239950" y="872550"/>
            <a:chExt cx="7042900" cy="3961625"/>
          </a:xfrm>
        </p:grpSpPr>
        <p:sp>
          <p:nvSpPr>
            <p:cNvPr id="7" name="Shape 7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0" t="0" r="0" b="0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0" t="0" r="0" b="0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3D4965"/>
              </a:buClr>
              <a:buSzPct val="1000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Drawing4.vsd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package" Target="../embeddings/Microsoft_Visio_Drawing1.vsdx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Visio_Drawing3.vsdx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530450" y="148801"/>
            <a:ext cx="5709783" cy="1159799"/>
          </a:xfrm>
        </p:spPr>
        <p:txBody>
          <a:bodyPr/>
          <a:lstStyle/>
          <a:p>
            <a:pPr algn="ctr"/>
            <a:r>
              <a:rPr lang="en-US" sz="2800" smtClean="0">
                <a:latin typeface="Tahoma" panose="020B0604030504040204" pitchFamily="34" charset="0"/>
                <a:cs typeface="Tahoma" panose="020B0604030504040204" pitchFamily="34" charset="0"/>
              </a:rPr>
              <a:t>ĐỒ ÁN TỐT NGHIỆP ĐẠI HỌC</a:t>
            </a:r>
            <a:br>
              <a:rPr lang="en-US" sz="2800" smtClean="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smtClean="0">
                <a:latin typeface="Tahoma" panose="020B0604030504040204" pitchFamily="34" charset="0"/>
                <a:cs typeface="Tahoma" panose="020B0604030504040204" pitchFamily="34" charset="0"/>
              </a:rPr>
              <a:t>CHUYÊN HÀNH CNTT</a:t>
            </a:r>
            <a:endParaRPr lang="en-US" sz="28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212234" y="2187067"/>
            <a:ext cx="5755756" cy="499811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b="1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GVHD: TS Hà Đại Dương, ThS Chu Thị Hường</a:t>
            </a:r>
          </a:p>
          <a:p>
            <a:endParaRPr lang="en-US">
              <a:solidFill>
                <a:srgbClr val="1C458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45728" y="1267496"/>
            <a:ext cx="8542516" cy="8414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err="1" smtClean="0">
                <a:solidFill>
                  <a:srgbClr val="00B0F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2400" smtClean="0">
                <a:solidFill>
                  <a:srgbClr val="00B0F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srgbClr val="00B0F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2400" smtClean="0">
                <a:solidFill>
                  <a:srgbClr val="00B0F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 XÂY DỰNG HỆ THỐNG ĐĂNG KÝ THỰC HÀNH </a:t>
            </a:r>
            <a:br>
              <a:rPr lang="en-US" sz="2400" smtClean="0">
                <a:solidFill>
                  <a:srgbClr val="00B0F0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smtClean="0">
                <a:solidFill>
                  <a:srgbClr val="00B0F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PHÒNG MÁY – TRUNG TÂM MÁY TÍNH – KHOA CNTT</a:t>
            </a:r>
            <a:endParaRPr lang="en-US" sz="240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3212234" y="2807514"/>
            <a:ext cx="5755756" cy="1573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1C458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030838"/>
              </p:ext>
            </p:extLst>
          </p:nvPr>
        </p:nvGraphicFramePr>
        <p:xfrm>
          <a:off x="4943734" y="2514272"/>
          <a:ext cx="3375497" cy="1479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153"/>
                <a:gridCol w="1809344"/>
              </a:tblGrid>
              <a:tr h="737665">
                <a:tc>
                  <a:txBody>
                    <a:bodyPr/>
                    <a:lstStyle/>
                    <a:p>
                      <a:pPr algn="r"/>
                      <a:r>
                        <a:rPr lang="en-US" b="0" smtClean="0">
                          <a:solidFill>
                            <a:srgbClr val="0070C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SV: </a:t>
                      </a:r>
                      <a:endParaRPr lang="en-US" b="0">
                        <a:solidFill>
                          <a:srgbClr val="0070C0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err="1" smtClean="0">
                          <a:solidFill>
                            <a:srgbClr val="0070C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Lê</a:t>
                      </a:r>
                      <a:r>
                        <a:rPr lang="en-US" b="0" baseline="0" smtClean="0">
                          <a:solidFill>
                            <a:srgbClr val="0070C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b="0" baseline="0" err="1" smtClean="0">
                          <a:solidFill>
                            <a:srgbClr val="0070C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Tuấn</a:t>
                      </a:r>
                      <a:r>
                        <a:rPr lang="en-US" b="0" baseline="0" smtClean="0">
                          <a:solidFill>
                            <a:srgbClr val="0070C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b="0" baseline="0" err="1" smtClean="0">
                          <a:solidFill>
                            <a:srgbClr val="0070C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Tài</a:t>
                      </a:r>
                      <a:endParaRPr lang="en-US" b="0" baseline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en-US" b="0" baseline="0" err="1" smtClean="0">
                          <a:solidFill>
                            <a:srgbClr val="0070C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Nguyễn</a:t>
                      </a:r>
                      <a:r>
                        <a:rPr lang="en-US" b="0" baseline="0" smtClean="0">
                          <a:solidFill>
                            <a:srgbClr val="0070C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b="0" baseline="0" err="1" smtClean="0">
                          <a:solidFill>
                            <a:srgbClr val="0070C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Tuấn</a:t>
                      </a:r>
                      <a:r>
                        <a:rPr lang="en-US" b="0" baseline="0" smtClean="0">
                          <a:solidFill>
                            <a:srgbClr val="0070C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b="0" baseline="0" err="1" smtClean="0">
                          <a:solidFill>
                            <a:srgbClr val="0070C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Lộc</a:t>
                      </a:r>
                      <a:endParaRPr lang="en-US" b="0" baseline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en-US" b="0" baseline="0" err="1" smtClean="0">
                          <a:solidFill>
                            <a:srgbClr val="0070C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Nguyễn</a:t>
                      </a:r>
                      <a:r>
                        <a:rPr lang="en-US" b="0" baseline="0" smtClean="0">
                          <a:solidFill>
                            <a:srgbClr val="0070C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b="0" baseline="0" err="1" smtClean="0">
                          <a:solidFill>
                            <a:srgbClr val="0070C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Sơn</a:t>
                      </a:r>
                      <a:r>
                        <a:rPr lang="en-US" b="0" baseline="0" smtClean="0">
                          <a:solidFill>
                            <a:srgbClr val="0070C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b="0" baseline="0" err="1" smtClean="0">
                          <a:solidFill>
                            <a:srgbClr val="0070C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Tùng</a:t>
                      </a:r>
                      <a:endParaRPr lang="en-US" b="0">
                        <a:solidFill>
                          <a:srgbClr val="0070C0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err="1" smtClean="0">
                          <a:solidFill>
                            <a:srgbClr val="0070C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Lớp</a:t>
                      </a:r>
                      <a:r>
                        <a:rPr lang="en-US" smtClean="0">
                          <a:solidFill>
                            <a:srgbClr val="0070C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:</a:t>
                      </a:r>
                      <a:r>
                        <a:rPr lang="en-US" baseline="0" smtClean="0">
                          <a:solidFill>
                            <a:srgbClr val="0070C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>
                        <a:solidFill>
                          <a:srgbClr val="0070C0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70C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B2TH19A15</a:t>
                      </a:r>
                      <a:endParaRPr lang="en-US">
                        <a:solidFill>
                          <a:srgbClr val="0070C0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err="1" smtClean="0">
                          <a:solidFill>
                            <a:srgbClr val="0070C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Khóa</a:t>
                      </a:r>
                      <a:r>
                        <a:rPr lang="en-US" smtClean="0">
                          <a:solidFill>
                            <a:srgbClr val="0070C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:</a:t>
                      </a:r>
                      <a:endParaRPr lang="en-US">
                        <a:solidFill>
                          <a:srgbClr val="0070C0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70C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19</a:t>
                      </a:r>
                      <a:endParaRPr lang="en-US">
                        <a:solidFill>
                          <a:srgbClr val="0070C0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xmlns="" xmlns:lc="http://schemas.openxmlformats.org/drawingml/2006/lockedCanvas" id="{B1A642F4-6CF1-48D1-9124-E5054B977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30" y="122514"/>
            <a:ext cx="1242262" cy="117688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84270" y="130481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98915" y="1376737"/>
            <a:ext cx="870952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108885"/>
              </p:ext>
            </p:extLst>
          </p:nvPr>
        </p:nvGraphicFramePr>
        <p:xfrm>
          <a:off x="1409700" y="1200150"/>
          <a:ext cx="5977419" cy="3943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Visio" r:id="rId4" imgW="9477354" imgH="6162584" progId="Visio.Drawing.15">
                  <p:embed/>
                </p:oleObj>
              </mc:Choice>
              <mc:Fallback>
                <p:oleObj name="Visio" r:id="rId4" imgW="9477354" imgH="6162584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1200150"/>
                        <a:ext cx="5977419" cy="39433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88"/>
          <p:cNvGrpSpPr>
            <a:grpSpLocks/>
          </p:cNvGrpSpPr>
          <p:nvPr/>
        </p:nvGrpSpPr>
        <p:grpSpPr bwMode="auto">
          <a:xfrm>
            <a:off x="1116419" y="129021"/>
            <a:ext cx="6305108" cy="685800"/>
            <a:chOff x="1296" y="1824"/>
            <a:chExt cx="2976" cy="432"/>
          </a:xfrm>
        </p:grpSpPr>
        <p:sp>
          <p:nvSpPr>
            <p:cNvPr id="12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" name="Text Box 91"/>
            <p:cNvSpPr txBox="1">
              <a:spLocks noChangeArrowheads="1"/>
            </p:cNvSpPr>
            <p:nvPr/>
          </p:nvSpPr>
          <p:spPr bwMode="gray">
            <a:xfrm>
              <a:off x="1713" y="1884"/>
              <a:ext cx="21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buNone/>
              </a:pPr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PHÂN TÍCH HỆ THỐNG</a:t>
              </a:r>
            </a:p>
          </p:txBody>
        </p:sp>
        <p:sp>
          <p:nvSpPr>
            <p:cNvPr id="14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" name="Text Box 92"/>
            <p:cNvSpPr txBox="1">
              <a:spLocks noChangeArrowheads="1"/>
            </p:cNvSpPr>
            <p:nvPr/>
          </p:nvSpPr>
          <p:spPr bwMode="gray">
            <a:xfrm>
              <a:off x="1373" y="1886"/>
              <a:ext cx="26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400" b="0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II</a:t>
              </a:r>
              <a:endParaRPr lang="en-US" sz="24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1" name="Title 1"/>
          <p:cNvSpPr txBox="1">
            <a:spLocks/>
          </p:cNvSpPr>
          <p:nvPr/>
        </p:nvSpPr>
        <p:spPr>
          <a:xfrm>
            <a:off x="507999" y="814822"/>
            <a:ext cx="7137043" cy="6390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1. Biểu đồ luồng dữ liệu mức khung cảnh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98241" y="4812339"/>
            <a:ext cx="644728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14/26</a:t>
            </a:r>
            <a:endParaRPr lang="en-US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16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0" y="30661"/>
            <a:ext cx="4143375" cy="664664"/>
            <a:chOff x="1296" y="1824"/>
            <a:chExt cx="2976" cy="432"/>
          </a:xfrm>
        </p:grpSpPr>
        <p:sp>
          <p:nvSpPr>
            <p:cNvPr id="3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" name="Text Box 91"/>
            <p:cNvSpPr txBox="1">
              <a:spLocks noChangeArrowheads="1"/>
            </p:cNvSpPr>
            <p:nvPr/>
          </p:nvSpPr>
          <p:spPr bwMode="gray">
            <a:xfrm>
              <a:off x="1741" y="1926"/>
              <a:ext cx="21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buNone/>
              </a:pPr>
              <a:r>
                <a:rPr lang="en-US" sz="180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PHÂN TÍCH HỆ THỐNG</a:t>
              </a:r>
            </a:p>
          </p:txBody>
        </p:sp>
        <p:sp>
          <p:nvSpPr>
            <p:cNvPr id="5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Text Box 92"/>
            <p:cNvSpPr txBox="1">
              <a:spLocks noChangeArrowheads="1"/>
            </p:cNvSpPr>
            <p:nvPr/>
          </p:nvSpPr>
          <p:spPr bwMode="gray">
            <a:xfrm>
              <a:off x="1373" y="1886"/>
              <a:ext cx="26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400" b="0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II</a:t>
              </a:r>
              <a:endParaRPr lang="en-US" sz="24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99690" y="810059"/>
            <a:ext cx="9601200" cy="11521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800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Biểu đồ luồng dữ liệu </a:t>
            </a:r>
          </a:p>
          <a:p>
            <a:r>
              <a:rPr lang="en-US" sz="2800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mức đỉnh </a:t>
            </a:r>
            <a:endParaRPr lang="en-US" sz="280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314" y="30661"/>
            <a:ext cx="4610595" cy="50684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0661"/>
            <a:ext cx="4875769" cy="506848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98241" y="4812339"/>
            <a:ext cx="644728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11/26</a:t>
            </a:r>
            <a:endParaRPr lang="en-US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22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37244" y="837082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3. Biểu đồ luồng dữ liệu </a:t>
            </a:r>
          </a:p>
          <a:p>
            <a:r>
              <a:rPr lang="en-US" sz="2400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mức dưới đỉnh </a:t>
            </a:r>
            <a:endParaRPr lang="en-US" sz="240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8384" y="1580837"/>
            <a:ext cx="3969657" cy="3737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✗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9pPr>
          </a:lstStyle>
          <a:p>
            <a:pPr>
              <a:buFont typeface="Dosis"/>
              <a:buNone/>
            </a:pPr>
            <a:r>
              <a:rPr lang="en-US" smtClean="0">
                <a:latin typeface="Tahoma" panose="020B0604030504040204" pitchFamily="34" charset="0"/>
                <a:cs typeface="Tahoma" panose="020B0604030504040204" pitchFamily="34" charset="0"/>
              </a:rPr>
              <a:t>- Biều đồ luồng dữ liệu Quản lý trang thiết bị:</a:t>
            </a:r>
          </a:p>
        </p:txBody>
      </p:sp>
      <p:grpSp>
        <p:nvGrpSpPr>
          <p:cNvPr id="9" name="Group 88"/>
          <p:cNvGrpSpPr>
            <a:grpSpLocks/>
          </p:cNvGrpSpPr>
          <p:nvPr/>
        </p:nvGrpSpPr>
        <p:grpSpPr bwMode="auto">
          <a:xfrm>
            <a:off x="1116419" y="129021"/>
            <a:ext cx="6305108" cy="685800"/>
            <a:chOff x="1296" y="1824"/>
            <a:chExt cx="2976" cy="432"/>
          </a:xfrm>
        </p:grpSpPr>
        <p:sp>
          <p:nvSpPr>
            <p:cNvPr id="13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Text Box 91"/>
            <p:cNvSpPr txBox="1">
              <a:spLocks noChangeArrowheads="1"/>
            </p:cNvSpPr>
            <p:nvPr/>
          </p:nvSpPr>
          <p:spPr bwMode="gray">
            <a:xfrm>
              <a:off x="1713" y="1884"/>
              <a:ext cx="21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buNone/>
              </a:pPr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PHÂN TÍCH HỆ THỐNG</a:t>
              </a:r>
            </a:p>
          </p:txBody>
        </p:sp>
        <p:sp>
          <p:nvSpPr>
            <p:cNvPr id="15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Text Box 92"/>
            <p:cNvSpPr txBox="1">
              <a:spLocks noChangeArrowheads="1"/>
            </p:cNvSpPr>
            <p:nvPr/>
          </p:nvSpPr>
          <p:spPr bwMode="gray">
            <a:xfrm>
              <a:off x="1373" y="1886"/>
              <a:ext cx="26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400" b="0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II</a:t>
              </a:r>
              <a:endParaRPr lang="en-US" sz="24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276" y="814821"/>
            <a:ext cx="5134926" cy="397680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98241" y="4812339"/>
            <a:ext cx="644728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12/26</a:t>
            </a:r>
            <a:endParaRPr lang="en-US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1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74101" y="852664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3. Biểu đồ luồng dữ liệu mức dưới đỉnh </a:t>
            </a:r>
            <a:endParaRPr lang="en-US" sz="360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5943" y="1382486"/>
            <a:ext cx="9601200" cy="506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✗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9pPr>
          </a:lstStyle>
          <a:p>
            <a:pPr>
              <a:buFont typeface="Dosis"/>
              <a:buNone/>
            </a:pPr>
            <a:r>
              <a:rPr lang="en-US" smtClean="0">
                <a:latin typeface="Tahoma" panose="020B0604030504040204" pitchFamily="34" charset="0"/>
                <a:cs typeface="Tahoma" panose="020B0604030504040204" pitchFamily="34" charset="0"/>
              </a:rPr>
              <a:t>- Biều đồ luồng dữ liệu Quản lý lịch thực hành phòng máy:</a:t>
            </a:r>
          </a:p>
        </p:txBody>
      </p:sp>
      <p:grpSp>
        <p:nvGrpSpPr>
          <p:cNvPr id="9" name="Group 88"/>
          <p:cNvGrpSpPr>
            <a:grpSpLocks/>
          </p:cNvGrpSpPr>
          <p:nvPr/>
        </p:nvGrpSpPr>
        <p:grpSpPr bwMode="auto">
          <a:xfrm>
            <a:off x="1116419" y="129021"/>
            <a:ext cx="6305108" cy="685800"/>
            <a:chOff x="1296" y="1824"/>
            <a:chExt cx="2976" cy="432"/>
          </a:xfrm>
        </p:grpSpPr>
        <p:sp>
          <p:nvSpPr>
            <p:cNvPr id="14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" name="Text Box 91"/>
            <p:cNvSpPr txBox="1">
              <a:spLocks noChangeArrowheads="1"/>
            </p:cNvSpPr>
            <p:nvPr/>
          </p:nvSpPr>
          <p:spPr bwMode="gray">
            <a:xfrm>
              <a:off x="1713" y="1884"/>
              <a:ext cx="21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buNone/>
              </a:pPr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PHÂN TÍCH HỆ THỐNG</a:t>
              </a:r>
            </a:p>
          </p:txBody>
        </p:sp>
        <p:sp>
          <p:nvSpPr>
            <p:cNvPr id="16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Text Box 92"/>
            <p:cNvSpPr txBox="1">
              <a:spLocks noChangeArrowheads="1"/>
            </p:cNvSpPr>
            <p:nvPr/>
          </p:nvSpPr>
          <p:spPr bwMode="gray">
            <a:xfrm>
              <a:off x="1373" y="1886"/>
              <a:ext cx="26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400" b="0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II</a:t>
              </a:r>
              <a:endParaRPr lang="en-US" sz="24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" name="Rectangle 37"/>
          <p:cNvSpPr>
            <a:spLocks noChangeArrowheads="1"/>
          </p:cNvSpPr>
          <p:nvPr/>
        </p:nvSpPr>
        <p:spPr bwMode="auto">
          <a:xfrm>
            <a:off x="2483410" y="2147829"/>
            <a:ext cx="8130580" cy="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" name="Canvas 439"/>
          <p:cNvGrpSpPr>
            <a:grpSpLocks/>
          </p:cNvGrpSpPr>
          <p:nvPr/>
        </p:nvGrpSpPr>
        <p:grpSpPr bwMode="auto">
          <a:xfrm>
            <a:off x="1116419" y="1876302"/>
            <a:ext cx="6507212" cy="2915567"/>
            <a:chOff x="0" y="0"/>
            <a:chExt cx="62331" cy="30562"/>
          </a:xfrm>
        </p:grpSpPr>
        <p:sp>
          <p:nvSpPr>
            <p:cNvPr id="5" name="AutoShape 36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62331" cy="3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405"/>
            <p:cNvSpPr>
              <a:spLocks noChangeArrowheads="1"/>
            </p:cNvSpPr>
            <p:nvPr/>
          </p:nvSpPr>
          <p:spPr bwMode="auto">
            <a:xfrm>
              <a:off x="20605" y="844"/>
              <a:ext cx="18676" cy="572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9.1 Cập nhật trạng thái đặt lịch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Text Box 406"/>
            <p:cNvSpPr txBox="1">
              <a:spLocks noChangeArrowheads="1"/>
            </p:cNvSpPr>
            <p:nvPr/>
          </p:nvSpPr>
          <p:spPr bwMode="auto">
            <a:xfrm>
              <a:off x="51473" y="10858"/>
              <a:ext cx="5435" cy="23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tbl_user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AutoShape 407"/>
            <p:cNvSpPr>
              <a:spLocks noChangeShapeType="1"/>
            </p:cNvSpPr>
            <p:nvPr/>
          </p:nvSpPr>
          <p:spPr bwMode="auto">
            <a:xfrm>
              <a:off x="49853" y="9975"/>
              <a:ext cx="8382" cy="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AutoShape 408"/>
            <p:cNvSpPr>
              <a:spLocks noChangeShapeType="1"/>
            </p:cNvSpPr>
            <p:nvPr/>
          </p:nvSpPr>
          <p:spPr bwMode="auto">
            <a:xfrm>
              <a:off x="49853" y="13989"/>
              <a:ext cx="8382" cy="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Text Box 409"/>
            <p:cNvSpPr txBox="1">
              <a:spLocks noChangeArrowheads="1"/>
            </p:cNvSpPr>
            <p:nvPr/>
          </p:nvSpPr>
          <p:spPr bwMode="auto">
            <a:xfrm>
              <a:off x="45091" y="2647"/>
              <a:ext cx="9334" cy="23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tbl_request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AutoShape 410"/>
            <p:cNvSpPr>
              <a:spLocks noChangeShapeType="1"/>
            </p:cNvSpPr>
            <p:nvPr/>
          </p:nvSpPr>
          <p:spPr bwMode="auto">
            <a:xfrm flipV="1">
              <a:off x="44900" y="1771"/>
              <a:ext cx="9335" cy="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AutoShape 411"/>
            <p:cNvSpPr>
              <a:spLocks noChangeShapeType="1"/>
            </p:cNvSpPr>
            <p:nvPr/>
          </p:nvSpPr>
          <p:spPr bwMode="auto">
            <a:xfrm>
              <a:off x="44900" y="5791"/>
              <a:ext cx="9335" cy="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Text Box 412"/>
            <p:cNvSpPr txBox="1">
              <a:spLocks noChangeArrowheads="1"/>
            </p:cNvSpPr>
            <p:nvPr/>
          </p:nvSpPr>
          <p:spPr bwMode="auto">
            <a:xfrm>
              <a:off x="0" y="2254"/>
              <a:ext cx="15652" cy="31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BPQL 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phòng máy tính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AutoShape 413"/>
            <p:cNvSpPr>
              <a:spLocks noChangeShapeType="1"/>
            </p:cNvSpPr>
            <p:nvPr/>
          </p:nvSpPr>
          <p:spPr bwMode="auto">
            <a:xfrm>
              <a:off x="15652" y="2641"/>
              <a:ext cx="5728" cy="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AutoShape 414"/>
            <p:cNvSpPr>
              <a:spLocks noChangeShapeType="1"/>
            </p:cNvSpPr>
            <p:nvPr/>
          </p:nvSpPr>
          <p:spPr bwMode="auto">
            <a:xfrm>
              <a:off x="15551" y="4914"/>
              <a:ext cx="5727" cy="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AutoShape 415"/>
            <p:cNvSpPr>
              <a:spLocks noChangeShapeType="1"/>
            </p:cNvSpPr>
            <p:nvPr/>
          </p:nvSpPr>
          <p:spPr bwMode="auto">
            <a:xfrm>
              <a:off x="38792" y="2546"/>
              <a:ext cx="5727" cy="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Text Box 416"/>
            <p:cNvSpPr txBox="1">
              <a:spLocks noChangeArrowheads="1"/>
            </p:cNvSpPr>
            <p:nvPr/>
          </p:nvSpPr>
          <p:spPr bwMode="auto">
            <a:xfrm>
              <a:off x="12231" y="0"/>
              <a:ext cx="8762" cy="17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Thông tin mới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Text Box 417"/>
            <p:cNvSpPr txBox="1">
              <a:spLocks noChangeArrowheads="1"/>
            </p:cNvSpPr>
            <p:nvPr/>
          </p:nvSpPr>
          <p:spPr bwMode="auto">
            <a:xfrm>
              <a:off x="16611" y="5600"/>
              <a:ext cx="4096" cy="2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Kết quả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Text Box 418"/>
            <p:cNvSpPr txBox="1">
              <a:spLocks noChangeArrowheads="1"/>
            </p:cNvSpPr>
            <p:nvPr/>
          </p:nvSpPr>
          <p:spPr bwMode="auto">
            <a:xfrm>
              <a:off x="39103" y="5238"/>
              <a:ext cx="5445" cy="24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Thông tin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Oval 419"/>
            <p:cNvSpPr>
              <a:spLocks noChangeArrowheads="1"/>
            </p:cNvSpPr>
            <p:nvPr/>
          </p:nvSpPr>
          <p:spPr bwMode="auto">
            <a:xfrm>
              <a:off x="20986" y="17418"/>
              <a:ext cx="18676" cy="572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9.2 Xem đặt lịch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Text Box 420"/>
            <p:cNvSpPr txBox="1">
              <a:spLocks noChangeArrowheads="1"/>
            </p:cNvSpPr>
            <p:nvPr/>
          </p:nvSpPr>
          <p:spPr bwMode="auto">
            <a:xfrm>
              <a:off x="47936" y="28194"/>
              <a:ext cx="14395" cy="23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tbl_schedule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AutoShape 421"/>
            <p:cNvSpPr>
              <a:spLocks noChangeShapeType="1"/>
            </p:cNvSpPr>
            <p:nvPr/>
          </p:nvSpPr>
          <p:spPr bwMode="auto">
            <a:xfrm>
              <a:off x="47459" y="27311"/>
              <a:ext cx="9449" cy="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Text Box 422"/>
            <p:cNvSpPr txBox="1">
              <a:spLocks noChangeArrowheads="1"/>
            </p:cNvSpPr>
            <p:nvPr/>
          </p:nvSpPr>
          <p:spPr bwMode="auto">
            <a:xfrm>
              <a:off x="51181" y="18954"/>
              <a:ext cx="7137" cy="23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tbl_class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AutoShape 423"/>
            <p:cNvSpPr>
              <a:spLocks noChangeShapeType="1"/>
            </p:cNvSpPr>
            <p:nvPr/>
          </p:nvSpPr>
          <p:spPr bwMode="auto">
            <a:xfrm>
              <a:off x="49949" y="18072"/>
              <a:ext cx="8382" cy="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AutoShape 424"/>
            <p:cNvSpPr>
              <a:spLocks noChangeShapeType="1"/>
            </p:cNvSpPr>
            <p:nvPr/>
          </p:nvSpPr>
          <p:spPr bwMode="auto">
            <a:xfrm>
              <a:off x="49949" y="21894"/>
              <a:ext cx="8382" cy="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AutoShape 425"/>
            <p:cNvSpPr>
              <a:spLocks noChangeShapeType="1"/>
            </p:cNvSpPr>
            <p:nvPr/>
          </p:nvSpPr>
          <p:spPr bwMode="auto">
            <a:xfrm>
              <a:off x="38792" y="4832"/>
              <a:ext cx="5727" cy="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Text Box 426"/>
            <p:cNvSpPr txBox="1">
              <a:spLocks noChangeArrowheads="1"/>
            </p:cNvSpPr>
            <p:nvPr/>
          </p:nvSpPr>
          <p:spPr bwMode="auto">
            <a:xfrm>
              <a:off x="38115" y="0"/>
              <a:ext cx="8941" cy="16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Thông tin mới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AutoShape 427"/>
            <p:cNvSpPr>
              <a:spLocks noChangeShapeType="1"/>
            </p:cNvSpPr>
            <p:nvPr/>
          </p:nvSpPr>
          <p:spPr bwMode="auto">
            <a:xfrm rot="16200000" flipH="1">
              <a:off x="6966" y="6260"/>
              <a:ext cx="14884" cy="13157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AutoShape 428"/>
            <p:cNvSpPr>
              <a:spLocks noChangeShapeType="1"/>
            </p:cNvSpPr>
            <p:nvPr/>
          </p:nvSpPr>
          <p:spPr bwMode="auto">
            <a:xfrm rot="10800000">
              <a:off x="6184" y="5397"/>
              <a:ext cx="17247" cy="16910"/>
            </a:xfrm>
            <a:prstGeom prst="bentConnector3">
              <a:avLst>
                <a:gd name="adj1" fmla="val 100255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Text Box 429"/>
            <p:cNvSpPr txBox="1">
              <a:spLocks noChangeArrowheads="1"/>
            </p:cNvSpPr>
            <p:nvPr/>
          </p:nvSpPr>
          <p:spPr bwMode="auto">
            <a:xfrm>
              <a:off x="15551" y="17418"/>
              <a:ext cx="4572" cy="17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Yêu cầu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Text Box 430"/>
            <p:cNvSpPr txBox="1">
              <a:spLocks noChangeArrowheads="1"/>
            </p:cNvSpPr>
            <p:nvPr/>
          </p:nvSpPr>
          <p:spPr bwMode="auto">
            <a:xfrm>
              <a:off x="15551" y="23145"/>
              <a:ext cx="4095" cy="2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Kết quả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AutoShape 433"/>
            <p:cNvSpPr>
              <a:spLocks noChangeShapeType="1"/>
            </p:cNvSpPr>
            <p:nvPr/>
          </p:nvSpPr>
          <p:spPr bwMode="auto">
            <a:xfrm flipH="1">
              <a:off x="39662" y="20281"/>
              <a:ext cx="10287" cy="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Text Box 434"/>
            <p:cNvSpPr txBox="1">
              <a:spLocks noChangeArrowheads="1"/>
            </p:cNvSpPr>
            <p:nvPr/>
          </p:nvSpPr>
          <p:spPr bwMode="auto">
            <a:xfrm>
              <a:off x="40222" y="18076"/>
              <a:ext cx="5251" cy="16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Thông tin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AutoShape 435"/>
            <p:cNvSpPr>
              <a:spLocks noChangeShapeType="1"/>
            </p:cNvSpPr>
            <p:nvPr/>
          </p:nvSpPr>
          <p:spPr bwMode="auto">
            <a:xfrm>
              <a:off x="47650" y="30549"/>
              <a:ext cx="9449" cy="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AutoShape 436"/>
            <p:cNvSpPr>
              <a:spLocks noChangeShapeType="1"/>
            </p:cNvSpPr>
            <p:nvPr/>
          </p:nvSpPr>
          <p:spPr bwMode="auto">
            <a:xfrm rot="10800000">
              <a:off x="29946" y="6572"/>
              <a:ext cx="19907" cy="5188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Text Box 437"/>
            <p:cNvSpPr txBox="1">
              <a:spLocks noChangeArrowheads="1"/>
            </p:cNvSpPr>
            <p:nvPr/>
          </p:nvSpPr>
          <p:spPr bwMode="auto">
            <a:xfrm>
              <a:off x="30695" y="9981"/>
              <a:ext cx="7420" cy="14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Thông tin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AutoShape 4"/>
            <p:cNvSpPr>
              <a:spLocks noChangeShapeType="1"/>
            </p:cNvSpPr>
            <p:nvPr/>
          </p:nvSpPr>
          <p:spPr bwMode="auto">
            <a:xfrm rot="5400000" flipH="1">
              <a:off x="31931" y="10347"/>
              <a:ext cx="21583" cy="12357"/>
            </a:xfrm>
            <a:prstGeom prst="bentConnector3">
              <a:avLst>
                <a:gd name="adj1" fmla="val 48042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Text Box 434"/>
            <p:cNvSpPr txBox="1">
              <a:spLocks noChangeArrowheads="1"/>
            </p:cNvSpPr>
            <p:nvPr/>
          </p:nvSpPr>
          <p:spPr bwMode="auto">
            <a:xfrm>
              <a:off x="40220" y="14789"/>
              <a:ext cx="5252" cy="16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Thông tin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2"/>
            <p:cNvSpPr>
              <a:spLocks noChangeArrowheads="1"/>
            </p:cNvSpPr>
            <p:nvPr/>
          </p:nvSpPr>
          <p:spPr bwMode="auto">
            <a:xfrm>
              <a:off x="20123" y="0"/>
              <a:ext cx="39833" cy="3056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8498241" y="4812339"/>
            <a:ext cx="644728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13/26</a:t>
            </a:r>
            <a:endParaRPr lang="en-US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61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4101" y="852664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3. Biểu đồ luồng dữ liệu mức dưới đỉnh </a:t>
            </a:r>
            <a:endParaRPr lang="en-US" sz="360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5943" y="1382486"/>
            <a:ext cx="9601200" cy="13709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✗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9pPr>
          </a:lstStyle>
          <a:p>
            <a:pPr>
              <a:buFont typeface="Dosis"/>
              <a:buNone/>
            </a:pPr>
            <a:r>
              <a:rPr lang="en-US" smtClean="0">
                <a:latin typeface="Tahoma" panose="020B0604030504040204" pitchFamily="34" charset="0"/>
                <a:cs typeface="Tahoma" panose="020B0604030504040204" pitchFamily="34" charset="0"/>
              </a:rPr>
              <a:t>- Biều đồ luồng dữ liệu Quản lý lịch thực hành phòng máy:</a:t>
            </a:r>
          </a:p>
        </p:txBody>
      </p:sp>
      <p:grpSp>
        <p:nvGrpSpPr>
          <p:cNvPr id="6" name="Group 88"/>
          <p:cNvGrpSpPr>
            <a:grpSpLocks/>
          </p:cNvGrpSpPr>
          <p:nvPr/>
        </p:nvGrpSpPr>
        <p:grpSpPr bwMode="auto">
          <a:xfrm>
            <a:off x="1116419" y="129021"/>
            <a:ext cx="6305108" cy="685800"/>
            <a:chOff x="1296" y="1824"/>
            <a:chExt cx="2976" cy="432"/>
          </a:xfrm>
        </p:grpSpPr>
        <p:sp>
          <p:nvSpPr>
            <p:cNvPr id="7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ext Box 91"/>
            <p:cNvSpPr txBox="1">
              <a:spLocks noChangeArrowheads="1"/>
            </p:cNvSpPr>
            <p:nvPr/>
          </p:nvSpPr>
          <p:spPr bwMode="gray">
            <a:xfrm>
              <a:off x="1713" y="1884"/>
              <a:ext cx="21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buNone/>
              </a:pPr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PHÂN TÍCH HỆ THỐNG</a:t>
              </a:r>
            </a:p>
          </p:txBody>
        </p:sp>
        <p:sp>
          <p:nvSpPr>
            <p:cNvPr id="9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Text Box 92"/>
            <p:cNvSpPr txBox="1">
              <a:spLocks noChangeArrowheads="1"/>
            </p:cNvSpPr>
            <p:nvPr/>
          </p:nvSpPr>
          <p:spPr bwMode="gray">
            <a:xfrm>
              <a:off x="1373" y="1886"/>
              <a:ext cx="26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400" b="0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II</a:t>
              </a:r>
              <a:endParaRPr lang="en-US" sz="24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4791388" y="1899007"/>
            <a:ext cx="674477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4" y="1899007"/>
            <a:ext cx="4509620" cy="300685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387" y="1899007"/>
            <a:ext cx="4229323" cy="2929847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8498241" y="4812339"/>
            <a:ext cx="644728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14/26</a:t>
            </a:r>
            <a:endParaRPr lang="en-US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4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355958" y="743755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3. Biểu đồ luồng dữ liệu mức dưới đỉnh </a:t>
            </a:r>
            <a:endParaRPr lang="en-US" sz="360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77800" y="1273577"/>
            <a:ext cx="6959600" cy="4869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  <a:defRPr sz="25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✗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9pPr>
          </a:lstStyle>
          <a:p>
            <a:pPr>
              <a:buFont typeface="Dosis"/>
              <a:buNone/>
            </a:pPr>
            <a:r>
              <a:rPr lang="en-US" smtClean="0">
                <a:latin typeface="Tahoma" panose="020B0604030504040204" pitchFamily="34" charset="0"/>
                <a:cs typeface="Tahoma" panose="020B0604030504040204" pitchFamily="34" charset="0"/>
              </a:rPr>
              <a:t>- Biều đồ luồng dữ liệu Quản lý lịch trực phòng máy: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1" y="1760569"/>
            <a:ext cx="4559300" cy="323053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812823"/>
            <a:ext cx="4279900" cy="31782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98241" y="4812339"/>
            <a:ext cx="644728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15/26</a:t>
            </a:r>
            <a:endParaRPr lang="en-US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Group 88"/>
          <p:cNvGrpSpPr>
            <a:grpSpLocks/>
          </p:cNvGrpSpPr>
          <p:nvPr/>
        </p:nvGrpSpPr>
        <p:grpSpPr bwMode="auto">
          <a:xfrm>
            <a:off x="1116419" y="129021"/>
            <a:ext cx="6305108" cy="685800"/>
            <a:chOff x="1296" y="1824"/>
            <a:chExt cx="2976" cy="432"/>
          </a:xfrm>
        </p:grpSpPr>
        <p:sp>
          <p:nvSpPr>
            <p:cNvPr id="10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Text Box 91"/>
            <p:cNvSpPr txBox="1">
              <a:spLocks noChangeArrowheads="1"/>
            </p:cNvSpPr>
            <p:nvPr/>
          </p:nvSpPr>
          <p:spPr bwMode="gray">
            <a:xfrm>
              <a:off x="1713" y="1884"/>
              <a:ext cx="21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buNone/>
              </a:pPr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PHÂN TÍCH HỆ THỐNG</a:t>
              </a:r>
            </a:p>
          </p:txBody>
        </p:sp>
        <p:sp>
          <p:nvSpPr>
            <p:cNvPr id="1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" name="Text Box 92"/>
            <p:cNvSpPr txBox="1">
              <a:spLocks noChangeArrowheads="1"/>
            </p:cNvSpPr>
            <p:nvPr/>
          </p:nvSpPr>
          <p:spPr bwMode="gray">
            <a:xfrm>
              <a:off x="1373" y="1886"/>
              <a:ext cx="26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400" b="0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II</a:t>
              </a:r>
              <a:endParaRPr lang="en-US" sz="24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90500" y="1536700"/>
            <a:ext cx="9601200" cy="61849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sz="1100" smtClean="0">
                <a:latin typeface="Tahoma" panose="020B0604030504040204" pitchFamily="34" charset="0"/>
                <a:cs typeface="Tahoma" panose="020B0604030504040204" pitchFamily="34" charset="0"/>
              </a:rPr>
              <a:t>Hệ thống có 16 thực thể: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8241" y="4812339"/>
            <a:ext cx="644728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16/26</a:t>
            </a:r>
            <a:endParaRPr lang="en-US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58" y="1896775"/>
            <a:ext cx="1705213" cy="26578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05" y="1877722"/>
            <a:ext cx="1724266" cy="2676899"/>
          </a:xfrm>
          <a:prstGeom prst="rect">
            <a:avLst/>
          </a:prstGeom>
        </p:spPr>
      </p:pic>
      <p:grpSp>
        <p:nvGrpSpPr>
          <p:cNvPr id="13" name="Group 88"/>
          <p:cNvGrpSpPr>
            <a:grpSpLocks/>
          </p:cNvGrpSpPr>
          <p:nvPr/>
        </p:nvGrpSpPr>
        <p:grpSpPr bwMode="auto">
          <a:xfrm>
            <a:off x="1116419" y="129021"/>
            <a:ext cx="6305108" cy="685800"/>
            <a:chOff x="1296" y="1824"/>
            <a:chExt cx="2976" cy="432"/>
          </a:xfrm>
        </p:grpSpPr>
        <p:sp>
          <p:nvSpPr>
            <p:cNvPr id="14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" name="Text Box 91"/>
            <p:cNvSpPr txBox="1">
              <a:spLocks noChangeArrowheads="1"/>
            </p:cNvSpPr>
            <p:nvPr/>
          </p:nvSpPr>
          <p:spPr bwMode="gray">
            <a:xfrm>
              <a:off x="1713" y="1884"/>
              <a:ext cx="21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buNone/>
              </a:pPr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PHÂN TÍCH HỆ THỐNG</a:t>
              </a:r>
            </a:p>
          </p:txBody>
        </p:sp>
        <p:sp>
          <p:nvSpPr>
            <p:cNvPr id="16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Text Box 92"/>
            <p:cNvSpPr txBox="1">
              <a:spLocks noChangeArrowheads="1"/>
            </p:cNvSpPr>
            <p:nvPr/>
          </p:nvSpPr>
          <p:spPr bwMode="gray">
            <a:xfrm>
              <a:off x="1373" y="1886"/>
              <a:ext cx="26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400" b="0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II</a:t>
              </a:r>
              <a:endParaRPr lang="en-US" sz="24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9" name="Title 1"/>
          <p:cNvSpPr txBox="1">
            <a:spLocks/>
          </p:cNvSpPr>
          <p:nvPr/>
        </p:nvSpPr>
        <p:spPr>
          <a:xfrm>
            <a:off x="355958" y="743755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4. Danh sách các thực thể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39582" y="1036688"/>
            <a:ext cx="3987183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5. Mô hình mối quan hệ thực thể</a:t>
            </a:r>
            <a:endParaRPr lang="en-US" sz="200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98" name="Picture 29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78" y="-10684"/>
            <a:ext cx="5066522" cy="5143500"/>
          </a:xfrm>
          <a:prstGeom prst="rect">
            <a:avLst/>
          </a:prstGeom>
        </p:spPr>
      </p:pic>
      <p:grpSp>
        <p:nvGrpSpPr>
          <p:cNvPr id="299" name="Group 88"/>
          <p:cNvGrpSpPr>
            <a:grpSpLocks/>
          </p:cNvGrpSpPr>
          <p:nvPr/>
        </p:nvGrpSpPr>
        <p:grpSpPr bwMode="auto">
          <a:xfrm>
            <a:off x="164697" y="175442"/>
            <a:ext cx="3912781" cy="685800"/>
            <a:chOff x="1296" y="1824"/>
            <a:chExt cx="2976" cy="432"/>
          </a:xfrm>
        </p:grpSpPr>
        <p:sp>
          <p:nvSpPr>
            <p:cNvPr id="300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1" name="Text Box 91"/>
            <p:cNvSpPr txBox="1">
              <a:spLocks noChangeArrowheads="1"/>
            </p:cNvSpPr>
            <p:nvPr/>
          </p:nvSpPr>
          <p:spPr bwMode="gray">
            <a:xfrm>
              <a:off x="1713" y="1914"/>
              <a:ext cx="23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buNone/>
              </a:pPr>
              <a:r>
                <a:rPr lang="en-US" sz="200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PHÂN TÍCH HỆ THỐNG</a:t>
              </a:r>
            </a:p>
          </p:txBody>
        </p:sp>
        <p:sp>
          <p:nvSpPr>
            <p:cNvPr id="30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3" name="Text Box 92"/>
            <p:cNvSpPr txBox="1">
              <a:spLocks noChangeArrowheads="1"/>
            </p:cNvSpPr>
            <p:nvPr/>
          </p:nvSpPr>
          <p:spPr bwMode="gray">
            <a:xfrm>
              <a:off x="1373" y="1886"/>
              <a:ext cx="26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400" b="0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II</a:t>
              </a:r>
              <a:endParaRPr lang="en-US" sz="24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05" name="TextBox 304"/>
          <p:cNvSpPr txBox="1"/>
          <p:nvPr/>
        </p:nvSpPr>
        <p:spPr>
          <a:xfrm>
            <a:off x="8498241" y="4812339"/>
            <a:ext cx="644728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17/26</a:t>
            </a:r>
            <a:endParaRPr lang="en-US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" name="Picture 3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007" y="-16421"/>
            <a:ext cx="5027693" cy="5143500"/>
          </a:xfrm>
          <a:prstGeom prst="rect">
            <a:avLst/>
          </a:prstGeom>
        </p:spPr>
      </p:pic>
      <p:pic>
        <p:nvPicPr>
          <p:cNvPr id="309" name="Picture 30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227" y="1274"/>
            <a:ext cx="5049695" cy="5139572"/>
          </a:xfrm>
          <a:prstGeom prst="rect">
            <a:avLst/>
          </a:prstGeom>
        </p:spPr>
      </p:pic>
      <p:pic>
        <p:nvPicPr>
          <p:cNvPr id="311" name="Picture 3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408" y="-23933"/>
            <a:ext cx="4963969" cy="516293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30" y="0"/>
            <a:ext cx="6076239" cy="5120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98241" y="4812339"/>
            <a:ext cx="644728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18/26</a:t>
            </a:r>
            <a:endParaRPr lang="en-US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Group 93"/>
          <p:cNvGrpSpPr>
            <a:grpSpLocks/>
          </p:cNvGrpSpPr>
          <p:nvPr/>
        </p:nvGrpSpPr>
        <p:grpSpPr bwMode="auto">
          <a:xfrm>
            <a:off x="-2" y="51372"/>
            <a:ext cx="3164442" cy="595901"/>
            <a:chOff x="1296" y="1824"/>
            <a:chExt cx="2976" cy="428"/>
          </a:xfrm>
        </p:grpSpPr>
        <p:sp>
          <p:nvSpPr>
            <p:cNvPr id="10" name="AutoShape 9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AutoShape 95"/>
            <p:cNvSpPr>
              <a:spLocks noChangeArrowheads="1"/>
            </p:cNvSpPr>
            <p:nvPr/>
          </p:nvSpPr>
          <p:spPr bwMode="gray">
            <a:xfrm>
              <a:off x="1296" y="1824"/>
              <a:ext cx="432" cy="428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" name="Text Box 96"/>
            <p:cNvSpPr txBox="1">
              <a:spLocks noChangeArrowheads="1"/>
            </p:cNvSpPr>
            <p:nvPr/>
          </p:nvSpPr>
          <p:spPr bwMode="gray">
            <a:xfrm>
              <a:off x="1728" y="1922"/>
              <a:ext cx="24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buFont typeface="Franklin Gothic Book" panose="020B0503020102020204" pitchFamily="34" charset="0"/>
                <a:buNone/>
              </a:pPr>
              <a:r>
                <a:rPr lang="en-US" sz="180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THIẾT KẾ HỆ THỐNG</a:t>
              </a:r>
            </a:p>
          </p:txBody>
        </p:sp>
        <p:sp>
          <p:nvSpPr>
            <p:cNvPr id="17" name="Text Box 97"/>
            <p:cNvSpPr txBox="1">
              <a:spLocks noChangeArrowheads="1"/>
            </p:cNvSpPr>
            <p:nvPr/>
          </p:nvSpPr>
          <p:spPr bwMode="gray">
            <a:xfrm>
              <a:off x="1337" y="1886"/>
              <a:ext cx="3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400" b="0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III</a:t>
              </a:r>
              <a:endParaRPr lang="en-US" sz="24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3" name="Title 1"/>
          <p:cNvSpPr txBox="1">
            <a:spLocks/>
          </p:cNvSpPr>
          <p:nvPr/>
        </p:nvSpPr>
        <p:spPr>
          <a:xfrm>
            <a:off x="43594" y="803067"/>
            <a:ext cx="3987183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1.Thiết 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kế cơ sở dữ liệu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648058" y="956078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800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Cài đặt</a:t>
            </a:r>
            <a:endParaRPr lang="en-US" sz="280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48058" y="1699833"/>
            <a:ext cx="5773290" cy="1821697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smtClean="0">
                <a:latin typeface="Tahoma" panose="020B0604030504040204" pitchFamily="34" charset="0"/>
                <a:cs typeface="Tahoma" panose="020B0604030504040204" pitchFamily="34" charset="0"/>
              </a:rPr>
              <a:t>Ngôn ngữ lập trình: JAVA trên nền tảng Servlet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smtClean="0">
                <a:latin typeface="Tahoma" panose="020B0604030504040204" pitchFamily="34" charset="0"/>
                <a:cs typeface="Tahoma" panose="020B0604030504040204" pitchFamily="34" charset="0"/>
              </a:rPr>
              <a:t>Hệ quản trị cơ sở dữ liệu: SQL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smtClean="0">
                <a:latin typeface="Tahoma" panose="020B0604030504040204" pitchFamily="34" charset="0"/>
                <a:cs typeface="Tahoma" panose="020B0604030504040204" pitchFamily="34" charset="0"/>
              </a:rPr>
              <a:t>Trình biên dịch: Net Bean 7.4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smtClean="0">
                <a:latin typeface="Tahoma" panose="020B0604030504040204" pitchFamily="34" charset="0"/>
                <a:cs typeface="Tahoma" panose="020B0604030504040204" pitchFamily="34" charset="0"/>
              </a:rPr>
              <a:t>Server: Glassfish 4.0</a:t>
            </a:r>
          </a:p>
        </p:txBody>
      </p:sp>
      <p:grpSp>
        <p:nvGrpSpPr>
          <p:cNvPr id="14" name="Group 88"/>
          <p:cNvGrpSpPr>
            <a:grpSpLocks/>
          </p:cNvGrpSpPr>
          <p:nvPr/>
        </p:nvGrpSpPr>
        <p:grpSpPr bwMode="auto">
          <a:xfrm>
            <a:off x="1116419" y="129021"/>
            <a:ext cx="6305108" cy="685800"/>
            <a:chOff x="1296" y="1824"/>
            <a:chExt cx="2976" cy="432"/>
          </a:xfrm>
        </p:grpSpPr>
        <p:sp>
          <p:nvSpPr>
            <p:cNvPr id="16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Text Box 91"/>
            <p:cNvSpPr txBox="1">
              <a:spLocks noChangeArrowheads="1"/>
            </p:cNvSpPr>
            <p:nvPr/>
          </p:nvSpPr>
          <p:spPr bwMode="gray">
            <a:xfrm>
              <a:off x="1713" y="1896"/>
              <a:ext cx="21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buFont typeface="Franklin Gothic Book" panose="020B0503020102020204" pitchFamily="34" charset="0"/>
                <a:buNone/>
              </a:pPr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CÀI ĐẶT &amp; TRIỂN </a:t>
              </a:r>
              <a:r>
                <a:rPr lang="en-US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KHAI</a:t>
              </a:r>
              <a:endParaRPr lang="en-US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Text Box 92"/>
            <p:cNvSpPr txBox="1">
              <a:spLocks noChangeArrowheads="1"/>
            </p:cNvSpPr>
            <p:nvPr/>
          </p:nvSpPr>
          <p:spPr bwMode="gray">
            <a:xfrm>
              <a:off x="1390" y="1886"/>
              <a:ext cx="2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400" b="0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IV</a:t>
              </a:r>
              <a:endParaRPr lang="en-US" sz="24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498241" y="4812339"/>
            <a:ext cx="644728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19/26</a:t>
            </a:r>
            <a:endParaRPr lang="en-US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3"/>
          <p:cNvGrpSpPr>
            <a:grpSpLocks/>
          </p:cNvGrpSpPr>
          <p:nvPr/>
        </p:nvGrpSpPr>
        <p:grpSpPr bwMode="auto">
          <a:xfrm>
            <a:off x="1157767" y="1048098"/>
            <a:ext cx="4724400" cy="685800"/>
            <a:chOff x="1296" y="1824"/>
            <a:chExt cx="2976" cy="432"/>
          </a:xfrm>
        </p:grpSpPr>
        <p:sp>
          <p:nvSpPr>
            <p:cNvPr id="9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Text Box 86"/>
            <p:cNvSpPr txBox="1">
              <a:spLocks noChangeArrowheads="1"/>
            </p:cNvSpPr>
            <p:nvPr/>
          </p:nvSpPr>
          <p:spPr bwMode="gray">
            <a:xfrm>
              <a:off x="1728" y="1933"/>
              <a:ext cx="21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buNone/>
              </a:pPr>
              <a:r>
                <a:rPr lang="en-US" sz="180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GIỚI THIỆU CHUNG</a:t>
              </a:r>
            </a:p>
          </p:txBody>
        </p:sp>
        <p:sp>
          <p:nvSpPr>
            <p:cNvPr id="12" name="Text Box 87"/>
            <p:cNvSpPr txBox="1">
              <a:spLocks noChangeArrowheads="1"/>
            </p:cNvSpPr>
            <p:nvPr/>
          </p:nvSpPr>
          <p:spPr bwMode="gray">
            <a:xfrm>
              <a:off x="1409" y="1886"/>
              <a:ext cx="1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400" b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</a:t>
              </a:r>
            </a:p>
          </p:txBody>
        </p:sp>
      </p:grpSp>
      <p:grpSp>
        <p:nvGrpSpPr>
          <p:cNvPr id="13" name="Group 88"/>
          <p:cNvGrpSpPr>
            <a:grpSpLocks/>
          </p:cNvGrpSpPr>
          <p:nvPr/>
        </p:nvGrpSpPr>
        <p:grpSpPr bwMode="auto">
          <a:xfrm>
            <a:off x="1168400" y="1844895"/>
            <a:ext cx="4724400" cy="685800"/>
            <a:chOff x="1296" y="1824"/>
            <a:chExt cx="2976" cy="432"/>
          </a:xfrm>
        </p:grpSpPr>
        <p:sp>
          <p:nvSpPr>
            <p:cNvPr id="14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Text Box 91"/>
            <p:cNvSpPr txBox="1">
              <a:spLocks noChangeArrowheads="1"/>
            </p:cNvSpPr>
            <p:nvPr/>
          </p:nvSpPr>
          <p:spPr bwMode="gray">
            <a:xfrm>
              <a:off x="1713" y="1920"/>
              <a:ext cx="21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buNone/>
              </a:pPr>
              <a:r>
                <a:rPr lang="en-US" sz="180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PHÂN TÍCH HỆ THỐNG</a:t>
              </a:r>
            </a:p>
          </p:txBody>
        </p:sp>
        <p:sp>
          <p:nvSpPr>
            <p:cNvPr id="15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Text Box 92"/>
            <p:cNvSpPr txBox="1">
              <a:spLocks noChangeArrowheads="1"/>
            </p:cNvSpPr>
            <p:nvPr/>
          </p:nvSpPr>
          <p:spPr bwMode="gray">
            <a:xfrm>
              <a:off x="1373" y="1886"/>
              <a:ext cx="26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400" b="0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II</a:t>
              </a:r>
              <a:endParaRPr lang="en-US" sz="24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8" name="Group 93"/>
          <p:cNvGrpSpPr>
            <a:grpSpLocks/>
          </p:cNvGrpSpPr>
          <p:nvPr/>
        </p:nvGrpSpPr>
        <p:grpSpPr bwMode="auto">
          <a:xfrm>
            <a:off x="1168400" y="2713865"/>
            <a:ext cx="4724400" cy="685800"/>
            <a:chOff x="1296" y="1824"/>
            <a:chExt cx="2976" cy="432"/>
          </a:xfrm>
        </p:grpSpPr>
        <p:sp>
          <p:nvSpPr>
            <p:cNvPr id="19" name="AutoShape 9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" name="AutoShape 9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" name="Text Box 96"/>
            <p:cNvSpPr txBox="1">
              <a:spLocks noChangeArrowheads="1"/>
            </p:cNvSpPr>
            <p:nvPr/>
          </p:nvSpPr>
          <p:spPr bwMode="gray">
            <a:xfrm>
              <a:off x="1728" y="1922"/>
              <a:ext cx="21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buFont typeface="Franklin Gothic Book" panose="020B0503020102020204" pitchFamily="34" charset="0"/>
                <a:buNone/>
              </a:pPr>
              <a:r>
                <a:rPr lang="en-US" sz="180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THIẾT KẾ HỆ THỐNG</a:t>
              </a:r>
            </a:p>
          </p:txBody>
        </p:sp>
        <p:sp>
          <p:nvSpPr>
            <p:cNvPr id="22" name="Text Box 97"/>
            <p:cNvSpPr txBox="1">
              <a:spLocks noChangeArrowheads="1"/>
            </p:cNvSpPr>
            <p:nvPr/>
          </p:nvSpPr>
          <p:spPr bwMode="gray">
            <a:xfrm>
              <a:off x="1337" y="1886"/>
              <a:ext cx="3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400" b="0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III</a:t>
              </a:r>
              <a:endParaRPr lang="en-US" sz="24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3" name="Group 98"/>
          <p:cNvGrpSpPr>
            <a:grpSpLocks/>
          </p:cNvGrpSpPr>
          <p:nvPr/>
        </p:nvGrpSpPr>
        <p:grpSpPr bwMode="auto">
          <a:xfrm>
            <a:off x="1168400" y="3519059"/>
            <a:ext cx="4724400" cy="685800"/>
            <a:chOff x="1296" y="1824"/>
            <a:chExt cx="2976" cy="432"/>
          </a:xfrm>
          <a:solidFill>
            <a:schemeClr val="accent1"/>
          </a:solidFill>
        </p:grpSpPr>
        <p:sp>
          <p:nvSpPr>
            <p:cNvPr id="24" name="AutoShape 9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AutoShape 10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" name="Text Box 101"/>
            <p:cNvSpPr txBox="1">
              <a:spLocks noChangeArrowheads="1"/>
            </p:cNvSpPr>
            <p:nvPr/>
          </p:nvSpPr>
          <p:spPr bwMode="gray">
            <a:xfrm>
              <a:off x="1728" y="1950"/>
              <a:ext cx="2160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buFont typeface="Franklin Gothic Book" panose="020B0503020102020204" pitchFamily="34" charset="0"/>
                <a:buNone/>
              </a:pPr>
              <a:r>
                <a:rPr lang="en-US" sz="180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CÀI ĐẶT &amp; TRIỂN KHAI	</a:t>
              </a:r>
            </a:p>
          </p:txBody>
        </p:sp>
        <p:sp>
          <p:nvSpPr>
            <p:cNvPr id="27" name="Text Box 102"/>
            <p:cNvSpPr txBox="1">
              <a:spLocks noChangeArrowheads="1"/>
            </p:cNvSpPr>
            <p:nvPr/>
          </p:nvSpPr>
          <p:spPr bwMode="gray">
            <a:xfrm>
              <a:off x="1351" y="1886"/>
              <a:ext cx="30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400" b="0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IV</a:t>
              </a:r>
              <a:endParaRPr lang="en-US" sz="24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1208120" y="4347035"/>
            <a:ext cx="4724400" cy="685800"/>
            <a:chOff x="1296" y="1824"/>
            <a:chExt cx="2976" cy="432"/>
          </a:xfrm>
          <a:solidFill>
            <a:schemeClr val="tx2">
              <a:lumMod val="50000"/>
            </a:schemeClr>
          </a:solidFill>
        </p:grpSpPr>
        <p:sp>
          <p:nvSpPr>
            <p:cNvPr id="29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Text Box 86"/>
            <p:cNvSpPr txBox="1">
              <a:spLocks noChangeArrowheads="1"/>
            </p:cNvSpPr>
            <p:nvPr/>
          </p:nvSpPr>
          <p:spPr bwMode="gray">
            <a:xfrm>
              <a:off x="1728" y="1927"/>
              <a:ext cx="2399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buFont typeface="Franklin Gothic Book" panose="020B0503020102020204" pitchFamily="34" charset="0"/>
                <a:buNone/>
              </a:pPr>
              <a:r>
                <a:rPr lang="en-US" sz="180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KẾT </a:t>
              </a:r>
              <a:r>
                <a:rPr lang="en-US" sz="1800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LUẬN </a:t>
              </a:r>
              <a:endParaRPr lang="en-US" sz="18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Text Box 87"/>
            <p:cNvSpPr txBox="1">
              <a:spLocks noChangeArrowheads="1"/>
            </p:cNvSpPr>
            <p:nvPr/>
          </p:nvSpPr>
          <p:spPr bwMode="gray">
            <a:xfrm>
              <a:off x="1388" y="1886"/>
              <a:ext cx="23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400" b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V</a:t>
              </a:r>
            </a:p>
          </p:txBody>
        </p:sp>
      </p:grp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463365" y="234495"/>
            <a:ext cx="5429435" cy="756634"/>
          </a:xfrm>
        </p:spPr>
        <p:txBody>
          <a:bodyPr/>
          <a:lstStyle/>
          <a:p>
            <a:pPr algn="ctr"/>
            <a:r>
              <a:rPr lang="en-US" sz="4000" smtClean="0">
                <a:latin typeface="Tahoma" panose="020B0604030504040204" pitchFamily="34" charset="0"/>
                <a:cs typeface="Tahoma" panose="020B0604030504040204" pitchFamily="34" charset="0"/>
              </a:rPr>
              <a:t>NỘI DUNG CHÍNH </a:t>
            </a:r>
            <a:endParaRPr lang="en-US" sz="40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595226" y="4826194"/>
            <a:ext cx="546945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2/26</a:t>
            </a:r>
            <a:endParaRPr lang="en-US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616448" y="854478"/>
            <a:ext cx="9353409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2. Triển khai</a:t>
            </a:r>
            <a:endParaRPr lang="en-US" sz="280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313948" y="4638514"/>
            <a:ext cx="1948185" cy="34764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/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Giao diện chính</a:t>
            </a:r>
          </a:p>
        </p:txBody>
      </p:sp>
      <p:grpSp>
        <p:nvGrpSpPr>
          <p:cNvPr id="7" name="Group 88"/>
          <p:cNvGrpSpPr>
            <a:grpSpLocks/>
          </p:cNvGrpSpPr>
          <p:nvPr/>
        </p:nvGrpSpPr>
        <p:grpSpPr bwMode="auto">
          <a:xfrm>
            <a:off x="1116419" y="129021"/>
            <a:ext cx="6305108" cy="685800"/>
            <a:chOff x="1296" y="1824"/>
            <a:chExt cx="2976" cy="432"/>
          </a:xfrm>
        </p:grpSpPr>
        <p:sp>
          <p:nvSpPr>
            <p:cNvPr id="8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Text Box 91"/>
            <p:cNvSpPr txBox="1">
              <a:spLocks noChangeArrowheads="1"/>
            </p:cNvSpPr>
            <p:nvPr/>
          </p:nvSpPr>
          <p:spPr bwMode="gray">
            <a:xfrm>
              <a:off x="1713" y="1896"/>
              <a:ext cx="21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buFont typeface="Franklin Gothic Book" panose="020B0503020102020204" pitchFamily="34" charset="0"/>
                <a:buNone/>
              </a:pPr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CÀI ĐẶT &amp; TRIỂN </a:t>
              </a:r>
              <a:r>
                <a:rPr lang="en-US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KHAI</a:t>
              </a:r>
              <a:endParaRPr lang="en-US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Text Box 92"/>
            <p:cNvSpPr txBox="1">
              <a:spLocks noChangeArrowheads="1"/>
            </p:cNvSpPr>
            <p:nvPr/>
          </p:nvSpPr>
          <p:spPr bwMode="gray">
            <a:xfrm>
              <a:off x="1390" y="1886"/>
              <a:ext cx="2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400" b="0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IV</a:t>
              </a:r>
              <a:endParaRPr lang="en-US" sz="24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498241" y="4812339"/>
            <a:ext cx="644728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20/26</a:t>
            </a:r>
            <a:endParaRPr lang="en-US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419" y="1311182"/>
            <a:ext cx="6661118" cy="31375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8"/>
          <p:cNvGrpSpPr>
            <a:grpSpLocks/>
          </p:cNvGrpSpPr>
          <p:nvPr/>
        </p:nvGrpSpPr>
        <p:grpSpPr bwMode="auto">
          <a:xfrm>
            <a:off x="1116419" y="129021"/>
            <a:ext cx="6305108" cy="685800"/>
            <a:chOff x="1296" y="1824"/>
            <a:chExt cx="2976" cy="432"/>
          </a:xfrm>
        </p:grpSpPr>
        <p:sp>
          <p:nvSpPr>
            <p:cNvPr id="8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Text Box 91"/>
            <p:cNvSpPr txBox="1">
              <a:spLocks noChangeArrowheads="1"/>
            </p:cNvSpPr>
            <p:nvPr/>
          </p:nvSpPr>
          <p:spPr bwMode="gray">
            <a:xfrm>
              <a:off x="1713" y="1896"/>
              <a:ext cx="21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buFont typeface="Franklin Gothic Book" panose="020B0503020102020204" pitchFamily="34" charset="0"/>
                <a:buNone/>
              </a:pPr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CÀI ĐẶT &amp; TRIỂN </a:t>
              </a:r>
              <a:r>
                <a:rPr lang="en-US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KHAI</a:t>
              </a:r>
              <a:endParaRPr lang="en-US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Text Box 92"/>
            <p:cNvSpPr txBox="1">
              <a:spLocks noChangeArrowheads="1"/>
            </p:cNvSpPr>
            <p:nvPr/>
          </p:nvSpPr>
          <p:spPr bwMode="gray">
            <a:xfrm>
              <a:off x="1390" y="1886"/>
              <a:ext cx="2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400" b="0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IV</a:t>
              </a:r>
              <a:endParaRPr lang="en-US" sz="24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74" y="1343663"/>
            <a:ext cx="7306688" cy="3181001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3313948" y="4638514"/>
            <a:ext cx="1948185" cy="347649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Giao diện lịch phòng máy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6448" y="854478"/>
            <a:ext cx="9353409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2. Triển khai</a:t>
            </a:r>
            <a:endParaRPr lang="en-US" sz="280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98241" y="4812339"/>
            <a:ext cx="644728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21/26</a:t>
            </a:r>
            <a:endParaRPr lang="en-US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88"/>
          <p:cNvGrpSpPr>
            <a:grpSpLocks/>
          </p:cNvGrpSpPr>
          <p:nvPr/>
        </p:nvGrpSpPr>
        <p:grpSpPr bwMode="auto">
          <a:xfrm>
            <a:off x="1116419" y="129021"/>
            <a:ext cx="6305108" cy="685800"/>
            <a:chOff x="1296" y="1824"/>
            <a:chExt cx="2976" cy="432"/>
          </a:xfrm>
        </p:grpSpPr>
        <p:sp>
          <p:nvSpPr>
            <p:cNvPr id="14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" name="Text Box 91"/>
            <p:cNvSpPr txBox="1">
              <a:spLocks noChangeArrowheads="1"/>
            </p:cNvSpPr>
            <p:nvPr/>
          </p:nvSpPr>
          <p:spPr bwMode="gray">
            <a:xfrm>
              <a:off x="1713" y="1896"/>
              <a:ext cx="21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buFont typeface="Franklin Gothic Book" panose="020B0503020102020204" pitchFamily="34" charset="0"/>
                <a:buNone/>
              </a:pPr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CÀI ĐẶT &amp; TRIỂN </a:t>
              </a:r>
              <a:r>
                <a:rPr lang="en-US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KHAI</a:t>
              </a:r>
              <a:endParaRPr lang="en-US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Text Box 92"/>
            <p:cNvSpPr txBox="1">
              <a:spLocks noChangeArrowheads="1"/>
            </p:cNvSpPr>
            <p:nvPr/>
          </p:nvSpPr>
          <p:spPr bwMode="gray">
            <a:xfrm>
              <a:off x="1390" y="1886"/>
              <a:ext cx="2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400" b="0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IV</a:t>
              </a:r>
              <a:endParaRPr lang="en-US" sz="24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8" name="Title 1"/>
          <p:cNvSpPr txBox="1">
            <a:spLocks/>
          </p:cNvSpPr>
          <p:nvPr/>
        </p:nvSpPr>
        <p:spPr>
          <a:xfrm>
            <a:off x="616448" y="854478"/>
            <a:ext cx="9353409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2. Triển khai</a:t>
            </a:r>
            <a:endParaRPr lang="en-US" sz="280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26" y="1283142"/>
            <a:ext cx="7049170" cy="3343837"/>
          </a:xfrm>
          <a:prstGeom prst="rect">
            <a:avLst/>
          </a:prstGeom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3313948" y="4638514"/>
            <a:ext cx="1948185" cy="347649"/>
          </a:xfrm>
          <a:prstGeom prst="rect">
            <a:avLst/>
          </a:prstGeom>
        </p:spPr>
        <p:txBody>
          <a:bodyPr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Giao diện </a:t>
            </a:r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Trang thiết bị</a:t>
            </a:r>
            <a:endParaRPr lang="en-US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98241" y="4812339"/>
            <a:ext cx="644728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22/26</a:t>
            </a:r>
            <a:endParaRPr lang="en-US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6"/>
          <p:cNvSpPr txBox="1">
            <a:spLocks/>
          </p:cNvSpPr>
          <p:nvPr/>
        </p:nvSpPr>
        <p:spPr>
          <a:xfrm>
            <a:off x="8773408" y="6234311"/>
            <a:ext cx="1061355" cy="30095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smtClean="0">
                <a:latin typeface="Tahoma" panose="020B0604030504040204" pitchFamily="34" charset="0"/>
                <a:cs typeface="Tahoma" panose="020B0604030504040204" pitchFamily="34" charset="0"/>
              </a:rPr>
              <a:t>22/26</a:t>
            </a:r>
            <a:endParaRPr 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" name="Group 88"/>
          <p:cNvGrpSpPr>
            <a:grpSpLocks/>
          </p:cNvGrpSpPr>
          <p:nvPr/>
        </p:nvGrpSpPr>
        <p:grpSpPr bwMode="auto">
          <a:xfrm>
            <a:off x="1116419" y="129021"/>
            <a:ext cx="6305108" cy="685800"/>
            <a:chOff x="1296" y="1824"/>
            <a:chExt cx="2976" cy="432"/>
          </a:xfrm>
        </p:grpSpPr>
        <p:sp>
          <p:nvSpPr>
            <p:cNvPr id="9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Text Box 91"/>
            <p:cNvSpPr txBox="1">
              <a:spLocks noChangeArrowheads="1"/>
            </p:cNvSpPr>
            <p:nvPr/>
          </p:nvSpPr>
          <p:spPr bwMode="gray">
            <a:xfrm>
              <a:off x="1713" y="1896"/>
              <a:ext cx="21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buFont typeface="Franklin Gothic Book" panose="020B0503020102020204" pitchFamily="34" charset="0"/>
                <a:buNone/>
              </a:pPr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CÀI ĐẶT &amp; TRIỂN </a:t>
              </a:r>
              <a:r>
                <a:rPr lang="en-US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KHAI</a:t>
              </a:r>
              <a:endParaRPr lang="en-US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Text Box 92"/>
            <p:cNvSpPr txBox="1">
              <a:spLocks noChangeArrowheads="1"/>
            </p:cNvSpPr>
            <p:nvPr/>
          </p:nvSpPr>
          <p:spPr bwMode="gray">
            <a:xfrm>
              <a:off x="1390" y="1886"/>
              <a:ext cx="2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400" b="0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IV</a:t>
              </a:r>
              <a:endParaRPr lang="en-US" sz="24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616448" y="854478"/>
            <a:ext cx="9353409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2. Triển khai</a:t>
            </a:r>
            <a:endParaRPr lang="en-US" sz="280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64" y="1336431"/>
            <a:ext cx="7003693" cy="3342034"/>
          </a:xfrm>
          <a:prstGeom prst="rect">
            <a:avLst/>
          </a:prstGeom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3313948" y="4638514"/>
            <a:ext cx="1948185" cy="34764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Giao diện </a:t>
            </a:r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Lịch trực</a:t>
            </a:r>
            <a:endParaRPr lang="en-US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98241" y="4812339"/>
            <a:ext cx="644728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23/26</a:t>
            </a:r>
            <a:endParaRPr lang="en-US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/>
          <p:cNvSpPr txBox="1">
            <a:spLocks/>
          </p:cNvSpPr>
          <p:nvPr/>
        </p:nvSpPr>
        <p:spPr>
          <a:xfrm>
            <a:off x="166914" y="1058238"/>
            <a:ext cx="8686800" cy="3702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  <a:defRPr sz="25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✗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1600" smtClean="0">
                <a:latin typeface="Tahoma" panose="020B0604030504040204" pitchFamily="34" charset="0"/>
                <a:cs typeface="Tahoma" panose="020B0604030504040204" pitchFamily="34" charset="0"/>
              </a:rPr>
              <a:t>Các chức năng cơ bản hệ thống đã hoàn thành: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>
                <a:latin typeface="Tahoma" panose="020B0604030504040204" pitchFamily="34" charset="0"/>
                <a:cs typeface="Tahoma" panose="020B0604030504040204" pitchFamily="34" charset="0"/>
              </a:rPr>
              <a:t>Quản lý lịch thực hành phòng máy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ahoma" panose="020B0604030504040204" pitchFamily="34" charset="0"/>
                <a:cs typeface="Tahoma" panose="020B0604030504040204" pitchFamily="34" charset="0"/>
              </a:rPr>
              <a:t>Quản lý lịch </a:t>
            </a:r>
            <a:r>
              <a:rPr lang="en-US" sz="1600" smtClean="0">
                <a:latin typeface="Tahoma" panose="020B0604030504040204" pitchFamily="34" charset="0"/>
                <a:cs typeface="Tahoma" panose="020B0604030504040204" pitchFamily="34" charset="0"/>
              </a:rPr>
              <a:t>trực phòng máy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>
                <a:latin typeface="Tahoma" panose="020B0604030504040204" pitchFamily="34" charset="0"/>
                <a:cs typeface="Tahoma" panose="020B0604030504040204" pitchFamily="34" charset="0"/>
              </a:rPr>
              <a:t>Quản lý trang thiết bị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>
                <a:latin typeface="Tahoma" panose="020B0604030504040204" pitchFamily="34" charset="0"/>
                <a:cs typeface="Tahoma" panose="020B0604030504040204" pitchFamily="34" charset="0"/>
              </a:rPr>
              <a:t>Xuất báo cáo, thống kê</a:t>
            </a:r>
          </a:p>
          <a:p>
            <a:pPr marL="285750" indent="-285750">
              <a:buFontTx/>
              <a:buChar char="-"/>
            </a:pPr>
            <a:endParaRPr lang="en-US" sz="160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smtClean="0">
                <a:latin typeface="Tahoma" panose="020B0604030504040204" pitchFamily="34" charset="0"/>
                <a:cs typeface="Tahoma" panose="020B0604030504040204" pitchFamily="34" charset="0"/>
              </a:rPr>
              <a:t>Giao diện thân thiện, dễ sử dụng</a:t>
            </a:r>
            <a:endParaRPr lang="en-US" sz="16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endParaRPr lang="en-US" sz="160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endParaRPr lang="en-US" sz="160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6"/>
          <p:cNvSpPr txBox="1">
            <a:spLocks/>
          </p:cNvSpPr>
          <p:nvPr/>
        </p:nvSpPr>
        <p:spPr>
          <a:xfrm>
            <a:off x="8625997" y="6192129"/>
            <a:ext cx="1596292" cy="40461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smtClean="0">
                <a:latin typeface="Tahoma" panose="020B0604030504040204" pitchFamily="34" charset="0"/>
                <a:cs typeface="Tahoma" panose="020B0604030504040204" pitchFamily="34" charset="0"/>
              </a:rPr>
              <a:t>23/26</a:t>
            </a:r>
            <a:endParaRPr 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" name="Group 83"/>
          <p:cNvGrpSpPr>
            <a:grpSpLocks/>
          </p:cNvGrpSpPr>
          <p:nvPr/>
        </p:nvGrpSpPr>
        <p:grpSpPr bwMode="auto">
          <a:xfrm>
            <a:off x="1116419" y="129021"/>
            <a:ext cx="6305108" cy="685800"/>
            <a:chOff x="1296" y="1824"/>
            <a:chExt cx="2976" cy="432"/>
          </a:xfrm>
          <a:solidFill>
            <a:schemeClr val="tx2">
              <a:lumMod val="50000"/>
            </a:schemeClr>
          </a:solidFill>
        </p:grpSpPr>
        <p:sp>
          <p:nvSpPr>
            <p:cNvPr id="9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Text Box 86"/>
            <p:cNvSpPr txBox="1">
              <a:spLocks noChangeArrowheads="1"/>
            </p:cNvSpPr>
            <p:nvPr/>
          </p:nvSpPr>
          <p:spPr bwMode="gray">
            <a:xfrm>
              <a:off x="1748" y="1921"/>
              <a:ext cx="2399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buFont typeface="Franklin Gothic Book" panose="020B0503020102020204" pitchFamily="34" charset="0"/>
                <a:buNone/>
              </a:pPr>
              <a:r>
                <a:rPr lang="en-US" sz="200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KẾT </a:t>
              </a:r>
              <a:r>
                <a:rPr lang="en-US" sz="2000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LUẬN </a:t>
              </a:r>
              <a:endParaRPr 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Text Box 87"/>
            <p:cNvSpPr txBox="1">
              <a:spLocks noChangeArrowheads="1"/>
            </p:cNvSpPr>
            <p:nvPr/>
          </p:nvSpPr>
          <p:spPr bwMode="gray">
            <a:xfrm>
              <a:off x="1388" y="1886"/>
              <a:ext cx="23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400" b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V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498241" y="4812339"/>
            <a:ext cx="644728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26/26</a:t>
            </a:r>
            <a:endParaRPr lang="en-US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66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/>
          <p:cNvSpPr txBox="1">
            <a:spLocks/>
          </p:cNvSpPr>
          <p:nvPr/>
        </p:nvSpPr>
        <p:spPr>
          <a:xfrm>
            <a:off x="166914" y="1510303"/>
            <a:ext cx="8822974" cy="3147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  <a:defRPr sz="25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✗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1600" smtClean="0">
                <a:latin typeface="Tahoma" panose="020B0604030504040204" pitchFamily="34" charset="0"/>
                <a:cs typeface="Tahoma" panose="020B0604030504040204" pitchFamily="34" charset="0"/>
              </a:rPr>
              <a:t>Trang Web có thể ứng dụng vào thực tế</a:t>
            </a:r>
          </a:p>
          <a:p>
            <a:pPr marL="285750" indent="-285750">
              <a:buFontTx/>
              <a:buChar char="-"/>
            </a:pPr>
            <a:r>
              <a:rPr lang="en-US" sz="1600" smtClean="0">
                <a:latin typeface="Tahoma" panose="020B0604030504040204" pitchFamily="34" charset="0"/>
                <a:cs typeface="Tahoma" panose="020B0604030504040204" pitchFamily="34" charset="0"/>
              </a:rPr>
              <a:t>Nâng cao tính bảo mật</a:t>
            </a:r>
          </a:p>
          <a:p>
            <a:pPr marL="285750" indent="-285750">
              <a:buFontTx/>
              <a:buChar char="-"/>
            </a:pPr>
            <a:r>
              <a:rPr lang="en-US" sz="1600" smtClean="0">
                <a:latin typeface="Tahoma" panose="020B0604030504040204" pitchFamily="34" charset="0"/>
                <a:cs typeface="Tahoma" panose="020B0604030504040204" pitchFamily="34" charset="0"/>
              </a:rPr>
              <a:t>Phát triển thêm các chức năng như thông báo </a:t>
            </a:r>
          </a:p>
          <a:p>
            <a:pPr>
              <a:buNone/>
            </a:pPr>
            <a:r>
              <a:rPr lang="en-US" sz="1600" smtClean="0">
                <a:latin typeface="Tahoma" panose="020B0604030504040204" pitchFamily="34" charset="0"/>
                <a:cs typeface="Tahoma" panose="020B0604030504040204" pitchFamily="34" charset="0"/>
              </a:rPr>
              <a:t>     lịch đặt thành công qua email, tin nhắn SMS</a:t>
            </a:r>
          </a:p>
          <a:p>
            <a:pPr marL="285750" indent="-285750">
              <a:buFontTx/>
              <a:buChar char="-"/>
            </a:pPr>
            <a:r>
              <a:rPr lang="en-US" sz="1600" smtClean="0">
                <a:latin typeface="Tahoma" panose="020B0604030504040204" pitchFamily="34" charset="0"/>
                <a:cs typeface="Tahoma" panose="020B0604030504040204" pitchFamily="34" charset="0"/>
              </a:rPr>
              <a:t>Nâng cao thêm phần giao diện thân thiện hơn nữa </a:t>
            </a:r>
          </a:p>
          <a:p>
            <a:pPr marL="285750" indent="-285750">
              <a:buFontTx/>
              <a:buChar char="-"/>
            </a:pPr>
            <a:endParaRPr lang="en-US" sz="160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10752" y="978825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>
                <a:solidFill>
                  <a:srgbClr val="1C4587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Hướng phát triển</a:t>
            </a:r>
            <a:endParaRPr lang="en-US" sz="2000">
              <a:solidFill>
                <a:srgbClr val="1C458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6"/>
          <p:cNvSpPr txBox="1">
            <a:spLocks/>
          </p:cNvSpPr>
          <p:nvPr/>
        </p:nvSpPr>
        <p:spPr>
          <a:xfrm>
            <a:off x="8625997" y="6192129"/>
            <a:ext cx="1596292" cy="40461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smtClean="0">
                <a:latin typeface="Tahoma" panose="020B0604030504040204" pitchFamily="34" charset="0"/>
                <a:cs typeface="Tahoma" panose="020B0604030504040204" pitchFamily="34" charset="0"/>
              </a:rPr>
              <a:t>23/26</a:t>
            </a:r>
            <a:endParaRPr 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98241" y="4812339"/>
            <a:ext cx="644728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25/26</a:t>
            </a:r>
            <a:endParaRPr lang="en-US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4" name="Group 83"/>
          <p:cNvGrpSpPr>
            <a:grpSpLocks/>
          </p:cNvGrpSpPr>
          <p:nvPr/>
        </p:nvGrpSpPr>
        <p:grpSpPr bwMode="auto">
          <a:xfrm>
            <a:off x="1116419" y="129021"/>
            <a:ext cx="6305108" cy="685800"/>
            <a:chOff x="1296" y="1824"/>
            <a:chExt cx="2976" cy="432"/>
          </a:xfrm>
          <a:solidFill>
            <a:schemeClr val="tx2">
              <a:lumMod val="50000"/>
            </a:schemeClr>
          </a:solidFill>
        </p:grpSpPr>
        <p:sp>
          <p:nvSpPr>
            <p:cNvPr id="15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Text Box 86"/>
            <p:cNvSpPr txBox="1">
              <a:spLocks noChangeArrowheads="1"/>
            </p:cNvSpPr>
            <p:nvPr/>
          </p:nvSpPr>
          <p:spPr bwMode="gray">
            <a:xfrm>
              <a:off x="1748" y="1921"/>
              <a:ext cx="2399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buFont typeface="Franklin Gothic Book" panose="020B0503020102020204" pitchFamily="34" charset="0"/>
                <a:buNone/>
              </a:pPr>
              <a:r>
                <a:rPr lang="en-US" sz="200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KẾT </a:t>
              </a:r>
              <a:r>
                <a:rPr lang="en-US" sz="2000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LUẬN </a:t>
              </a:r>
              <a:endParaRPr 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Text Box 87"/>
            <p:cNvSpPr txBox="1">
              <a:spLocks noChangeArrowheads="1"/>
            </p:cNvSpPr>
            <p:nvPr/>
          </p:nvSpPr>
          <p:spPr bwMode="gray">
            <a:xfrm>
              <a:off x="1388" y="1886"/>
              <a:ext cx="23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400" b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87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5252750"/>
              </p:ext>
            </p:extLst>
          </p:nvPr>
        </p:nvGraphicFramePr>
        <p:xfrm>
          <a:off x="439669" y="88364"/>
          <a:ext cx="8171544" cy="4955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5772"/>
                <a:gridCol w="4085772"/>
              </a:tblGrid>
              <a:tr h="383984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Danh sách</a:t>
                      </a:r>
                      <a:r>
                        <a:rPr lang="en-US" baseline="0" smtClean="0"/>
                        <a:t> các chức năng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Người</a:t>
                      </a:r>
                      <a:r>
                        <a:rPr lang="en-US" baseline="0" smtClean="0"/>
                        <a:t> thực hiện</a:t>
                      </a:r>
                      <a:endParaRPr lang="en-US"/>
                    </a:p>
                  </a:txBody>
                  <a:tcPr/>
                </a:tc>
              </a:tr>
              <a:tr h="298106">
                <a:tc>
                  <a:txBody>
                    <a:bodyPr/>
                    <a:lstStyle/>
                    <a:p>
                      <a:r>
                        <a:rPr lang="en-US" smtClean="0"/>
                        <a:t>Tài</a:t>
                      </a:r>
                      <a:r>
                        <a:rPr lang="en-US" baseline="0" smtClean="0"/>
                        <a:t> liệu Document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Cả</a:t>
                      </a:r>
                      <a:r>
                        <a:rPr lang="en-US" baseline="0" smtClean="0"/>
                        <a:t> nhóm</a:t>
                      </a:r>
                      <a:endParaRPr lang="en-US"/>
                    </a:p>
                  </a:txBody>
                  <a:tcPr/>
                </a:tc>
              </a:tr>
              <a:tr h="298106">
                <a:tc>
                  <a:txBody>
                    <a:bodyPr/>
                    <a:lstStyle/>
                    <a:p>
                      <a:r>
                        <a:rPr lang="en-US" smtClean="0"/>
                        <a:t>Thiết</a:t>
                      </a:r>
                      <a:r>
                        <a:rPr lang="en-US" baseline="0" smtClean="0"/>
                        <a:t> kế DB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Cả</a:t>
                      </a:r>
                      <a:r>
                        <a:rPr lang="en-US" baseline="0" smtClean="0"/>
                        <a:t> nhóm</a:t>
                      </a:r>
                      <a:endParaRPr lang="en-US"/>
                    </a:p>
                  </a:txBody>
                  <a:tcPr/>
                </a:tc>
              </a:tr>
              <a:tr h="298106">
                <a:tc>
                  <a:txBody>
                    <a:bodyPr/>
                    <a:lstStyle/>
                    <a:p>
                      <a:r>
                        <a:rPr lang="en-US" smtClean="0"/>
                        <a:t>Giao diện web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Cả</a:t>
                      </a:r>
                      <a:r>
                        <a:rPr lang="en-US" baseline="0" smtClean="0"/>
                        <a:t> nhóm</a:t>
                      </a:r>
                      <a:endParaRPr lang="en-US"/>
                    </a:p>
                  </a:txBody>
                  <a:tcPr/>
                </a:tc>
              </a:tr>
              <a:tr h="298106">
                <a:tc>
                  <a:txBody>
                    <a:bodyPr/>
                    <a:lstStyle/>
                    <a:p>
                      <a:r>
                        <a:rPr lang="en-US" smtClean="0"/>
                        <a:t>Chức</a:t>
                      </a:r>
                      <a:r>
                        <a:rPr lang="en-US" baseline="0" smtClean="0"/>
                        <a:t> năng đặt lịch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/>
                        <a:t>Lê Tuấn Tài</a:t>
                      </a:r>
                      <a:endParaRPr lang="en-US"/>
                    </a:p>
                  </a:txBody>
                  <a:tcPr/>
                </a:tc>
              </a:tr>
              <a:tr h="298106">
                <a:tc>
                  <a:txBody>
                    <a:bodyPr/>
                    <a:lstStyle/>
                    <a:p>
                      <a:r>
                        <a:rPr lang="en-US" smtClean="0"/>
                        <a:t>Chức</a:t>
                      </a:r>
                      <a:r>
                        <a:rPr lang="en-US" baseline="0" smtClean="0"/>
                        <a:t> năng </a:t>
                      </a:r>
                      <a:r>
                        <a:rPr lang="en-US" smtClean="0"/>
                        <a:t>Quản</a:t>
                      </a:r>
                      <a:r>
                        <a:rPr lang="en-US" baseline="0" smtClean="0"/>
                        <a:t> lý user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Nguyễn</a:t>
                      </a:r>
                      <a:r>
                        <a:rPr lang="en-US" baseline="0" smtClean="0"/>
                        <a:t> Tuấn Lộc</a:t>
                      </a:r>
                      <a:endParaRPr lang="en-US" smtClean="0"/>
                    </a:p>
                  </a:txBody>
                  <a:tcPr/>
                </a:tc>
              </a:tr>
              <a:tr h="298106">
                <a:tc>
                  <a:txBody>
                    <a:bodyPr/>
                    <a:lstStyle/>
                    <a:p>
                      <a:r>
                        <a:rPr lang="en-US" smtClean="0"/>
                        <a:t>Chức</a:t>
                      </a:r>
                      <a:r>
                        <a:rPr lang="en-US" baseline="0" smtClean="0"/>
                        <a:t> năng  </a:t>
                      </a:r>
                      <a:r>
                        <a:rPr lang="en-US" smtClean="0"/>
                        <a:t>Quản</a:t>
                      </a:r>
                      <a:r>
                        <a:rPr lang="en-US" baseline="0" smtClean="0"/>
                        <a:t> lý loại thiết bị, thiết bị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Nguyễn</a:t>
                      </a:r>
                      <a:r>
                        <a:rPr lang="en-US" baseline="0" smtClean="0"/>
                        <a:t> Tuấn Lộc</a:t>
                      </a:r>
                      <a:endParaRPr lang="en-US" smtClean="0"/>
                    </a:p>
                  </a:txBody>
                  <a:tcPr/>
                </a:tc>
              </a:tr>
              <a:tr h="298106">
                <a:tc>
                  <a:txBody>
                    <a:bodyPr/>
                    <a:lstStyle/>
                    <a:p>
                      <a:r>
                        <a:rPr lang="en-US" smtClean="0"/>
                        <a:t>Chức</a:t>
                      </a:r>
                      <a:r>
                        <a:rPr lang="en-US" baseline="0" smtClean="0"/>
                        <a:t> năng  </a:t>
                      </a:r>
                      <a:r>
                        <a:rPr lang="en-US" smtClean="0"/>
                        <a:t>Quản</a:t>
                      </a:r>
                      <a:r>
                        <a:rPr lang="en-US" baseline="0" smtClean="0"/>
                        <a:t> lý loại phụ kiện, phụ kiện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Nguyễn</a:t>
                      </a:r>
                      <a:r>
                        <a:rPr lang="en-US" baseline="0" smtClean="0"/>
                        <a:t> Tuấn Lộc</a:t>
                      </a:r>
                      <a:endParaRPr lang="en-US" smtClean="0"/>
                    </a:p>
                  </a:txBody>
                  <a:tcPr/>
                </a:tc>
              </a:tr>
              <a:tr h="298106">
                <a:tc>
                  <a:txBody>
                    <a:bodyPr/>
                    <a:lstStyle/>
                    <a:p>
                      <a:r>
                        <a:rPr lang="en-US" smtClean="0"/>
                        <a:t>Chức</a:t>
                      </a:r>
                      <a:r>
                        <a:rPr lang="en-US" baseline="0" smtClean="0"/>
                        <a:t> năng  </a:t>
                      </a:r>
                      <a:r>
                        <a:rPr lang="en-US" smtClean="0"/>
                        <a:t>Quản</a:t>
                      </a:r>
                      <a:r>
                        <a:rPr lang="en-US" baseline="0" smtClean="0"/>
                        <a:t> lý phòng máy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Nguyễn</a:t>
                      </a:r>
                      <a:r>
                        <a:rPr lang="en-US" baseline="0" smtClean="0"/>
                        <a:t> Tuấn Lộc</a:t>
                      </a:r>
                      <a:endParaRPr lang="en-US" smtClean="0"/>
                    </a:p>
                  </a:txBody>
                  <a:tcPr/>
                </a:tc>
              </a:tr>
              <a:tr h="298106">
                <a:tc>
                  <a:txBody>
                    <a:bodyPr/>
                    <a:lstStyle/>
                    <a:p>
                      <a:r>
                        <a:rPr lang="en-US" smtClean="0"/>
                        <a:t>Chức</a:t>
                      </a:r>
                      <a:r>
                        <a:rPr lang="en-US" baseline="0" smtClean="0"/>
                        <a:t> năng  </a:t>
                      </a:r>
                      <a:r>
                        <a:rPr lang="en-US" smtClean="0"/>
                        <a:t>Quản</a:t>
                      </a:r>
                      <a:r>
                        <a:rPr lang="en-US" baseline="0" smtClean="0"/>
                        <a:t> lý lớp học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Nguyễn</a:t>
                      </a:r>
                      <a:r>
                        <a:rPr lang="en-US" baseline="0" smtClean="0"/>
                        <a:t> Sơn</a:t>
                      </a:r>
                      <a:r>
                        <a:rPr lang="en-US" smtClean="0"/>
                        <a:t>Tùng</a:t>
                      </a:r>
                      <a:endParaRPr lang="en-US"/>
                    </a:p>
                  </a:txBody>
                  <a:tcPr/>
                </a:tc>
              </a:tr>
              <a:tr h="298106">
                <a:tc>
                  <a:txBody>
                    <a:bodyPr/>
                    <a:lstStyle/>
                    <a:p>
                      <a:r>
                        <a:rPr lang="en-US" smtClean="0"/>
                        <a:t>Chức</a:t>
                      </a:r>
                      <a:r>
                        <a:rPr lang="en-US" baseline="0" smtClean="0"/>
                        <a:t> năng  </a:t>
                      </a:r>
                      <a:r>
                        <a:rPr lang="en-US" smtClean="0"/>
                        <a:t>Quản</a:t>
                      </a:r>
                      <a:r>
                        <a:rPr lang="en-US" baseline="0" smtClean="0"/>
                        <a:t> lý phản hồi/ góp ý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Nguyễn</a:t>
                      </a:r>
                      <a:r>
                        <a:rPr lang="en-US" baseline="0" smtClean="0"/>
                        <a:t> Tuấn Lộc</a:t>
                      </a:r>
                      <a:endParaRPr lang="en-US" smtClean="0"/>
                    </a:p>
                  </a:txBody>
                  <a:tcPr/>
                </a:tc>
              </a:tr>
              <a:tr h="298106">
                <a:tc>
                  <a:txBody>
                    <a:bodyPr/>
                    <a:lstStyle/>
                    <a:p>
                      <a:r>
                        <a:rPr lang="en-US" smtClean="0"/>
                        <a:t>Chức</a:t>
                      </a:r>
                      <a:r>
                        <a:rPr lang="en-US" baseline="0" smtClean="0"/>
                        <a:t> năng  </a:t>
                      </a:r>
                      <a:r>
                        <a:rPr lang="en-US" smtClean="0"/>
                        <a:t>Quản</a:t>
                      </a:r>
                      <a:r>
                        <a:rPr lang="en-US" baseline="0" smtClean="0"/>
                        <a:t> lý tiết học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Nguyễn</a:t>
                      </a:r>
                      <a:r>
                        <a:rPr lang="en-US" baseline="0" smtClean="0"/>
                        <a:t> Tuấn Lộc</a:t>
                      </a:r>
                      <a:endParaRPr lang="en-US" smtClean="0"/>
                    </a:p>
                  </a:txBody>
                  <a:tcPr/>
                </a:tc>
              </a:tr>
              <a:tr h="298106">
                <a:tc>
                  <a:txBody>
                    <a:bodyPr/>
                    <a:lstStyle/>
                    <a:p>
                      <a:r>
                        <a:rPr lang="en-US" smtClean="0"/>
                        <a:t>Chức</a:t>
                      </a:r>
                      <a:r>
                        <a:rPr lang="en-US" baseline="0" smtClean="0"/>
                        <a:t> năng  </a:t>
                      </a:r>
                      <a:r>
                        <a:rPr lang="en-US" smtClean="0"/>
                        <a:t>Quản</a:t>
                      </a:r>
                      <a:r>
                        <a:rPr lang="en-US" baseline="0" smtClean="0"/>
                        <a:t> lý lịch trực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Nguyễn</a:t>
                      </a:r>
                      <a:r>
                        <a:rPr lang="en-US" baseline="0" smtClean="0"/>
                        <a:t> Sơn</a:t>
                      </a:r>
                      <a:r>
                        <a:rPr lang="en-US" smtClean="0"/>
                        <a:t>Tùng</a:t>
                      </a:r>
                      <a:endParaRPr lang="en-US"/>
                    </a:p>
                  </a:txBody>
                  <a:tcPr/>
                </a:tc>
              </a:tr>
              <a:tr h="298106">
                <a:tc>
                  <a:txBody>
                    <a:bodyPr/>
                    <a:lstStyle/>
                    <a:p>
                      <a:r>
                        <a:rPr lang="en-US" smtClean="0"/>
                        <a:t>Chức</a:t>
                      </a:r>
                      <a:r>
                        <a:rPr lang="en-US" baseline="0" smtClean="0"/>
                        <a:t> năng  </a:t>
                      </a:r>
                      <a:r>
                        <a:rPr lang="en-US" smtClean="0"/>
                        <a:t>Đăng</a:t>
                      </a:r>
                      <a:r>
                        <a:rPr lang="en-US" baseline="0" smtClean="0"/>
                        <a:t> nhập, đăng xuất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Nguyễn</a:t>
                      </a:r>
                      <a:r>
                        <a:rPr lang="en-US" baseline="0" smtClean="0"/>
                        <a:t> Tuấn Lộc</a:t>
                      </a:r>
                      <a:endParaRPr lang="en-US" smtClean="0"/>
                    </a:p>
                  </a:txBody>
                  <a:tcPr/>
                </a:tc>
              </a:tr>
              <a:tr h="298106">
                <a:tc>
                  <a:txBody>
                    <a:bodyPr/>
                    <a:lstStyle/>
                    <a:p>
                      <a:r>
                        <a:rPr lang="en-US" smtClean="0"/>
                        <a:t>Chức</a:t>
                      </a:r>
                      <a:r>
                        <a:rPr lang="en-US" baseline="0" smtClean="0"/>
                        <a:t> năng  </a:t>
                      </a:r>
                      <a:r>
                        <a:rPr lang="en-US" smtClean="0"/>
                        <a:t>Xuất</a:t>
                      </a:r>
                      <a:r>
                        <a:rPr lang="en-US" baseline="0" smtClean="0"/>
                        <a:t> báo cáo thống kê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/>
                        <a:t>Lê Tuấn Tài</a:t>
                      </a:r>
                      <a:endParaRPr lang="en-US"/>
                    </a:p>
                  </a:txBody>
                  <a:tcPr/>
                </a:tc>
              </a:tr>
              <a:tr h="298106">
                <a:tc>
                  <a:txBody>
                    <a:bodyPr/>
                    <a:lstStyle/>
                    <a:p>
                      <a:r>
                        <a:rPr lang="en-US" smtClean="0"/>
                        <a:t>Kiểm</a:t>
                      </a:r>
                      <a:r>
                        <a:rPr lang="en-US" baseline="0" smtClean="0"/>
                        <a:t> thử hệ thống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Nguyễn</a:t>
                      </a:r>
                      <a:r>
                        <a:rPr lang="en-US" baseline="0" smtClean="0"/>
                        <a:t> Tuấn Lộc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98241" y="4812339"/>
            <a:ext cx="644728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26/26</a:t>
            </a:r>
            <a:endParaRPr lang="en-US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7029" y="1171521"/>
            <a:ext cx="7980247" cy="280076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TRÂN TRỌNG CẢM ƠN </a:t>
            </a:r>
          </a:p>
          <a:p>
            <a:pPr algn="ctr"/>
            <a:r>
              <a:rPr lang="en-US" sz="4400" b="1" cap="none" spc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QUÝ THẦY CÔ </a:t>
            </a:r>
          </a:p>
          <a:p>
            <a:pPr algn="ctr"/>
            <a:r>
              <a:rPr lang="en-US" sz="4400" b="1" cap="none" spc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VÀ CÁC BẠN ĐÃ CHÚ Ý LẮNG NGHE</a:t>
            </a:r>
            <a:endParaRPr lang="en-US" sz="4400" b="1" cap="none" spc="0">
              <a:ln w="10160">
                <a:solidFill>
                  <a:schemeClr val="accent5"/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507999" y="814822"/>
            <a:ext cx="7137043" cy="6390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1. Hệ thống hiện tại</a:t>
            </a:r>
            <a:endParaRPr lang="en-US" sz="300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04800" y="1388275"/>
            <a:ext cx="8839200" cy="358140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85750" indent="-285750">
              <a:buFontTx/>
              <a:buChar char="-"/>
            </a:pPr>
            <a:endParaRPr lang="en-US" sz="1800" smtClean="0">
              <a:solidFill>
                <a:srgbClr val="1C458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smtClean="0">
                <a:solidFill>
                  <a:srgbClr val="1C4587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Giáo viên, sinh viên liên hệ với người trực phòng máy.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smtClean="0">
              <a:solidFill>
                <a:srgbClr val="1C458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smtClean="0">
                <a:solidFill>
                  <a:srgbClr val="1C4587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Người trực phòng máy rà soát sổ sách.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>
              <a:solidFill>
                <a:srgbClr val="1C458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smtClean="0">
                <a:solidFill>
                  <a:srgbClr val="1C4587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Lưu trữ tài liệu, sổ sách.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smtClean="0">
              <a:solidFill>
                <a:srgbClr val="1C458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smtClean="0">
                <a:solidFill>
                  <a:srgbClr val="1C4587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Giáo viên tự liên </a:t>
            </a:r>
            <a:r>
              <a:rPr lang="en-US" sz="1800">
                <a:solidFill>
                  <a:srgbClr val="1C4587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hệ với người trực phòng máy </a:t>
            </a:r>
            <a:endParaRPr lang="en-US" sz="1800" smtClean="0">
              <a:solidFill>
                <a:srgbClr val="1C458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>
                <a:solidFill>
                  <a:srgbClr val="1C4587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smtClean="0">
                <a:solidFill>
                  <a:srgbClr val="1C4587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thông </a:t>
            </a:r>
            <a:r>
              <a:rPr lang="en-US" sz="1800">
                <a:solidFill>
                  <a:srgbClr val="1C4587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báo </a:t>
            </a:r>
            <a:r>
              <a:rPr lang="en-US" sz="1800" smtClean="0">
                <a:solidFill>
                  <a:srgbClr val="1C4587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sự cố trang thiết bị.</a:t>
            </a:r>
          </a:p>
          <a:p>
            <a:endParaRPr lang="en-US" sz="1800" smtClean="0">
              <a:solidFill>
                <a:srgbClr val="1C458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Tx/>
              <a:buChar char="-"/>
            </a:pPr>
            <a:endParaRPr lang="en-US" dirty="0" smtClean="0">
              <a:solidFill>
                <a:srgbClr val="1C458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1116419" y="72848"/>
            <a:ext cx="6305108" cy="685800"/>
            <a:chOff x="1296" y="1824"/>
            <a:chExt cx="2976" cy="432"/>
          </a:xfrm>
        </p:grpSpPr>
        <p:sp>
          <p:nvSpPr>
            <p:cNvPr id="7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Text Box 86"/>
            <p:cNvSpPr txBox="1">
              <a:spLocks noChangeArrowheads="1"/>
            </p:cNvSpPr>
            <p:nvPr/>
          </p:nvSpPr>
          <p:spPr bwMode="gray">
            <a:xfrm>
              <a:off x="1728" y="1884"/>
              <a:ext cx="21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buNone/>
              </a:pPr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GIỚI THIỆU CHUNG</a:t>
              </a:r>
            </a:p>
          </p:txBody>
        </p:sp>
        <p:sp>
          <p:nvSpPr>
            <p:cNvPr id="14" name="Text Box 87"/>
            <p:cNvSpPr txBox="1">
              <a:spLocks noChangeArrowheads="1"/>
            </p:cNvSpPr>
            <p:nvPr/>
          </p:nvSpPr>
          <p:spPr bwMode="gray">
            <a:xfrm>
              <a:off x="1440" y="1886"/>
              <a:ext cx="1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400" b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595226" y="4826194"/>
            <a:ext cx="546945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3/26</a:t>
            </a:r>
            <a:endParaRPr lang="en-US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1116419" y="72849"/>
            <a:ext cx="6305108" cy="685800"/>
            <a:chOff x="1296" y="1824"/>
            <a:chExt cx="2976" cy="432"/>
          </a:xfrm>
        </p:grpSpPr>
        <p:sp>
          <p:nvSpPr>
            <p:cNvPr id="3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" name="Text Box 86"/>
            <p:cNvSpPr txBox="1">
              <a:spLocks noChangeArrowheads="1"/>
            </p:cNvSpPr>
            <p:nvPr/>
          </p:nvSpPr>
          <p:spPr bwMode="gray">
            <a:xfrm>
              <a:off x="1728" y="1884"/>
              <a:ext cx="21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buNone/>
              </a:pPr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GIỚI THIỆU CHUNG</a:t>
              </a:r>
            </a:p>
          </p:txBody>
        </p:sp>
        <p:sp>
          <p:nvSpPr>
            <p:cNvPr id="6" name="Text Box 87"/>
            <p:cNvSpPr txBox="1">
              <a:spLocks noChangeArrowheads="1"/>
            </p:cNvSpPr>
            <p:nvPr/>
          </p:nvSpPr>
          <p:spPr bwMode="gray">
            <a:xfrm>
              <a:off x="1440" y="1886"/>
              <a:ext cx="1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400" b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249647" y="1070205"/>
            <a:ext cx="5204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>
              <a:solidFill>
                <a:srgbClr val="1C458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smtClean="0">
                <a:solidFill>
                  <a:srgbClr val="1C4587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Khó </a:t>
            </a:r>
            <a:r>
              <a:rPr lang="en-US" sz="1800">
                <a:solidFill>
                  <a:srgbClr val="1C4587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khăn trong vấn đề lập báo cáo, thống kê.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07999" y="814822"/>
            <a:ext cx="7137043" cy="6390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1. Hệ thống hiện tại</a:t>
            </a:r>
            <a:endParaRPr lang="en-US" sz="300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92" y="1894719"/>
            <a:ext cx="1640238" cy="146195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56706" y="3522756"/>
            <a:ext cx="20762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1C4587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Tiêu tốn nhiều thời gian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141" y="1930136"/>
            <a:ext cx="1388032" cy="139111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651972" y="3503301"/>
            <a:ext cx="1063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1C4587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Tốn chi phí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268" y="1992522"/>
            <a:ext cx="1817561" cy="136414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940389" y="3522758"/>
            <a:ext cx="18133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1C4587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Dễ nhầm lần, sai sót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595226" y="4826194"/>
            <a:ext cx="546945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4/26</a:t>
            </a:r>
            <a:endParaRPr lang="en-US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30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04801" y="1572374"/>
            <a:ext cx="8401454" cy="28926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Dosis"/>
              <a:buNone/>
              <a:defRPr sz="2600" b="0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Dosis"/>
              <a:buNone/>
              <a:defRPr sz="3000" b="0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Dosis"/>
              <a:buNone/>
              <a:defRPr sz="3000" b="0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Dosis"/>
              <a:buNone/>
              <a:defRPr sz="3000" b="0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Dosis"/>
              <a:buNone/>
              <a:defRPr sz="3000" b="0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Dosis"/>
              <a:buNone/>
              <a:defRPr sz="3000" b="0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Dosis"/>
              <a:buNone/>
              <a:defRPr sz="3000" b="0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Dosis"/>
              <a:buNone/>
              <a:defRPr sz="3000" b="0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Dosis"/>
              <a:buNone/>
              <a:defRPr sz="3000" b="0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9pPr>
          </a:lstStyle>
          <a:p>
            <a:pPr algn="l"/>
            <a:r>
              <a:rPr lang="en-US" sz="1800" smtClean="0">
                <a:latin typeface="Tahoma" panose="020B0604030504040204" pitchFamily="34" charset="0"/>
                <a:cs typeface="Tahoma" panose="020B0604030504040204" pitchFamily="34" charset="0"/>
              </a:rPr>
              <a:t>Sử dụng Website: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mtClean="0">
                <a:latin typeface="Tahoma" panose="020B0604030504040204" pitchFamily="34" charset="0"/>
                <a:cs typeface="Tahoma" panose="020B0604030504040204" pitchFamily="34" charset="0"/>
              </a:rPr>
              <a:t>Đặt lịch thực hành.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mtClean="0">
                <a:latin typeface="Tahoma" panose="020B0604030504040204" pitchFamily="34" charset="0"/>
                <a:cs typeface="Tahoma" panose="020B0604030504040204" pitchFamily="34" charset="0"/>
              </a:rPr>
              <a:t>Theo dõi thời gian lịch đặt phòng máy thực tế.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mtClean="0">
                <a:latin typeface="Tahoma" panose="020B0604030504040204" pitchFamily="34" charset="0"/>
                <a:cs typeface="Tahoma" panose="020B0604030504040204" pitchFamily="34" charset="0"/>
              </a:rPr>
              <a:t>Theo dõi lịch trực phòng máy.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mtClean="0">
                <a:latin typeface="Tahoma" panose="020B0604030504040204" pitchFamily="34" charset="0"/>
                <a:cs typeface="Tahoma" panose="020B0604030504040204" pitchFamily="34" charset="0"/>
              </a:rPr>
              <a:t>Quản lý phản hồi sự cố trang thiết bị phòng máy.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mtClean="0">
                <a:latin typeface="Tahoma" panose="020B0604030504040204" pitchFamily="34" charset="0"/>
                <a:cs typeface="Tahoma" panose="020B0604030504040204" pitchFamily="34" charset="0"/>
              </a:rPr>
              <a:t>Xuất báo cáo, thống kê.</a:t>
            </a:r>
          </a:p>
          <a:p>
            <a:pPr algn="l"/>
            <a:r>
              <a:rPr lang="en-US" sz="180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Lưu </a:t>
            </a:r>
            <a:r>
              <a:rPr lang="en-US" sz="180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trữ cơ sở dữ liệu.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1116419" y="72849"/>
            <a:ext cx="6305108" cy="685800"/>
            <a:chOff x="1296" y="1824"/>
            <a:chExt cx="2976" cy="432"/>
          </a:xfrm>
        </p:grpSpPr>
        <p:sp>
          <p:nvSpPr>
            <p:cNvPr id="8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Text Box 86"/>
            <p:cNvSpPr txBox="1">
              <a:spLocks noChangeArrowheads="1"/>
            </p:cNvSpPr>
            <p:nvPr/>
          </p:nvSpPr>
          <p:spPr bwMode="gray">
            <a:xfrm>
              <a:off x="1728" y="1884"/>
              <a:ext cx="21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buNone/>
              </a:pPr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GIỚI THIỆU CHUNG</a:t>
              </a:r>
            </a:p>
          </p:txBody>
        </p:sp>
        <p:sp>
          <p:nvSpPr>
            <p:cNvPr id="12" name="Text Box 87"/>
            <p:cNvSpPr txBox="1">
              <a:spLocks noChangeArrowheads="1"/>
            </p:cNvSpPr>
            <p:nvPr/>
          </p:nvSpPr>
          <p:spPr bwMode="gray">
            <a:xfrm>
              <a:off x="1440" y="1886"/>
              <a:ext cx="1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400" b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</a:t>
              </a:r>
            </a:p>
          </p:txBody>
        </p:sp>
      </p:grpSp>
      <p:sp>
        <p:nvSpPr>
          <p:cNvPr id="15" name="Title 1"/>
          <p:cNvSpPr txBox="1">
            <a:spLocks/>
          </p:cNvSpPr>
          <p:nvPr/>
        </p:nvSpPr>
        <p:spPr>
          <a:xfrm>
            <a:off x="507999" y="814822"/>
            <a:ext cx="7137043" cy="6390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2. Hệ thống đề xuất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95226" y="4826194"/>
            <a:ext cx="546945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5/26</a:t>
            </a:r>
            <a:endParaRPr lang="en-US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04801" y="1219199"/>
            <a:ext cx="8839199" cy="35590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Dosis"/>
              <a:buChar char="✘"/>
              <a:defRPr sz="2500" b="1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Dosis"/>
              <a:buChar char="✗"/>
              <a:defRPr sz="2500" b="1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Dosis"/>
              <a:buNone/>
              <a:defRPr sz="2500" b="1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Dosis"/>
              <a:buNone/>
              <a:defRPr sz="2500" b="1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Dosis"/>
              <a:buNone/>
              <a:defRPr sz="2500" b="1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Dosis"/>
              <a:buNone/>
              <a:defRPr sz="2500" b="1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Dosis"/>
              <a:buNone/>
              <a:defRPr sz="2500" b="1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Dosis"/>
              <a:buNone/>
              <a:defRPr sz="2500" b="1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Dosis"/>
              <a:buNone/>
              <a:defRPr sz="2500" b="1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9pPr>
          </a:lstStyle>
          <a:p>
            <a:pPr algn="l">
              <a:buNone/>
            </a:pPr>
            <a:r>
              <a:rPr lang="en-US" sz="1800" b="0" smtClean="0">
                <a:latin typeface="Tahoma" panose="020B0604030504040204" pitchFamily="34" charset="0"/>
                <a:cs typeface="Tahoma" panose="020B0604030504040204" pitchFamily="34" charset="0"/>
              </a:rPr>
              <a:t>Mục đích nghiên cứu: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smtClean="0">
                <a:latin typeface="Tahoma" panose="020B0604030504040204" pitchFamily="34" charset="0"/>
                <a:cs typeface="Tahoma" panose="020B0604030504040204" pitchFamily="34" charset="0"/>
              </a:rPr>
              <a:t>Tìm hiểu quy trình đăng ký thực hành phòng máy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smtClean="0">
                <a:latin typeface="Tahoma" panose="020B0604030504040204" pitchFamily="34" charset="0"/>
                <a:cs typeface="Tahoma" panose="020B0604030504040204" pitchFamily="34" charset="0"/>
              </a:rPr>
              <a:t>Ứng dụng vào xậy dựng hệ thống đăng ký thực hành phòng máy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smtClean="0">
                <a:latin typeface="Tahoma" panose="020B0604030504040204" pitchFamily="34" charset="0"/>
                <a:cs typeface="Tahoma" panose="020B0604030504040204" pitchFamily="34" charset="0"/>
              </a:rPr>
              <a:t>Tìm hiểu ngôn ngữ lập trình Java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smtClean="0">
                <a:latin typeface="Tahoma" panose="020B0604030504040204" pitchFamily="34" charset="0"/>
                <a:cs typeface="Tahoma" panose="020B0604030504040204" pitchFamily="34" charset="0"/>
              </a:rPr>
              <a:t>Ứng dụng vào phát triển phần mềm trên nền tảng Java Servlet</a:t>
            </a:r>
          </a:p>
          <a:p>
            <a:pPr algn="l">
              <a:buNone/>
            </a:pPr>
            <a:endParaRPr lang="en-US" sz="1800" b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buNone/>
            </a:pPr>
            <a:r>
              <a:rPr lang="en-US" sz="1800" b="0" smtClean="0">
                <a:latin typeface="Tahoma" panose="020B0604030504040204" pitchFamily="34" charset="0"/>
                <a:cs typeface="Tahoma" panose="020B0604030504040204" pitchFamily="34" charset="0"/>
              </a:rPr>
              <a:t>Phạm vi nghiên cứu: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smtClean="0">
                <a:latin typeface="Tahoma" panose="020B0604030504040204" pitchFamily="34" charset="0"/>
                <a:cs typeface="Tahoma" panose="020B0604030504040204" pitchFamily="34" charset="0"/>
              </a:rPr>
              <a:t>Nghiên cứu </a:t>
            </a:r>
            <a:r>
              <a:rPr lang="en-US" sz="1800" b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Hệ thống đăng ký thực hành phòng máy - Trung tâm máy tính – Khoa CNTT </a:t>
            </a:r>
            <a:r>
              <a:rPr lang="en-US" sz="1800" b="0" smtClean="0">
                <a:latin typeface="Tahoma" panose="020B0604030504040204" pitchFamily="34" charset="0"/>
                <a:cs typeface="Tahoma" panose="020B0604030504040204" pitchFamily="34" charset="0"/>
              </a:rPr>
              <a:t>tại Học viện Kỹ thuật Quăn sự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smtClean="0">
                <a:latin typeface="Tahoma" panose="020B0604030504040204" pitchFamily="34" charset="0"/>
                <a:cs typeface="Tahoma" panose="020B0604030504040204" pitchFamily="34" charset="0"/>
              </a:rPr>
              <a:t>Nghiên cứu </a:t>
            </a:r>
            <a:r>
              <a:rPr lang="en-US" sz="1800" b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quy trình đăng ký thực hành phòng máy </a:t>
            </a:r>
            <a:r>
              <a:rPr lang="en-US" sz="1800" b="0" smtClean="0">
                <a:latin typeface="Tahoma" panose="020B0604030504040204" pitchFamily="34" charset="0"/>
                <a:cs typeface="Tahoma" panose="020B0604030504040204" pitchFamily="34" charset="0"/>
              </a:rPr>
              <a:t>tại  Trường đào tạo lập trình viên quốc tê Aptech Hà Nội</a:t>
            </a:r>
            <a:endParaRPr lang="en-US" sz="1800" b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1116419" y="72849"/>
            <a:ext cx="6305108" cy="685800"/>
            <a:chOff x="1296" y="1824"/>
            <a:chExt cx="2976" cy="432"/>
          </a:xfrm>
        </p:grpSpPr>
        <p:sp>
          <p:nvSpPr>
            <p:cNvPr id="7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Text Box 86"/>
            <p:cNvSpPr txBox="1">
              <a:spLocks noChangeArrowheads="1"/>
            </p:cNvSpPr>
            <p:nvPr/>
          </p:nvSpPr>
          <p:spPr bwMode="gray">
            <a:xfrm>
              <a:off x="1728" y="1884"/>
              <a:ext cx="21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buNone/>
              </a:pPr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GIỚI THIỆU CHUNG</a:t>
              </a:r>
            </a:p>
          </p:txBody>
        </p:sp>
        <p:sp>
          <p:nvSpPr>
            <p:cNvPr id="12" name="Text Box 87"/>
            <p:cNvSpPr txBox="1">
              <a:spLocks noChangeArrowheads="1"/>
            </p:cNvSpPr>
            <p:nvPr/>
          </p:nvSpPr>
          <p:spPr bwMode="gray">
            <a:xfrm>
              <a:off x="1440" y="1886"/>
              <a:ext cx="1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400" b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</a:t>
              </a:r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507999" y="814822"/>
            <a:ext cx="7137043" cy="6390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3. Mục đích, Phạm vi nghiên cứu đề tài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95226" y="4826194"/>
            <a:ext cx="546945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6/26</a:t>
            </a:r>
            <a:endParaRPr lang="en-US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123119"/>
              </p:ext>
            </p:extLst>
          </p:nvPr>
        </p:nvGraphicFramePr>
        <p:xfrm>
          <a:off x="452438" y="1230313"/>
          <a:ext cx="2000250" cy="391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Visio" r:id="rId5" imgW="2648520" imgH="7427520" progId="Visio.Drawing.15">
                  <p:embed/>
                </p:oleObj>
              </mc:Choice>
              <mc:Fallback>
                <p:oleObj name="Visio" r:id="rId5" imgW="2648520" imgH="742752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2438" y="1230313"/>
                        <a:ext cx="2000250" cy="3914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ontent Placeholder 2"/>
          <p:cNvSpPr txBox="1">
            <a:spLocks/>
          </p:cNvSpPr>
          <p:nvPr/>
        </p:nvSpPr>
        <p:spPr>
          <a:xfrm>
            <a:off x="2463800" y="1231898"/>
            <a:ext cx="6544014" cy="4191001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sz="1800" smtClean="0">
                <a:solidFill>
                  <a:srgbClr val="1C4587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Bộ phận QL phòng máy lựa chọn phòng máy, tiết học, số ngày tạo lịch </a:t>
            </a:r>
          </a:p>
          <a:p>
            <a:endParaRPr lang="en-US" sz="1800" smtClean="0">
              <a:solidFill>
                <a:srgbClr val="1C458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800" smtClean="0">
              <a:solidFill>
                <a:srgbClr val="1C458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 smtClean="0">
                <a:solidFill>
                  <a:srgbClr val="1C4587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Bộ phận QL sẽ tạo lịch cho từng phòng máy </a:t>
            </a:r>
          </a:p>
          <a:p>
            <a:endParaRPr lang="en-US" sz="1800" smtClean="0">
              <a:solidFill>
                <a:srgbClr val="1C458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800" smtClean="0">
              <a:solidFill>
                <a:srgbClr val="1C458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 smtClean="0">
                <a:solidFill>
                  <a:srgbClr val="1C4587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Giáo viên, Sinh viên đăng ký lịch thực hành phòng máy </a:t>
            </a:r>
          </a:p>
          <a:p>
            <a:r>
              <a:rPr lang="en-US" sz="1800" smtClean="0">
                <a:solidFill>
                  <a:srgbClr val="1C4587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endParaRPr lang="en-US" sz="1800" smtClean="0">
              <a:solidFill>
                <a:srgbClr val="1C458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 smtClean="0">
                <a:solidFill>
                  <a:srgbClr val="1C4587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Bộ phận QL xét duyệt đơn đăng ký</a:t>
            </a:r>
          </a:p>
          <a:p>
            <a:endParaRPr lang="en-US" sz="1800" smtClean="0">
              <a:solidFill>
                <a:srgbClr val="1C458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800" smtClean="0">
              <a:solidFill>
                <a:srgbClr val="1C458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 smtClean="0">
                <a:solidFill>
                  <a:srgbClr val="1C4587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Bộ phận QL phòng máy xuất báo cáo, thống kê gửi Quản lý trung tâm máy tính – Khoa CNTT</a:t>
            </a:r>
          </a:p>
          <a:p>
            <a:endParaRPr lang="en-US" smtClean="0">
              <a:solidFill>
                <a:srgbClr val="1C458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" name="Group 83"/>
          <p:cNvGrpSpPr>
            <a:grpSpLocks/>
          </p:cNvGrpSpPr>
          <p:nvPr/>
        </p:nvGrpSpPr>
        <p:grpSpPr bwMode="auto">
          <a:xfrm>
            <a:off x="1116419" y="72849"/>
            <a:ext cx="6305108" cy="685800"/>
            <a:chOff x="1296" y="1824"/>
            <a:chExt cx="2976" cy="432"/>
          </a:xfrm>
        </p:grpSpPr>
        <p:sp>
          <p:nvSpPr>
            <p:cNvPr id="8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Text Box 86"/>
            <p:cNvSpPr txBox="1">
              <a:spLocks noChangeArrowheads="1"/>
            </p:cNvSpPr>
            <p:nvPr/>
          </p:nvSpPr>
          <p:spPr bwMode="gray">
            <a:xfrm>
              <a:off x="1728" y="1884"/>
              <a:ext cx="21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buNone/>
              </a:pPr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GIỚI THIỆU CHUNG</a:t>
              </a:r>
            </a:p>
          </p:txBody>
        </p:sp>
        <p:sp>
          <p:nvSpPr>
            <p:cNvPr id="11" name="Text Box 87"/>
            <p:cNvSpPr txBox="1">
              <a:spLocks noChangeArrowheads="1"/>
            </p:cNvSpPr>
            <p:nvPr/>
          </p:nvSpPr>
          <p:spPr bwMode="gray">
            <a:xfrm>
              <a:off x="1440" y="1886"/>
              <a:ext cx="1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400" b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</a:t>
              </a:r>
            </a:p>
          </p:txBody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507999" y="814822"/>
            <a:ext cx="7137043" cy="6390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4. Quy trình đăng ký thực hành phòng máy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95226" y="4826194"/>
            <a:ext cx="546945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7/26</a:t>
            </a:r>
            <a:endParaRPr lang="en-US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1116419" y="72849"/>
            <a:ext cx="6305108" cy="685800"/>
            <a:chOff x="1296" y="1824"/>
            <a:chExt cx="2976" cy="432"/>
          </a:xfrm>
        </p:grpSpPr>
        <p:sp>
          <p:nvSpPr>
            <p:cNvPr id="3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" name="Text Box 86"/>
            <p:cNvSpPr txBox="1">
              <a:spLocks noChangeArrowheads="1"/>
            </p:cNvSpPr>
            <p:nvPr/>
          </p:nvSpPr>
          <p:spPr bwMode="gray">
            <a:xfrm>
              <a:off x="1728" y="1884"/>
              <a:ext cx="21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buNone/>
              </a:pPr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GIỚI THIỆU CHUNG</a:t>
              </a:r>
            </a:p>
          </p:txBody>
        </p:sp>
        <p:sp>
          <p:nvSpPr>
            <p:cNvPr id="6" name="Text Box 87"/>
            <p:cNvSpPr txBox="1">
              <a:spLocks noChangeArrowheads="1"/>
            </p:cNvSpPr>
            <p:nvPr/>
          </p:nvSpPr>
          <p:spPr bwMode="gray">
            <a:xfrm>
              <a:off x="1440" y="1886"/>
              <a:ext cx="1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400" b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</a:t>
              </a:r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>
            <a:off x="507999" y="814822"/>
            <a:ext cx="7137043" cy="6390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4. Quy trình tạo trang thiết bị cho phòng máy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143266"/>
              </p:ext>
            </p:extLst>
          </p:nvPr>
        </p:nvGraphicFramePr>
        <p:xfrm>
          <a:off x="271564" y="1254121"/>
          <a:ext cx="3292475" cy="387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Visio" r:id="rId3" imgW="4591154" imgH="7191300" progId="Visio.Drawing.15">
                  <p:embed/>
                </p:oleObj>
              </mc:Choice>
              <mc:Fallback>
                <p:oleObj name="Visio" r:id="rId3" imgW="4591154" imgH="71913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564" y="1254121"/>
                        <a:ext cx="3292475" cy="387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3424136" y="1254867"/>
            <a:ext cx="5719865" cy="3891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✗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9pPr>
          </a:lstStyle>
          <a:p>
            <a:pPr>
              <a:buFont typeface="Dosis"/>
              <a:buNone/>
            </a:pPr>
            <a:r>
              <a:rPr lang="en-US" sz="1800" smtClean="0">
                <a:solidFill>
                  <a:srgbClr val="1C4587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Bộ </a:t>
            </a:r>
            <a:r>
              <a:rPr lang="en-US" sz="1800" smtClean="0">
                <a:solidFill>
                  <a:srgbClr val="1C4587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phận QL phòng máy tạo trang thiết bị, tạo phòng máy tính </a:t>
            </a:r>
          </a:p>
          <a:p>
            <a:pPr>
              <a:buFont typeface="Dosis"/>
              <a:buNone/>
            </a:pPr>
            <a:endParaRPr lang="en-US" sz="1800" smtClean="0">
              <a:solidFill>
                <a:srgbClr val="1C458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Dosis"/>
              <a:buNone/>
            </a:pPr>
            <a:r>
              <a:rPr lang="en-US" sz="1800" smtClean="0">
                <a:solidFill>
                  <a:srgbClr val="1C4587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Bộ </a:t>
            </a:r>
            <a:r>
              <a:rPr lang="en-US" sz="1800" smtClean="0">
                <a:solidFill>
                  <a:srgbClr val="1C4587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phận QL phòng máy sẽ chọn phòng máy</a:t>
            </a:r>
          </a:p>
          <a:p>
            <a:pPr>
              <a:buFont typeface="Dosis"/>
              <a:buNone/>
            </a:pPr>
            <a:endParaRPr lang="en-US" sz="1800" smtClean="0">
              <a:solidFill>
                <a:srgbClr val="1C458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Dosis"/>
              <a:buNone/>
            </a:pPr>
            <a:endParaRPr lang="en-US" sz="1800" smtClean="0">
              <a:solidFill>
                <a:srgbClr val="1C458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Dosis"/>
              <a:buNone/>
            </a:pPr>
            <a:r>
              <a:rPr lang="en-US" sz="1800" smtClean="0">
                <a:solidFill>
                  <a:srgbClr val="1C4587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Bộ phận QL phòng máy sẽ chọn trang thiết bị</a:t>
            </a:r>
          </a:p>
          <a:p>
            <a:pPr>
              <a:buFont typeface="Dosis"/>
              <a:buNone/>
            </a:pPr>
            <a:endParaRPr lang="en-US" sz="1800">
              <a:solidFill>
                <a:srgbClr val="1C458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Dosis"/>
              <a:buNone/>
            </a:pPr>
            <a:r>
              <a:rPr lang="en-US" sz="1800" smtClean="0">
                <a:solidFill>
                  <a:srgbClr val="1C4587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Bộ </a:t>
            </a:r>
            <a:r>
              <a:rPr lang="en-US" sz="1800" smtClean="0">
                <a:solidFill>
                  <a:srgbClr val="1C4587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phận QL phòng máy sẽ tạo trang thiết bị cho phòng máy đã chọn</a:t>
            </a:r>
          </a:p>
          <a:p>
            <a:pPr>
              <a:buFont typeface="Dosis"/>
              <a:buNone/>
            </a:pPr>
            <a:endParaRPr lang="en-US" sz="180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en-US" sz="1800">
                <a:solidFill>
                  <a:srgbClr val="1C4587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Bộ phận QL phòng máy xuất báo cáo, thống kê gửi Quản lý trung tâm máy tính – </a:t>
            </a:r>
            <a:r>
              <a:rPr lang="en-US" sz="1800">
                <a:solidFill>
                  <a:srgbClr val="1C4587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Khoa </a:t>
            </a:r>
            <a:r>
              <a:rPr lang="en-US" sz="1800" smtClean="0">
                <a:solidFill>
                  <a:srgbClr val="1C4587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CNTT</a:t>
            </a:r>
            <a:endParaRPr lang="en-US" sz="1800">
              <a:solidFill>
                <a:srgbClr val="1C458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95226" y="4826194"/>
            <a:ext cx="546945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8/26</a:t>
            </a:r>
            <a:endParaRPr lang="en-US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47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031075"/>
              </p:ext>
            </p:extLst>
          </p:nvPr>
        </p:nvGraphicFramePr>
        <p:xfrm>
          <a:off x="304801" y="1277257"/>
          <a:ext cx="2249713" cy="375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Visio" r:id="rId5" imgW="2619506" imgH="5819768" progId="Visio.Drawing.15">
                  <p:embed/>
                </p:oleObj>
              </mc:Choice>
              <mc:Fallback>
                <p:oleObj name="Visio" r:id="rId5" imgW="2619506" imgH="581976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1" y="1277257"/>
                        <a:ext cx="2249713" cy="375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781300" y="1320800"/>
            <a:ext cx="6362700" cy="3715657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sz="1800" smtClean="0">
                <a:solidFill>
                  <a:srgbClr val="1C4587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Bộ phận QL phòng máy lựa chọn ngày trực dựa trên ngày làm việc</a:t>
            </a:r>
          </a:p>
          <a:p>
            <a:endParaRPr lang="en-US" sz="1800" smtClean="0">
              <a:solidFill>
                <a:srgbClr val="1C458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800" smtClean="0">
              <a:solidFill>
                <a:srgbClr val="1C458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800" smtClean="0">
              <a:solidFill>
                <a:srgbClr val="1C458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 smtClean="0">
                <a:solidFill>
                  <a:srgbClr val="1C4587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Bộ phận QL phòng máy lựa chọn người trực</a:t>
            </a:r>
          </a:p>
          <a:p>
            <a:endParaRPr lang="en-US" sz="1800" smtClean="0">
              <a:solidFill>
                <a:srgbClr val="1C458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800" smtClean="0">
              <a:solidFill>
                <a:srgbClr val="1C458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 smtClean="0">
                <a:solidFill>
                  <a:srgbClr val="1C4587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Bộ phận QL phòng máy phân công người trực </a:t>
            </a:r>
          </a:p>
          <a:p>
            <a:endParaRPr lang="en-US" sz="1800" smtClean="0">
              <a:solidFill>
                <a:srgbClr val="1C458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800" smtClean="0">
              <a:solidFill>
                <a:srgbClr val="1C458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800" smtClean="0">
              <a:solidFill>
                <a:srgbClr val="1C458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 smtClean="0">
                <a:solidFill>
                  <a:srgbClr val="1C4587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Bộ phận QL phòng máy xuất báo cáo, thống kê gửi Quản lý trung tâm máy tính – Khoa CNTT</a:t>
            </a:r>
          </a:p>
          <a:p>
            <a:endParaRPr lang="en-US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0" name="Group 83"/>
          <p:cNvGrpSpPr>
            <a:grpSpLocks/>
          </p:cNvGrpSpPr>
          <p:nvPr/>
        </p:nvGrpSpPr>
        <p:grpSpPr bwMode="auto">
          <a:xfrm>
            <a:off x="1116419" y="72849"/>
            <a:ext cx="6305108" cy="685800"/>
            <a:chOff x="1296" y="1824"/>
            <a:chExt cx="2976" cy="432"/>
          </a:xfrm>
        </p:grpSpPr>
        <p:sp>
          <p:nvSpPr>
            <p:cNvPr id="11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 b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" name="Text Box 86"/>
            <p:cNvSpPr txBox="1">
              <a:spLocks noChangeArrowheads="1"/>
            </p:cNvSpPr>
            <p:nvPr/>
          </p:nvSpPr>
          <p:spPr bwMode="gray">
            <a:xfrm>
              <a:off x="1728" y="1884"/>
              <a:ext cx="21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buNone/>
              </a:pPr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GIỚI THIỆU CHUNG</a:t>
              </a:r>
            </a:p>
          </p:txBody>
        </p:sp>
        <p:sp>
          <p:nvSpPr>
            <p:cNvPr id="14" name="Text Box 87"/>
            <p:cNvSpPr txBox="1">
              <a:spLocks noChangeArrowheads="1"/>
            </p:cNvSpPr>
            <p:nvPr/>
          </p:nvSpPr>
          <p:spPr bwMode="gray">
            <a:xfrm>
              <a:off x="1440" y="1886"/>
              <a:ext cx="1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400" b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</a:t>
              </a:r>
            </a:p>
          </p:txBody>
        </p:sp>
      </p:grpSp>
      <p:sp>
        <p:nvSpPr>
          <p:cNvPr id="15" name="Title 1"/>
          <p:cNvSpPr txBox="1">
            <a:spLocks/>
          </p:cNvSpPr>
          <p:nvPr/>
        </p:nvSpPr>
        <p:spPr>
          <a:xfrm>
            <a:off x="507999" y="814822"/>
            <a:ext cx="7137043" cy="6390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4. Quy trình tạo </a:t>
            </a:r>
            <a:r>
              <a:rPr lang="en-US" sz="3200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lịch trực </a:t>
            </a:r>
            <a:r>
              <a:rPr lang="en-US" sz="320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cho phòng máy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81371" y="4812339"/>
            <a:ext cx="546945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9/26</a:t>
            </a:r>
            <a:endParaRPr lang="en-US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1176</Words>
  <Application>Microsoft Office PowerPoint</Application>
  <PresentationFormat>On-screen Show (16:9)</PresentationFormat>
  <Paragraphs>262</Paragraphs>
  <Slides>27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Tahoma</vt:lpstr>
      <vt:lpstr>Sniglet</vt:lpstr>
      <vt:lpstr>Franklin Gothic Book</vt:lpstr>
      <vt:lpstr>Calibri</vt:lpstr>
      <vt:lpstr>Wingdings</vt:lpstr>
      <vt:lpstr>Times New Roman</vt:lpstr>
      <vt:lpstr>Dosis</vt:lpstr>
      <vt:lpstr>Friar template</vt:lpstr>
      <vt:lpstr>Visio</vt:lpstr>
      <vt:lpstr>Microsoft Visio Drawing</vt:lpstr>
      <vt:lpstr>ĐỒ ÁN TỐT NGHIỆP ĐẠI HỌC CHUYÊN HÀNH CNTT</vt:lpstr>
      <vt:lpstr>NỘI DUNG CHÍNH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MẪU SLIDE POWERPOINT ĐẸP</dc:title>
  <dc:creator>TUNG</dc:creator>
  <cp:lastModifiedBy>LocNguyen</cp:lastModifiedBy>
  <cp:revision>113</cp:revision>
  <dcterms:modified xsi:type="dcterms:W3CDTF">2017-10-18T15:54:42Z</dcterms:modified>
</cp:coreProperties>
</file>