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62" r:id="rId10"/>
    <p:sldId id="263" r:id="rId11"/>
    <p:sldId id="264" r:id="rId12"/>
    <p:sldId id="265" r:id="rId13"/>
    <p:sldId id="279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8" r:id="rId24"/>
    <p:sldId id="281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55" autoAdjust="0"/>
  </p:normalViewPr>
  <p:slideViewPr>
    <p:cSldViewPr snapToGrid="0">
      <p:cViewPr varScale="1">
        <p:scale>
          <a:sx n="70" d="100"/>
          <a:sy n="70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B0EFD-93E4-4E81-83A0-7DC7632021AA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73DDA-71CC-454B-9FA0-27EB4D39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40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73DDA-71CC-454B-9FA0-27EB4D3914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5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73DDA-71CC-454B-9FA0-27EB4D3914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A00A8C-1A3F-4584-8BCB-7D4A62324FF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40250D-E9AB-4FF2-A9F1-A5AC9117572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87912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0A8C-1A3F-4584-8BCB-7D4A62324FF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250D-E9AB-4FF2-A9F1-A5AC9117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6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0A8C-1A3F-4584-8BCB-7D4A62324FF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250D-E9AB-4FF2-A9F1-A5AC9117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0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0A8C-1A3F-4584-8BCB-7D4A62324FF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250D-E9AB-4FF2-A9F1-A5AC9117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7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00A8C-1A3F-4584-8BCB-7D4A62324FF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40250D-E9AB-4FF2-A9F1-A5AC911757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52934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0A8C-1A3F-4584-8BCB-7D4A62324FF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250D-E9AB-4FF2-A9F1-A5AC9117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0A8C-1A3F-4584-8BCB-7D4A62324FF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250D-E9AB-4FF2-A9F1-A5AC9117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0A8C-1A3F-4584-8BCB-7D4A62324FF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250D-E9AB-4FF2-A9F1-A5AC9117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6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0A8C-1A3F-4584-8BCB-7D4A62324FF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250D-E9AB-4FF2-A9F1-A5AC9117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1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00A8C-1A3F-4584-8BCB-7D4A62324FF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40250D-E9AB-4FF2-A9F1-A5AC911757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564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00A8C-1A3F-4584-8BCB-7D4A62324FF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40250D-E9AB-4FF2-A9F1-A5AC911757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24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5A00A8C-1A3F-4584-8BCB-7D4A62324FF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940250D-E9AB-4FF2-A9F1-A5AC911757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567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2250" y="1183147"/>
            <a:ext cx="7962968" cy="1019140"/>
          </a:xfrm>
        </p:spPr>
        <p:txBody>
          <a:bodyPr/>
          <a:lstStyle/>
          <a:p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5834" y="3325214"/>
            <a:ext cx="5755756" cy="499811"/>
          </a:xfrm>
        </p:spPr>
        <p:txBody>
          <a:bodyPr>
            <a:normAutofit fontScale="92500"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TS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Hường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250D-E9AB-4FF2-A9F1-A5AC91175722}" type="slidenum">
              <a:rPr lang="en-US" smtClean="0"/>
              <a:t>1</a:t>
            </a:fld>
            <a:r>
              <a:rPr lang="en-US" smtClean="0"/>
              <a:t>/24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26330" y="2303052"/>
            <a:ext cx="8542516" cy="8414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XÂY DỰNG HỆ THỐNG ĐĂNG KÝ THỰC HÀNH </a:t>
            </a:r>
            <a:b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 MÁY – TRUNG TÂM MÁY TÍNH – KHOA CNTT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45834" y="3990661"/>
            <a:ext cx="5755756" cy="1573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431601"/>
              </p:ext>
            </p:extLst>
          </p:nvPr>
        </p:nvGraphicFramePr>
        <p:xfrm>
          <a:off x="6143221" y="3825025"/>
          <a:ext cx="4712238" cy="180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119"/>
                <a:gridCol w="2356119"/>
              </a:tblGrid>
              <a:tr h="1065529">
                <a:tc>
                  <a:txBody>
                    <a:bodyPr/>
                    <a:lstStyle/>
                    <a:p>
                      <a:pPr algn="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SV: 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err="1" smtClean="0">
                          <a:solidFill>
                            <a:schemeClr val="tx1"/>
                          </a:solidFill>
                        </a:rPr>
                        <a:t>Lê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err="1" smtClean="0">
                          <a:solidFill>
                            <a:schemeClr val="tx1"/>
                          </a:solidFill>
                        </a:rPr>
                        <a:t>Tuấn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err="1" smtClean="0">
                          <a:solidFill>
                            <a:schemeClr val="tx1"/>
                          </a:solidFill>
                        </a:rPr>
                        <a:t>Tài</a:t>
                      </a:r>
                      <a:endParaRPr lang="en-US" b="0" baseline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baseline="0" err="1" smtClean="0">
                          <a:solidFill>
                            <a:schemeClr val="tx1"/>
                          </a:solidFill>
                        </a:rPr>
                        <a:t>Nguyễn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err="1" smtClean="0">
                          <a:solidFill>
                            <a:schemeClr val="tx1"/>
                          </a:solidFill>
                        </a:rPr>
                        <a:t>Tuấn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err="1" smtClean="0">
                          <a:solidFill>
                            <a:schemeClr val="tx1"/>
                          </a:solidFill>
                        </a:rPr>
                        <a:t>Lộc</a:t>
                      </a:r>
                      <a:endParaRPr lang="en-US" b="0" baseline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baseline="0" err="1" smtClean="0">
                          <a:solidFill>
                            <a:schemeClr val="tx1"/>
                          </a:solidFill>
                        </a:rPr>
                        <a:t>Nguyễn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err="1" smtClean="0">
                          <a:solidFill>
                            <a:schemeClr val="tx1"/>
                          </a:solidFill>
                        </a:rPr>
                        <a:t>Sơn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err="1" smtClean="0">
                          <a:solidFill>
                            <a:schemeClr val="tx1"/>
                          </a:solidFill>
                        </a:rPr>
                        <a:t>Tùng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err="1" smtClean="0">
                          <a:solidFill>
                            <a:schemeClr val="tx1"/>
                          </a:solidFill>
                        </a:rPr>
                        <a:t>Lớp</a:t>
                      </a: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B2TH19A15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err="1" smtClean="0">
                          <a:solidFill>
                            <a:schemeClr val="tx1"/>
                          </a:solidFill>
                        </a:rPr>
                        <a:t>Khóa</a:t>
                      </a: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7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91" y="111650"/>
            <a:ext cx="5666509" cy="6746349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371600" y="428223"/>
            <a:ext cx="9601200" cy="1264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PHÂN TÍCH HỆ 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86258" y="1692678"/>
            <a:ext cx="9601200" cy="1152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Biểu đồ luồng dữ liệu </a:t>
            </a:r>
          </a:p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 đỉnh 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71821" y="6453385"/>
            <a:ext cx="1596292" cy="404614"/>
          </a:xfrm>
        </p:spPr>
        <p:txBody>
          <a:bodyPr/>
          <a:lstStyle/>
          <a:p>
            <a:fld id="{D940250D-E9AB-4FF2-A9F1-A5AC91175722}" type="slidenum">
              <a:rPr lang="en-US" smtClean="0"/>
              <a:t>10</a:t>
            </a:fld>
            <a:r>
              <a:rPr lang="en-US" dirty="0" smtClean="0"/>
              <a:t>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PHÂN TÍCH HỆ THỐNG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Biểu đồ luồng dữ liệu mức dưới đỉnh 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1701800"/>
            <a:ext cx="9601200" cy="506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- Biều đồ luồng dữ liệu Quản lý trang thiết bị: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812" y="6453386"/>
            <a:ext cx="1596292" cy="404614"/>
          </a:xfrm>
        </p:spPr>
        <p:txBody>
          <a:bodyPr/>
          <a:lstStyle/>
          <a:p>
            <a:fld id="{D940250D-E9AB-4FF2-A9F1-A5AC91175722}" type="slidenum">
              <a:rPr lang="en-US" smtClean="0"/>
              <a:t>11</a:t>
            </a:fld>
            <a:r>
              <a:rPr lang="en-US" dirty="0" smtClean="0"/>
              <a:t>/24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585" y="2058585"/>
            <a:ext cx="5300046" cy="43059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73" y="2058584"/>
            <a:ext cx="5816733" cy="430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6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PHÂN TÍCH HỆ THỐNG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Biểu đồ luồng dữ liệu mức dưới đỉnh 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1701800"/>
            <a:ext cx="9601200" cy="506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- Biều đồ luồng dữ liệu Quản lý lịch thực hành phòng máy: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3733" y="6452984"/>
            <a:ext cx="1596292" cy="404614"/>
          </a:xfrm>
        </p:spPr>
        <p:txBody>
          <a:bodyPr/>
          <a:lstStyle/>
          <a:p>
            <a:fld id="{D940250D-E9AB-4FF2-A9F1-A5AC91175722}" type="slidenum">
              <a:rPr lang="en-US" smtClean="0"/>
              <a:t>12</a:t>
            </a:fld>
            <a:r>
              <a:rPr lang="en-US" dirty="0" smtClean="0"/>
              <a:t>/24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732" y="2079303"/>
            <a:ext cx="2943963" cy="42780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68" y="2079303"/>
            <a:ext cx="4174175" cy="43736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69" y="2079303"/>
            <a:ext cx="4046337" cy="437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2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PHÂN TÍCH HỆ THỐNG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Biểu đồ luồng dữ liệu mức dưới đỉnh 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1701800"/>
            <a:ext cx="9601200" cy="506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- Biều đồ luồng dữ liệu Quản lý lịch trực phòng máy: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fld id="{D940250D-E9AB-4FF2-A9F1-A5AC91175722}" type="slidenum">
              <a:rPr lang="en-US" smtClean="0"/>
              <a:t>13</a:t>
            </a:fld>
            <a:r>
              <a:rPr lang="en-US" dirty="0" smtClean="0"/>
              <a:t>/24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69" y="2188792"/>
            <a:ext cx="5590904" cy="41756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06" y="2241045"/>
            <a:ext cx="5556068" cy="421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6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PHÂN TÍCH HỆ THỐNG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Danh sách các thực thể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1701800"/>
            <a:ext cx="9601200" cy="6184900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có 16 thực thể:</a:t>
            </a:r>
          </a:p>
          <a:p>
            <a:pPr marL="0" indent="0">
              <a:buNone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(Mã người dùng, Tên đăng nhập, Mật khẩu, Tên đầy đủ, Địa chỉ, Sinh nhật, Trạng thái, Mã phòng ban, Email, Giới tính).</a:t>
            </a:r>
          </a:p>
          <a:p>
            <a:pPr marL="0" indent="0">
              <a:buNone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Phản hồi 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(Mã phản hồi, Tiêu đề, Nội dung, Trạng thái).</a:t>
            </a:r>
          </a:p>
          <a:p>
            <a:pPr marL="0" indent="0">
              <a:buNone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Góp ý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(Mã góp ý, Tiêu đề, Nội dung</a:t>
            </a: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Phòng ban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(Mã phòng ban, Tên phòng ban).</a:t>
            </a:r>
          </a:p>
          <a:p>
            <a:pPr marL="0" indent="0">
              <a:buNone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Thiết bị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(Mã thiết bị, Tên thiết bị, Ngày tạo, Trạng thái, Mô tả, Bảo hành từ, Bảo hành đến).</a:t>
            </a:r>
          </a:p>
          <a:p>
            <a:pPr marL="0" indent="0">
              <a:buNone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Loại thiết bị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(Mã loại thiết bị, Tên loại thiết bị, Trạng thái).</a:t>
            </a:r>
          </a:p>
          <a:p>
            <a:pPr marL="0" indent="0">
              <a:buNone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Lịch đăng ký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(Mã đăng ký, Ngày tạo, Tên môn học, Trạng thái).</a:t>
            </a:r>
          </a:p>
          <a:p>
            <a:pPr marL="0" indent="0">
              <a:buNone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Linh/Phụ kiện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(Mã Linh/Phụ kiện, Tên Linh/Phụ kiện, Trạng thái).</a:t>
            </a:r>
          </a:p>
          <a:p>
            <a:pPr marL="0" indent="0">
              <a:buNone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Loại linh /phụ kiện 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(Mã loại linh/phụ kiện, Tên loại linh/phụ kiện, Trạng thái).</a:t>
            </a:r>
          </a:p>
          <a:p>
            <a:pPr marL="0" indent="0">
              <a:buNone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Phòng thực hành lab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(Mã phòng, Tên phòng, Chiều dài, Chiều rộng, Số máy trong phòng đáp ứng, Trạng thái, Mô tả).</a:t>
            </a:r>
          </a:p>
          <a:p>
            <a:pPr marL="0" indent="0">
              <a:buNone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Lớp học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(Mã lớp, Tên lớp, Trạng thái).</a:t>
            </a:r>
          </a:p>
          <a:p>
            <a:pPr marL="0" indent="0">
              <a:buNone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Lịch làm việc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(Mã lịch làm việc, Trạng thái).</a:t>
            </a:r>
          </a:p>
          <a:p>
            <a:pPr marL="0" indent="0">
              <a:buNone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Tiết học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(Mã tiết, Tên tiết, Thời gian bắt đầu tiết, thời gian kết thúc tiết, Trạng thái, Loại tiết học).</a:t>
            </a:r>
          </a:p>
          <a:p>
            <a:pPr marL="0" indent="0">
              <a:buNone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Ngày làm việc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(Mã ngày làm việc, Ngày làm việc, Trạng thái).</a:t>
            </a:r>
          </a:p>
          <a:p>
            <a:pPr marL="0" indent="0">
              <a:buNone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Lịch trực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(Mã lịch trực, Trạng thái).</a:t>
            </a:r>
          </a:p>
          <a:p>
            <a:pPr marL="0" indent="0">
              <a:buNone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Ngày trong tuần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(Mã ngày trong tuần, Tên ngày, Ký hiệu ngày</a:t>
            </a: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fld id="{D940250D-E9AB-4FF2-A9F1-A5AC91175722}" type="slidenum">
              <a:rPr lang="en-US" smtClean="0"/>
              <a:t>14</a:t>
            </a:fld>
            <a:r>
              <a:rPr lang="en-US" dirty="0" smtClean="0"/>
              <a:t>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PHÂN TÍCH HỆ THỐNG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Mô hình mối quan hệ thực thể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45" y="1773382"/>
            <a:ext cx="5555673" cy="5084618"/>
          </a:xfrm>
        </p:spPr>
      </p:pic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fld id="{D940250D-E9AB-4FF2-A9F1-A5AC91175722}" type="slidenum">
              <a:rPr lang="en-US" smtClean="0"/>
              <a:t>15</a:t>
            </a:fld>
            <a:r>
              <a:rPr lang="en-US" dirty="0" smtClean="0"/>
              <a:t>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THIẾT KẾ HỆ THỐNG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Thiết kế cơ sở dữ liệu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509" y="1745673"/>
            <a:ext cx="8409709" cy="5112327"/>
          </a:xfrm>
        </p:spPr>
      </p:pic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fld id="{D940250D-E9AB-4FF2-A9F1-A5AC91175722}" type="slidenum">
              <a:rPr lang="en-US" smtClean="0"/>
              <a:t>16</a:t>
            </a:fld>
            <a:r>
              <a:rPr lang="en-US" dirty="0" smtClean="0"/>
              <a:t>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2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III. THIẾT KẾ HỆ THỐNG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Thiết kế giao diện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27916" y="1777846"/>
            <a:ext cx="9601200" cy="568975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nhập, đăng xuất</a:t>
            </a:r>
          </a:p>
          <a:p>
            <a:pPr>
              <a:buFontTx/>
              <a:buChar char="-"/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 chủ</a:t>
            </a:r>
          </a:p>
          <a:p>
            <a:pPr>
              <a:buFontTx/>
              <a:buChar char="-"/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 lịch đặt phòng máy</a:t>
            </a:r>
          </a:p>
          <a:p>
            <a:pPr>
              <a:buFontTx/>
              <a:buChar char="-"/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 trang thiết bị phòng máy</a:t>
            </a:r>
          </a:p>
          <a:p>
            <a:pPr>
              <a:buFontTx/>
              <a:buChar char="-"/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phản hồi</a:t>
            </a:r>
          </a:p>
          <a:p>
            <a:pPr>
              <a:buFontTx/>
              <a:buChar char="-"/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đặt phòng máy</a:t>
            </a:r>
          </a:p>
          <a:p>
            <a:pPr>
              <a:buFontTx/>
              <a:buChar char="-"/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người dùng</a:t>
            </a:r>
          </a:p>
          <a:p>
            <a:pPr>
              <a:buFontTx/>
              <a:buChar char="-"/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tiết học</a:t>
            </a:r>
          </a:p>
          <a:p>
            <a:pPr>
              <a:buFontTx/>
              <a:buChar char="-"/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nhóm thiết bị</a:t>
            </a:r>
          </a:p>
          <a:p>
            <a:pPr>
              <a:buFontTx/>
              <a:buChar char="-"/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nhóm phụ kiện</a:t>
            </a:r>
          </a:p>
          <a:p>
            <a:pPr>
              <a:buFontTx/>
              <a:buChar char="-"/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các phụ kiện</a:t>
            </a:r>
          </a:p>
          <a:p>
            <a:pPr>
              <a:buFontTx/>
              <a:buChar char="-"/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thiết bị</a:t>
            </a:r>
          </a:p>
          <a:p>
            <a:pPr>
              <a:buFontTx/>
              <a:buChar char="-"/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phòng máy</a:t>
            </a:r>
          </a:p>
          <a:p>
            <a:pPr>
              <a:buFontTx/>
              <a:buChar char="-"/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lớp học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r>
              <a:rPr lang="en-US" dirty="0" smtClean="0"/>
              <a:t>17/24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CÀI ĐẶT VÀ TRIỂN KHAI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Cài đặt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47230" y="1915733"/>
            <a:ext cx="4948655" cy="182169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 ngữ lập trình JAVA Servlet</a:t>
            </a:r>
          </a:p>
          <a:p>
            <a:pPr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 quản trị cơ sở dữ liệu SQL Server</a:t>
            </a:r>
          </a:p>
          <a:p>
            <a:pPr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 biên dịch Net Bean 7.4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fld id="{D940250D-E9AB-4FF2-A9F1-A5AC91175722}" type="slidenum">
              <a:rPr lang="en-US" smtClean="0"/>
              <a:t>18</a:t>
            </a:fld>
            <a:r>
              <a:rPr lang="en-US" dirty="0" smtClean="0"/>
              <a:t>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5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CÀI ĐẶT VÀ TRIỂN KHAI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Triển khai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76361" y="6368092"/>
            <a:ext cx="1948185" cy="489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Giao diện chính</a:t>
            </a: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420" y="1710596"/>
            <a:ext cx="9821409" cy="453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r>
              <a:rPr lang="en-US" dirty="0" smtClean="0"/>
              <a:t>19/24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632" y="742307"/>
            <a:ext cx="9601200" cy="756634"/>
          </a:xfrm>
        </p:spPr>
        <p:txBody>
          <a:bodyPr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1354" y="1804649"/>
            <a:ext cx="3174642" cy="1191297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b="1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1:</a:t>
            </a:r>
          </a:p>
          <a:p>
            <a:pPr marL="0" indent="0" algn="ctr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CHUNG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5218" y="1804649"/>
            <a:ext cx="3107994" cy="1305596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b="1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2: </a:t>
            </a:r>
          </a:p>
          <a:p>
            <a:pPr marL="0" indent="0" algn="ctr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HỆ THỐNG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41354" y="3607362"/>
            <a:ext cx="3174642" cy="11912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b="1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3:</a:t>
            </a:r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95218" y="3607363"/>
            <a:ext cx="3174642" cy="11912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b="1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4:</a:t>
            </a:r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&amp; TRIỂN KHAI	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78911" y="5247146"/>
            <a:ext cx="3174642" cy="11912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b="1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5:</a:t>
            </a:r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r>
              <a:rPr lang="en-US"/>
              <a:t>2</a:t>
            </a:r>
            <a:r>
              <a:rPr lang="en-US" smtClean="0"/>
              <a:t>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CÀI ĐẶT VÀ TRIỂN KHAI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Triển khai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06696" y="6531327"/>
            <a:ext cx="2606496" cy="3084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mtClean="0"/>
              <a:t>Giao diện lịch phòng máy</a:t>
            </a:r>
          </a:p>
        </p:txBody>
      </p:sp>
      <p:pic>
        <p:nvPicPr>
          <p:cNvPr id="205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58" y="1802946"/>
            <a:ext cx="9601200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r>
              <a:rPr lang="en-US" smtClean="0"/>
              <a:t>20/24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3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CÀI ĐẶT VÀ TRIỂN KHAI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Triển khai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00752" y="5587899"/>
            <a:ext cx="2606496" cy="3084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mtClean="0"/>
              <a:t>Giao diện trang thiết bị</a:t>
            </a:r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58" y="2138364"/>
            <a:ext cx="5054242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590" y="2138364"/>
            <a:ext cx="5089753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r>
              <a:rPr lang="en-US" smtClean="0"/>
              <a:t>21/24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CÀI ĐẶT VÀ TRIỂN KHAI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Triển khai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73324" y="6052356"/>
            <a:ext cx="1883819" cy="3484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mtClean="0"/>
              <a:t>Giao diện lịch trực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r>
              <a:rPr lang="en-US" smtClean="0"/>
              <a:t>22/24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58" y="1695853"/>
            <a:ext cx="9560994" cy="435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6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1171978"/>
            <a:ext cx="9601200" cy="5686022"/>
          </a:xfrm>
        </p:spPr>
        <p:txBody>
          <a:bodyPr/>
          <a:lstStyle/>
          <a:p>
            <a:r>
              <a:rPr lang="en-US" smtClean="0"/>
              <a:t>Bộ phận QL phòng máy:</a:t>
            </a:r>
          </a:p>
          <a:p>
            <a:pPr>
              <a:buFontTx/>
              <a:buChar char="-"/>
            </a:pPr>
            <a:r>
              <a:rPr lang="en-US" smtClean="0"/>
              <a:t>Không mất thời gian ghi chép sổ sách, giấy tờ lịch đặt phòng máy đạt kết quả chính xác.</a:t>
            </a:r>
          </a:p>
          <a:p>
            <a:pPr>
              <a:buFontTx/>
              <a:buChar char="-"/>
            </a:pPr>
            <a:r>
              <a:rPr lang="en-US" smtClean="0"/>
              <a:t>Có thế xử lý cùng 1 lúc nhiều yêu cầu đặt lịch thực hành phòng máy cùng lúc.</a:t>
            </a:r>
          </a:p>
          <a:p>
            <a:pPr>
              <a:buFontTx/>
              <a:buChar char="-"/>
            </a:pPr>
            <a:r>
              <a:rPr lang="en-US" smtClean="0"/>
              <a:t>Tiện lợi, dễ dàng rà soát lịch thực hành phòng máy.</a:t>
            </a:r>
          </a:p>
          <a:p>
            <a:pPr>
              <a:buFontTx/>
              <a:buChar char="-"/>
            </a:pPr>
            <a:r>
              <a:rPr lang="en-US" smtClean="0"/>
              <a:t>Tiết kiệm thời gian thống kê, báo cáo lịch thực hành, lịch trực phòng máy.</a:t>
            </a:r>
          </a:p>
          <a:p>
            <a:pPr>
              <a:buFontTx/>
              <a:buChar char="-"/>
            </a:pPr>
            <a:r>
              <a:rPr lang="en-US" smtClean="0"/>
              <a:t>Tiết kiệm chi phí khi nắm bắt các sự cố trang thiết bị nhanh chóng để kịp thời khắc phục.</a:t>
            </a:r>
            <a:endParaRPr lang="en-US"/>
          </a:p>
          <a:p>
            <a:r>
              <a:rPr lang="en-US" smtClean="0"/>
              <a:t>Giáo viên, Sinh viên:</a:t>
            </a:r>
          </a:p>
          <a:p>
            <a:pPr>
              <a:buFontTx/>
              <a:buChar char="-"/>
            </a:pPr>
            <a:r>
              <a:rPr lang="en-US"/>
              <a:t>Đặt lịch thực hành nhanh chóng, dễ dàng, tiết kiệm thời gian</a:t>
            </a:r>
          </a:p>
          <a:p>
            <a:pPr>
              <a:buFontTx/>
              <a:buChar char="-"/>
            </a:pPr>
            <a:r>
              <a:rPr lang="en-US"/>
              <a:t>Thông báo các sự cố trang thiết bị phòng máy nhanh chóng tới quản lý phòng </a:t>
            </a:r>
            <a:r>
              <a:rPr lang="en-US" smtClean="0"/>
              <a:t>máy</a:t>
            </a:r>
          </a:p>
          <a:p>
            <a:r>
              <a:rPr lang="en-US" smtClean="0"/>
              <a:t>Người trực phòng máy (NV kỹ thuật)</a:t>
            </a:r>
          </a:p>
          <a:p>
            <a:pPr>
              <a:buFontTx/>
              <a:buChar char="-"/>
            </a:pPr>
            <a:r>
              <a:rPr lang="en-US" smtClean="0"/>
              <a:t>Nắm bắt nhanh chóng các sự cố phòng máy để khắc phục</a:t>
            </a:r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 KẾT QUẢ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r>
              <a:rPr lang="en-US" smtClean="0"/>
              <a:t>23/24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805186"/>
              </p:ext>
            </p:extLst>
          </p:nvPr>
        </p:nvGraphicFramePr>
        <p:xfrm>
          <a:off x="1385248" y="122829"/>
          <a:ext cx="9601200" cy="6040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4800600"/>
              </a:tblGrid>
              <a:tr h="477672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Danh sách</a:t>
                      </a:r>
                      <a:r>
                        <a:rPr lang="en-US" baseline="0" smtClean="0"/>
                        <a:t> các chức năng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Người</a:t>
                      </a:r>
                      <a:r>
                        <a:rPr lang="en-US" baseline="0" smtClean="0"/>
                        <a:t> thực hiện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Giao diện</a:t>
                      </a:r>
                      <a:r>
                        <a:rPr lang="en-US" baseline="0" smtClean="0"/>
                        <a:t> Admin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Tùng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Giao diện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Cilent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Lộc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Chức</a:t>
                      </a:r>
                      <a:r>
                        <a:rPr lang="en-US" baseline="0" smtClean="0"/>
                        <a:t> năng đặt lịch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Tài</a:t>
                      </a:r>
                      <a:r>
                        <a:rPr lang="en-US" baseline="0" smtClean="0"/>
                        <a:t>, Tùng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Chức</a:t>
                      </a:r>
                      <a:r>
                        <a:rPr lang="en-US" baseline="0" smtClean="0"/>
                        <a:t> năng </a:t>
                      </a:r>
                      <a:r>
                        <a:rPr lang="en-US" smtClean="0"/>
                        <a:t>Quản</a:t>
                      </a:r>
                      <a:r>
                        <a:rPr lang="en-US" baseline="0" smtClean="0"/>
                        <a:t> lý user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Lộc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Chức</a:t>
                      </a:r>
                      <a:r>
                        <a:rPr lang="en-US" baseline="0" smtClean="0"/>
                        <a:t> năng  </a:t>
                      </a:r>
                      <a:r>
                        <a:rPr lang="en-US" smtClean="0"/>
                        <a:t>Quản</a:t>
                      </a:r>
                      <a:r>
                        <a:rPr lang="en-US" baseline="0" smtClean="0"/>
                        <a:t> lý loại thiết bị, thiết bị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Tùng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Chức</a:t>
                      </a:r>
                      <a:r>
                        <a:rPr lang="en-US" baseline="0" smtClean="0"/>
                        <a:t> năng  </a:t>
                      </a:r>
                      <a:r>
                        <a:rPr lang="en-US" smtClean="0"/>
                        <a:t>Quản</a:t>
                      </a:r>
                      <a:r>
                        <a:rPr lang="en-US" baseline="0" smtClean="0"/>
                        <a:t> lý loại phụ kiện, phụ kiện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Tùng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Chức</a:t>
                      </a:r>
                      <a:r>
                        <a:rPr lang="en-US" baseline="0" smtClean="0"/>
                        <a:t> năng  </a:t>
                      </a:r>
                      <a:r>
                        <a:rPr lang="en-US" smtClean="0"/>
                        <a:t>Quản</a:t>
                      </a:r>
                      <a:r>
                        <a:rPr lang="en-US" baseline="0" smtClean="0"/>
                        <a:t> lý phòng máy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Lộc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Chức</a:t>
                      </a:r>
                      <a:r>
                        <a:rPr lang="en-US" baseline="0" smtClean="0"/>
                        <a:t> năng  </a:t>
                      </a:r>
                      <a:r>
                        <a:rPr lang="en-US" smtClean="0"/>
                        <a:t>Quản</a:t>
                      </a:r>
                      <a:r>
                        <a:rPr lang="en-US" baseline="0" smtClean="0"/>
                        <a:t> lý lớp học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Tùng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Chức</a:t>
                      </a:r>
                      <a:r>
                        <a:rPr lang="en-US" baseline="0" smtClean="0"/>
                        <a:t> năng  </a:t>
                      </a:r>
                      <a:r>
                        <a:rPr lang="en-US" smtClean="0"/>
                        <a:t>Quản</a:t>
                      </a:r>
                      <a:r>
                        <a:rPr lang="en-US" baseline="0" smtClean="0"/>
                        <a:t> lý phản hồi/ góp ý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Lộc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Chức</a:t>
                      </a:r>
                      <a:r>
                        <a:rPr lang="en-US" baseline="0" smtClean="0"/>
                        <a:t> năng  </a:t>
                      </a:r>
                      <a:r>
                        <a:rPr lang="en-US" smtClean="0"/>
                        <a:t>Quản</a:t>
                      </a:r>
                      <a:r>
                        <a:rPr lang="en-US" baseline="0" smtClean="0"/>
                        <a:t> lý tiết học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Lộc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Chức</a:t>
                      </a:r>
                      <a:r>
                        <a:rPr lang="en-US" baseline="0" smtClean="0"/>
                        <a:t> năng  </a:t>
                      </a:r>
                      <a:r>
                        <a:rPr lang="en-US" smtClean="0"/>
                        <a:t>Quản</a:t>
                      </a:r>
                      <a:r>
                        <a:rPr lang="en-US" baseline="0" smtClean="0"/>
                        <a:t> lý lịch trực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Tài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Chức</a:t>
                      </a:r>
                      <a:r>
                        <a:rPr lang="en-US" baseline="0" smtClean="0"/>
                        <a:t> năng  </a:t>
                      </a:r>
                      <a:r>
                        <a:rPr lang="en-US" smtClean="0"/>
                        <a:t>Đăng</a:t>
                      </a:r>
                      <a:r>
                        <a:rPr lang="en-US" baseline="0" smtClean="0"/>
                        <a:t> nhập, đăng xuất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Lộc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Chức</a:t>
                      </a:r>
                      <a:r>
                        <a:rPr lang="en-US" baseline="0" smtClean="0"/>
                        <a:t> năng  </a:t>
                      </a:r>
                      <a:r>
                        <a:rPr lang="en-US" smtClean="0"/>
                        <a:t>Xuất</a:t>
                      </a:r>
                      <a:r>
                        <a:rPr lang="en-US" baseline="0" smtClean="0"/>
                        <a:t> báo cáo thống kê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Tài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Tài</a:t>
                      </a:r>
                      <a:r>
                        <a:rPr lang="en-US" baseline="0" smtClean="0"/>
                        <a:t> liệu Document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Lộc,</a:t>
                      </a:r>
                      <a:r>
                        <a:rPr lang="en-US" baseline="0" smtClean="0"/>
                        <a:t> Tài, Tùng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Thiết</a:t>
                      </a:r>
                      <a:r>
                        <a:rPr lang="en-US" baseline="0" smtClean="0"/>
                        <a:t> kế DB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Lộc,</a:t>
                      </a:r>
                      <a:r>
                        <a:rPr lang="en-US" baseline="0" smtClean="0"/>
                        <a:t> Tài, Tùng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549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7020" y="1969807"/>
            <a:ext cx="10721525" cy="144655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TRÂN TRỌNG CẢM ƠN QUÝ THẦY CÔ </a:t>
            </a:r>
          </a:p>
          <a:p>
            <a:pPr algn="ctr"/>
            <a:r>
              <a:rPr lang="en-US" sz="4400" b="1" cap="none" spc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 CÁC BẠN ĐÃ CHÚ Ý LẮNG NGHE</a:t>
            </a:r>
            <a:endParaRPr lang="en-US" sz="44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r>
              <a:rPr lang="en-US" smtClean="0"/>
              <a:t>24/24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4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28223"/>
            <a:ext cx="9601200" cy="743755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 CHUNG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15733"/>
            <a:ext cx="9601200" cy="3581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Sai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email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nhầm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Hệ thống hiện tại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r>
              <a:rPr lang="en-US" smtClean="0"/>
              <a:t>3/24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15733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GQ: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=&gt; GQ: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nhầm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admin/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 CHUNG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Hệ thống đề xuất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r>
              <a:rPr lang="en-US"/>
              <a:t>4</a:t>
            </a:r>
            <a:r>
              <a:rPr lang="en-US" smtClean="0"/>
              <a:t>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15733"/>
            <a:ext cx="9601200" cy="4362450"/>
          </a:xfrm>
        </p:spPr>
        <p:txBody>
          <a:bodyPr>
            <a:normAutofit/>
          </a:bodyPr>
          <a:lstStyle/>
          <a:p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xậy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  <a:p>
            <a:pPr>
              <a:buFontTx/>
              <a:buChar char="-"/>
            </a:pP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Phạm vi nghiên cứu:</a:t>
            </a:r>
          </a:p>
          <a:p>
            <a:pPr>
              <a:buFontTx/>
              <a:buChar char="-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hệ thống đăng ký thực hành phòng máy - Trung tâm máy tính – Khoa CNTT tại Học viện Kỹ thuật Quăn sự</a:t>
            </a:r>
          </a:p>
          <a:p>
            <a:pPr>
              <a:buFontTx/>
              <a:buChar char="-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quy trình đăng ký thực hành phòng máy tại  Trường đào tạo lập trình viên quốc tê Aptech Hà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 CHUNG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Mục đích, Phạm vi nghiên cứu đề tài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r>
              <a:rPr lang="en-US" smtClean="0"/>
              <a:t>5/24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432" y="1774824"/>
            <a:ext cx="7191376" cy="50831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QL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QL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QL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ký</a:t>
            </a:r>
          </a:p>
          <a:p>
            <a:pPr marL="0" indent="0">
              <a:buNone/>
            </a:pP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QL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CNTT</a:t>
            </a:r>
          </a:p>
          <a:p>
            <a:pPr marL="0" indent="0">
              <a:buNone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 CHUNG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Quy trình đăng ký thực hành phòng máy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27553"/>
              </p:ext>
            </p:extLst>
          </p:nvPr>
        </p:nvGraphicFramePr>
        <p:xfrm>
          <a:off x="2254608" y="1774825"/>
          <a:ext cx="1993542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Visio" r:id="rId3" imgW="2638402" imgH="7419934" progId="Visio.Drawing.15">
                  <p:embed/>
                </p:oleObj>
              </mc:Choice>
              <mc:Fallback>
                <p:oleObj name="Visio" r:id="rId3" imgW="2638402" imgH="741993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4608" y="1774825"/>
                        <a:ext cx="1993542" cy="508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r>
              <a:rPr lang="en-US"/>
              <a:t>6</a:t>
            </a:r>
            <a:r>
              <a:rPr lang="en-US" smtClean="0"/>
              <a:t>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9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829300" y="1774824"/>
            <a:ext cx="6362700" cy="50831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phận QL phòng máy tạo trang thiết bị, tạo phòng máy tính -&gt; </a:t>
            </a: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phận QL phòng máy sẽ chọn phòng máy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</a:p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phận QL phòng máy sẽ chọn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 thiết bị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phận QL phòng máy sẽ tạo trang thiết bị cho phòng máy đã chọn</a:t>
            </a:r>
          </a:p>
          <a:p>
            <a:pPr marL="0" indent="0">
              <a:buNone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 CHUNG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Quy trình tạo trang thiết bị cho phòng máy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029690"/>
              </p:ext>
            </p:extLst>
          </p:nvPr>
        </p:nvGraphicFramePr>
        <p:xfrm>
          <a:off x="1069975" y="1774825"/>
          <a:ext cx="4759325" cy="4759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Visio" r:id="rId3" imgW="5591285" imgH="5591134" progId="Visio.Drawing.15">
                  <p:embed/>
                </p:oleObj>
              </mc:Choice>
              <mc:Fallback>
                <p:oleObj name="Visio" r:id="rId3" imgW="5591285" imgH="559113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9975" y="1774825"/>
                        <a:ext cx="4759325" cy="4759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r>
              <a:rPr lang="en-US"/>
              <a:t>7</a:t>
            </a:r>
            <a:r>
              <a:rPr lang="en-US" smtClean="0"/>
              <a:t>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049659" y="1774824"/>
            <a:ext cx="6362700" cy="5083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Bộ phận QL phòng máy lựa chọn ngày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</a:p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phận QL phòng máy lựa chọn người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</a:p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phận phân công người trực </a:t>
            </a: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phận QL phòng máy xuất báo cáo, thống kê gửi Quản lý trung tâm máy tính – Khoa CNTT</a:t>
            </a:r>
          </a:p>
          <a:p>
            <a:pPr marL="0" indent="0">
              <a:buNone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 CHUNG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Quy trình tạo trang thiết bị cho phòng máy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160566"/>
              </p:ext>
            </p:extLst>
          </p:nvPr>
        </p:nvGraphicFramePr>
        <p:xfrm>
          <a:off x="1811159" y="1774825"/>
          <a:ext cx="2619375" cy="508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Visio" r:id="rId3" imgW="2619506" imgH="5819768" progId="Visio.Drawing.15">
                  <p:embed/>
                </p:oleObj>
              </mc:Choice>
              <mc:Fallback>
                <p:oleObj name="Visio" r:id="rId3" imgW="2619506" imgH="581976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1159" y="1774825"/>
                        <a:ext cx="2619375" cy="508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r>
              <a:rPr lang="en-US"/>
              <a:t>8</a:t>
            </a:r>
            <a:r>
              <a:rPr lang="en-US" smtClean="0"/>
              <a:t>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9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7285"/>
            <a:ext cx="10604500" cy="5080715"/>
          </a:xfrm>
        </p:spPr>
        <p:txBody>
          <a:bodyPr>
            <a:normAutofit fontScale="92500" lnSpcReduction="20000"/>
          </a:bodyPr>
          <a:lstStyle/>
          <a:p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lịch phòng máy:</a:t>
            </a:r>
          </a:p>
          <a:p>
            <a:pPr>
              <a:buFontTx/>
              <a:buChar char="-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 lịch thực hành phòng máy</a:t>
            </a:r>
          </a:p>
          <a:p>
            <a:pPr>
              <a:buFontTx/>
              <a:buChar char="-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 lịch trực phòng máy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phòng máy tính:</a:t>
            </a:r>
          </a:p>
          <a:p>
            <a:pPr>
              <a:buFontTx/>
              <a:buChar char="-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Thêm, sửa, xóa thông tin các danh mục: Thiết bị, phụ kiện, loại thiết bị, loại phụ kiện, phòng máy tính</a:t>
            </a:r>
          </a:p>
          <a:p>
            <a:pPr>
              <a:buFontTx/>
              <a:buChar char="-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phản hồi/ góp ý </a:t>
            </a:r>
            <a:r>
              <a:rPr 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thiết bị phòng máy tính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người dùng:</a:t>
            </a:r>
          </a:p>
          <a:p>
            <a:pPr>
              <a:buFontTx/>
              <a:buChar char="-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Thêm, sửa, xóa thông tin người dùng, lớp học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tìm kiếm, thống kế:</a:t>
            </a:r>
          </a:p>
          <a:p>
            <a:pPr>
              <a:buFontTx/>
              <a:buChar char="-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 thông tin lịch thực hành, lịch trực phòng máy, lớp học, phòng máy, danh mục thiết bị, thiết bị, danh mục thiết bị, thiết bị, người dùng</a:t>
            </a:r>
          </a:p>
          <a:p>
            <a:pPr>
              <a:buFontTx/>
              <a:buChar char="-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 báo cáo, thống kê lịch thực hành phòng máy, lịch trực phòng máy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PHÂN TÍCH HỆ THỐNG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nhóm chức năng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r>
              <a:rPr lang="en-US"/>
              <a:t>9</a:t>
            </a:r>
            <a:r>
              <a:rPr lang="en-US" smtClean="0"/>
              <a:t>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703</TotalTime>
  <Words>1808</Words>
  <Application>Microsoft Office PowerPoint</Application>
  <PresentationFormat>Widescreen</PresentationFormat>
  <Paragraphs>247</Paragraphs>
  <Slides>25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Franklin Gothic Book</vt:lpstr>
      <vt:lpstr>Times New Roman</vt:lpstr>
      <vt:lpstr>Crop</vt:lpstr>
      <vt:lpstr>Visio</vt:lpstr>
      <vt:lpstr>Đồ án tốt nghiệp đại học  chuyên ngành công nghệ thông tin</vt:lpstr>
      <vt:lpstr>NỘI DUNG CHÍNH </vt:lpstr>
      <vt:lpstr>I. GIỚI THIỆU CHUNG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Đò án tốt nghiệp đại học  chuyên ngành công nghệ thông tin</dc:title>
  <dc:creator>LocNguyen</dc:creator>
  <cp:lastModifiedBy>LocNguyen</cp:lastModifiedBy>
  <cp:revision>55</cp:revision>
  <dcterms:created xsi:type="dcterms:W3CDTF">2017-10-15T03:09:43Z</dcterms:created>
  <dcterms:modified xsi:type="dcterms:W3CDTF">2017-10-16T16:22:59Z</dcterms:modified>
</cp:coreProperties>
</file>