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8" r:id="rId10"/>
    <p:sldId id="263" r:id="rId11"/>
    <p:sldId id="267" r:id="rId12"/>
    <p:sldId id="264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C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iểu Trung bình 2 - Màu chủ đề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Kiểu Trung bình 2 - Màu chủ đề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2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90674D6-6A50-47BC-80BF-ABB138627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26C2EED2-0E36-42A6-A309-C14AA280F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AA0307B-393A-4A54-BFE4-47A3FD54B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4519-EFD4-4E66-AD5D-67276A01629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4B0FAE8-D665-4D77-80AD-DC36F25B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026F2BE-7395-44DE-B8CF-2E079FCCB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F4-EF5A-4A28-A3EF-2929BFD96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5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817EAA7-E0F6-41AA-B96C-85AC7F328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F4284C28-02C6-49D9-AA83-251A67C66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D220191-0D6A-4264-B86A-2822E2B70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4519-EFD4-4E66-AD5D-67276A01629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EB1D73C-FE04-4CE6-AFDF-C307F3541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7DE86CB-37DC-482F-8721-436A353B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F4-EF5A-4A28-A3EF-2929BFD96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4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81C2625C-5C2D-4BCC-AA6B-DF6058B54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AAEEF87B-5993-4D61-8614-42A6BE1B5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59EA899-832C-40D0-A6F1-D247DB682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4519-EFD4-4E66-AD5D-67276A01629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29E9C64-D747-4514-A163-20FC10D16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6EF17FE-9A4D-49C6-A0B0-DDA4D128A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F4-EF5A-4A28-A3EF-2929BFD96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2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90E73A7-C164-4C13-8347-8489E0CF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DEEFFA0-C134-4070-80C7-FA850481A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DA25E30-9380-45B7-8F5A-8F4CFC2E3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4519-EFD4-4E66-AD5D-67276A01629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C026E88-D59C-4721-8A13-9A5ECA24B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29BEF05-FC7D-4405-AA9D-AD720C0F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F4-EF5A-4A28-A3EF-2929BFD96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4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86A8083-61DC-4B91-8699-64C3D4C0E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0AECABD-F8D4-45D7-A049-16C7E208F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8EE57DE-4C66-4A0F-B641-18F30F70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4519-EFD4-4E66-AD5D-67276A01629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1659234-68D5-40A3-8408-E2578C297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D978C7B-18D8-432F-8214-DCB132907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F4-EF5A-4A28-A3EF-2929BFD96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8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58E676D-C2C1-465B-AF75-F91DAF625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39C6CF8-F9FF-4E12-8F79-23DB4DAB1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1A6687B-7029-4DE1-B6E6-0418C5525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67AF4B51-A88E-4411-B495-E0FB16E3D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4519-EFD4-4E66-AD5D-67276A01629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71FC6C9-5923-4366-82FC-DDE0113AA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FBD73C4-8215-41EF-913C-DADFF115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F4-EF5A-4A28-A3EF-2929BFD96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3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C90EA87-A4EA-47F7-B1FE-2A96D941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BA07DA6-6ECB-48BB-B22C-AAF412AD3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36D31FB6-71C3-4528-917E-06A658BDE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126C1417-BC87-4177-8B02-C3F39D448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243BFE50-87BB-48D9-9A43-122780B34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DF85052B-E6C6-46D5-B000-274ADF915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4519-EFD4-4E66-AD5D-67276A01629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1F55137E-0B30-47F4-9DE9-408C2DD0B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FDE628D4-28FF-40EB-AE6C-33DDD933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F4-EF5A-4A28-A3EF-2929BFD96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8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D6B093D-0D87-43AD-9E64-33B4916A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3BD89C8F-CFB8-4341-87DB-423EE9956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4519-EFD4-4E66-AD5D-67276A01629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85F1D1D3-FBF3-468E-A7FC-821493C64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B635BEEA-E002-4BAB-AD67-5267F7ED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F4-EF5A-4A28-A3EF-2929BFD96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6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9A732B76-6227-4AAA-9A1C-673792888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4519-EFD4-4E66-AD5D-67276A01629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4CC97E6D-1A5A-4597-B1DF-92591C14D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6607573-0AFE-43E7-9B91-60957B745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F4-EF5A-4A28-A3EF-2929BFD96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49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B24AFB5-FE07-45B6-83BD-52D1DE8B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CBD6511-F7E3-4293-BB4F-162B5C358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1634EAF4-D4D2-4B8E-B7FB-BFEAE45B6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53216CB-D243-473B-9C72-0D7ADA2DB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4519-EFD4-4E66-AD5D-67276A01629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DA7A632-8CA3-4070-A851-AAFA6EFB4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ACDC2466-F454-49B8-B6BC-A9950E47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F4-EF5A-4A28-A3EF-2929BFD96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3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F22D5D6-37CA-4AC7-A17F-BA9853ECE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074FB9A5-5D9C-4E94-A631-60B504B2D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AB0F393-8B06-4A70-B183-8DEEBFF12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B4AA06C-9FF7-4074-B687-AADB14FF8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4519-EFD4-4E66-AD5D-67276A01629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C2E3379-3A9B-4D69-A424-C649C32C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8AFDB54-44AA-41C6-9323-93AB596B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F4-EF5A-4A28-A3EF-2929BFD96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8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A597CB9D-BA6D-4725-86CE-853A5709E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E734209-E66A-4504-B0AB-17BDC5ABA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BD846A5-FB60-485C-A57D-91DF16857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A4519-EFD4-4E66-AD5D-67276A016295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23D3FC1-A46B-4094-83A5-DBF7E12ED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F423B89-C336-490E-AB4D-4FEDD50D0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3DCF4-EF5A-4A28-A3EF-2929BFD96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4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VL Trees. An AVL Tree is a self balancing binary… | by randerson112358 |  Medium">
            <a:extLst>
              <a:ext uri="{FF2B5EF4-FFF2-40B4-BE49-F238E27FC236}">
                <a16:creationId xmlns:a16="http://schemas.microsoft.com/office/drawing/2014/main" id="{AA09E5C7-6266-4A55-A118-6E79C9424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520613" y="2888929"/>
            <a:ext cx="7974104" cy="3508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9D0045D5-9ED6-4B79-BCDA-34B349074747}"/>
              </a:ext>
            </a:extLst>
          </p:cNvPr>
          <p:cNvSpPr txBox="1"/>
          <p:nvPr/>
        </p:nvSpPr>
        <p:spPr>
          <a:xfrm>
            <a:off x="6164245" y="2183570"/>
            <a:ext cx="5118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latin typeface="Aharoni" panose="02010803020104030203" pitchFamily="2" charset="-79"/>
                <a:cs typeface="Aharoni" panose="02010803020104030203" pitchFamily="2" charset="-79"/>
              </a:rPr>
              <a:t>BALANCED TREES</a:t>
            </a: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ADAEC239-DA73-4E75-B979-6809221D7867}"/>
              </a:ext>
            </a:extLst>
          </p:cNvPr>
          <p:cNvSpPr txBox="1"/>
          <p:nvPr/>
        </p:nvSpPr>
        <p:spPr>
          <a:xfrm>
            <a:off x="6216497" y="3015285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Bahnschrift Condensed" panose="020B0502040204020203" pitchFamily="34" charset="0"/>
              </a:rPr>
              <a:t>B-Tree</a:t>
            </a:r>
            <a:endParaRPr lang="en-US" sz="2400">
              <a:latin typeface="Bahnschrift Condensed" panose="020B0502040204020203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43496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AF14DD7D-E861-45BB-9972-EDC6F4E552D8}"/>
              </a:ext>
            </a:extLst>
          </p:cNvPr>
          <p:cNvSpPr txBox="1"/>
          <p:nvPr/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Cây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AVL-Tree</a:t>
            </a:r>
          </a:p>
        </p:txBody>
      </p:sp>
      <p:sp>
        <p:nvSpPr>
          <p:cNvPr id="8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FD0F6DB0-4857-406F-9612-06E565306EC2}"/>
              </a:ext>
            </a:extLst>
          </p:cNvPr>
          <p:cNvSpPr txBox="1"/>
          <p:nvPr/>
        </p:nvSpPr>
        <p:spPr>
          <a:xfrm>
            <a:off x="5126418" y="552091"/>
            <a:ext cx="6224335" cy="2112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2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Là cây tìm kiếm nhị phân trong đó các cây con của mọi nút có chiều cao khác nhau nhiều nhất là 1.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615384B0-AE27-43C5-B6AE-2532F0F15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528" y="3011237"/>
            <a:ext cx="4763550" cy="285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07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AF14DD7D-E861-45BB-9972-EDC6F4E552D8}"/>
              </a:ext>
            </a:extLst>
          </p:cNvPr>
          <p:cNvSpPr txBox="1"/>
          <p:nvPr/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Cây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AVL-Tree</a:t>
            </a:r>
          </a:p>
        </p:txBody>
      </p:sp>
      <p:sp>
        <p:nvSpPr>
          <p:cNvPr id="8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FD0F6DB0-4857-406F-9612-06E565306EC2}"/>
              </a:ext>
            </a:extLst>
          </p:cNvPr>
          <p:cNvSpPr txBox="1"/>
          <p:nvPr/>
        </p:nvSpPr>
        <p:spPr>
          <a:xfrm>
            <a:off x="5126418" y="548640"/>
            <a:ext cx="6779070" cy="54315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 số chú thích mỗi nút: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• : khi the tree rooted tại nút này ổn định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: khi the tree rooted ở nút này thiên về bên trái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: khi the tree rooted tại nút này thiên về bên phải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−− : khi the tree rooted tại nút này không cân bằng bên trái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++ : khi the tree rooted từ nút này là không cân bằng bên phải</a:t>
            </a:r>
          </a:p>
        </p:txBody>
      </p:sp>
    </p:spTree>
    <p:extLst>
      <p:ext uri="{BB962C8B-B14F-4D97-AF65-F5344CB8AC3E}">
        <p14:creationId xmlns:p14="http://schemas.microsoft.com/office/powerpoint/2010/main" val="2843408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AF14DD7D-E861-45BB-9972-EDC6F4E552D8}"/>
              </a:ext>
            </a:extLst>
          </p:cNvPr>
          <p:cNvSpPr txBox="1"/>
          <p:nvPr/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Cây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B-Tree</a:t>
            </a:r>
          </a:p>
        </p:txBody>
      </p:sp>
      <p:sp>
        <p:nvSpPr>
          <p:cNvPr id="8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FD0F6DB0-4857-406F-9612-06E565306EC2}"/>
              </a:ext>
            </a:extLst>
          </p:cNvPr>
          <p:cNvSpPr txBox="1"/>
          <p:nvPr/>
        </p:nvSpPr>
        <p:spPr>
          <a:xfrm>
            <a:off x="5126418" y="548640"/>
            <a:ext cx="6779070" cy="54315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Ứng dụng: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vi-VN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Dùng trong cơ sở dữ liệu và hệ thống tệp</a:t>
            </a:r>
            <a:endParaRPr lang="en-US" b="0" i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vi-VN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Lưu trữ các khối dữ liệu (phương tiện lưu trữ thứ cấp).</a:t>
            </a:r>
          </a:p>
          <a:p>
            <a:pPr>
              <a:lnSpc>
                <a:spcPct val="150000"/>
              </a:lnSpc>
            </a:pPr>
            <a:r>
              <a:rPr lang="en-US"/>
              <a:t>- 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Lập chỉ số đa mức</a:t>
            </a:r>
            <a:br>
              <a:rPr lang="vi-VN"/>
            </a:br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419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EBFDB7D-DD97-44CE-AFFB-458781A3D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Slide kết thúc Powerpoint đẹp">
            <a:extLst>
              <a:ext uri="{FF2B5EF4-FFF2-40B4-BE49-F238E27FC236}">
                <a16:creationId xmlns:a16="http://schemas.microsoft.com/office/drawing/2014/main" id="{05ACD5CF-771A-4617-9CFE-5DAF0DAFDC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389"/>
          <a:stretch/>
        </p:blipFill>
        <p:spPr bwMode="auto">
          <a:xfrm>
            <a:off x="20" y="10"/>
            <a:ext cx="9272902" cy="6857990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 5">
            <a:extLst>
              <a:ext uri="{FF2B5EF4-FFF2-40B4-BE49-F238E27FC236}">
                <a16:creationId xmlns:a16="http://schemas.microsoft.com/office/drawing/2014/main" id="{50F864A1-23CF-4954-887F-3C4458622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60561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8D313E8C-7457-407E-BDA5-EACA44D38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60661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48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FC95C703-DDCF-4F66-A989-C519C21C0231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Nhóm 6: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3D0EA620-EBCC-44D6-8C54-DFCD02F74725}"/>
              </a:ext>
            </a:extLst>
          </p:cNvPr>
          <p:cNvSpPr txBox="1"/>
          <p:nvPr/>
        </p:nvSpPr>
        <p:spPr>
          <a:xfrm>
            <a:off x="2349304" y="1929384"/>
            <a:ext cx="9004495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200"/>
              <a:t>1. Nguyễn Trung Kiên, MSSV: 20127541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200"/>
              <a:t>2. Nguyễn Hoàng Minh Khoa, MSSV: 20127535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200"/>
              <a:t>3. </a:t>
            </a:r>
            <a:r>
              <a:rPr lang="en-US" sz="2200" b="0" i="0">
                <a:effectLst/>
              </a:rPr>
              <a:t>Dương Hiển Lê Hoàng</a:t>
            </a:r>
            <a:r>
              <a:rPr lang="en-US" sz="2200"/>
              <a:t>, MSSV: 20127503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200"/>
              <a:t>4. Trần Nhật Tân, MSSV: 20127322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200"/>
              <a:t>5. </a:t>
            </a:r>
            <a:r>
              <a:rPr lang="en-US" sz="2200" b="0" i="0">
                <a:effectLst/>
              </a:rPr>
              <a:t>Nguyễn Văn Đạt</a:t>
            </a:r>
            <a:r>
              <a:rPr lang="en-US" sz="2200"/>
              <a:t>, MSSV: 20127132</a:t>
            </a:r>
          </a:p>
        </p:txBody>
      </p:sp>
    </p:spTree>
    <p:extLst>
      <p:ext uri="{BB962C8B-B14F-4D97-AF65-F5344CB8AC3E}">
        <p14:creationId xmlns:p14="http://schemas.microsoft.com/office/powerpoint/2010/main" val="2271532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AF14DD7D-E861-45BB-9972-EDC6F4E552D8}"/>
              </a:ext>
            </a:extLst>
          </p:cNvPr>
          <p:cNvSpPr txBox="1"/>
          <p:nvPr/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Cây B-Tree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34BADC97-ABE6-4C14-8139-D16104296DDE}"/>
              </a:ext>
            </a:extLst>
          </p:cNvPr>
          <p:cNvSpPr txBox="1"/>
          <p:nvPr/>
        </p:nvSpPr>
        <p:spPr>
          <a:xfrm>
            <a:off x="5537804" y="3720737"/>
            <a:ext cx="5991802" cy="1559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-Là một dạng tổng quát của cây tìm kiếm nhị phân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FD0F6DB0-4857-406F-9612-06E565306EC2}"/>
              </a:ext>
            </a:extLst>
          </p:cNvPr>
          <p:cNvSpPr txBox="1"/>
          <p:nvPr/>
        </p:nvSpPr>
        <p:spPr>
          <a:xfrm>
            <a:off x="5537804" y="1214789"/>
            <a:ext cx="5991803" cy="2070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2200">
                <a:solidFill>
                  <a:srgbClr val="000000"/>
                </a:solidFill>
                <a:latin typeface="Open Sans" panose="020B0606030504020204" pitchFamily="34" charset="0"/>
              </a:rPr>
              <a:t>-L</a:t>
            </a:r>
            <a:r>
              <a:rPr lang="vi-VN" sz="2200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à một loại cây tìm kiếm tự cân bằng đặc biệt, trong đó mỗi nút có thể chứa nhiều hơn một khóa và có thể có nhiều hơn hai nút con.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16311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AF14DD7D-E861-45BB-9972-EDC6F4E552D8}"/>
              </a:ext>
            </a:extLst>
          </p:cNvPr>
          <p:cNvSpPr txBox="1"/>
          <p:nvPr/>
        </p:nvSpPr>
        <p:spPr>
          <a:xfrm>
            <a:off x="638882" y="639193"/>
            <a:ext cx="3384478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Cây B-Tree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34BADC97-ABE6-4C14-8139-D16104296DDE}"/>
              </a:ext>
            </a:extLst>
          </p:cNvPr>
          <p:cNvSpPr txBox="1"/>
          <p:nvPr/>
        </p:nvSpPr>
        <p:spPr>
          <a:xfrm>
            <a:off x="5537803" y="3912182"/>
            <a:ext cx="5991803" cy="1011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-Có độ cao của cây : log</a:t>
            </a:r>
            <a:r>
              <a:rPr lang="en-US" sz="2200" kern="1200" baseline="-250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2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 &lt; h ≤ n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FD0F6DB0-4857-406F-9612-06E565306EC2}"/>
              </a:ext>
            </a:extLst>
          </p:cNvPr>
          <p:cNvSpPr txBox="1"/>
          <p:nvPr/>
        </p:nvSpPr>
        <p:spPr>
          <a:xfrm>
            <a:off x="5537804" y="1426646"/>
            <a:ext cx="5991803" cy="2070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2200">
                <a:solidFill>
                  <a:srgbClr val="000000"/>
                </a:solidFill>
                <a:latin typeface="Open Sans" panose="020B0606030504020204" pitchFamily="34" charset="0"/>
              </a:rPr>
              <a:t>-</a:t>
            </a:r>
            <a:r>
              <a:rPr lang="vi-VN" sz="2200">
                <a:solidFill>
                  <a:srgbClr val="000000"/>
                </a:solidFill>
                <a:latin typeface="Open Sans" panose="020B0606030504020204" pitchFamily="34" charset="0"/>
              </a:rPr>
              <a:t>Trong đó, với mỗi nút </a:t>
            </a:r>
            <a:r>
              <a:rPr lang="en-US" sz="2200">
                <a:solidFill>
                  <a:srgbClr val="000000"/>
                </a:solidFill>
                <a:latin typeface="Open Sans" panose="020B0606030504020204" pitchFamily="34" charset="0"/>
              </a:rPr>
              <a:t>n</a:t>
            </a:r>
            <a:r>
              <a:rPr lang="vi-VN" sz="2200">
                <a:solidFill>
                  <a:srgbClr val="000000"/>
                </a:solidFill>
                <a:latin typeface="Open Sans" panose="020B0606030504020204" pitchFamily="34" charset="0"/>
              </a:rPr>
              <a:t>, cây con bên trái chỉ có các nút có khóa nhỏ hơn khóa của </a:t>
            </a:r>
            <a:r>
              <a:rPr lang="en-US" sz="2200">
                <a:solidFill>
                  <a:srgbClr val="000000"/>
                </a:solidFill>
                <a:latin typeface="Open Sans" panose="020B0606030504020204" pitchFamily="34" charset="0"/>
              </a:rPr>
              <a:t>n</a:t>
            </a:r>
            <a:r>
              <a:rPr lang="vi-VN" sz="2200">
                <a:solidFill>
                  <a:srgbClr val="000000"/>
                </a:solidFill>
                <a:latin typeface="Open Sans" panose="020B0606030504020204" pitchFamily="34" charset="0"/>
              </a:rPr>
              <a:t>, trong khi cây con bên phải chỉ có các nút có khóa lớn hơn khóa của </a:t>
            </a:r>
            <a:r>
              <a:rPr lang="en-US" sz="2200">
                <a:solidFill>
                  <a:srgbClr val="000000"/>
                </a:solidFill>
                <a:latin typeface="Open Sans" panose="020B0606030504020204" pitchFamily="34" charset="0"/>
              </a:rPr>
              <a:t>n</a:t>
            </a:r>
            <a:r>
              <a:rPr lang="vi-VN" sz="2200">
                <a:solidFill>
                  <a:srgbClr val="000000"/>
                </a:solidFill>
                <a:latin typeface="Open Sans" panose="020B0606030504020204" pitchFamily="34" charset="0"/>
              </a:rPr>
              <a:t>.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76320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AF14DD7D-E861-45BB-9972-EDC6F4E552D8}"/>
              </a:ext>
            </a:extLst>
          </p:cNvPr>
          <p:cNvSpPr txBox="1"/>
          <p:nvPr/>
        </p:nvSpPr>
        <p:spPr>
          <a:xfrm>
            <a:off x="630936" y="173736"/>
            <a:ext cx="3599688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Cây B-Tree</a:t>
            </a:r>
          </a:p>
        </p:txBody>
      </p:sp>
      <p:sp>
        <p:nvSpPr>
          <p:cNvPr id="75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FD0F6DB0-4857-406F-9612-06E565306EC2}"/>
              </a:ext>
            </a:extLst>
          </p:cNvPr>
          <p:cNvSpPr txBox="1"/>
          <p:nvPr/>
        </p:nvSpPr>
        <p:spPr>
          <a:xfrm>
            <a:off x="4898136" y="1088136"/>
            <a:ext cx="6650735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>
                <a:solidFill>
                  <a:srgbClr val="FFFFFF"/>
                </a:solidFill>
              </a:rPr>
              <a:t>Thao Tác Tìm Kiếm</a:t>
            </a:r>
          </a:p>
        </p:txBody>
      </p:sp>
      <p:pic>
        <p:nvPicPr>
          <p:cNvPr id="4098" name="Picture 2" descr="cây B-tree">
            <a:extLst>
              <a:ext uri="{FF2B5EF4-FFF2-40B4-BE49-F238E27FC236}">
                <a16:creationId xmlns:a16="http://schemas.microsoft.com/office/drawing/2014/main" id="{069F9222-41EF-4E1F-B9D4-D3E4B0DCA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10838" y="2971800"/>
            <a:ext cx="8558131" cy="327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809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AF14DD7D-E861-45BB-9972-EDC6F4E552D8}"/>
              </a:ext>
            </a:extLst>
          </p:cNvPr>
          <p:cNvSpPr txBox="1"/>
          <p:nvPr/>
        </p:nvSpPr>
        <p:spPr>
          <a:xfrm>
            <a:off x="638882" y="639193"/>
            <a:ext cx="3384478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Cây B-Tree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FD0F6DB0-4857-406F-9612-06E565306EC2}"/>
              </a:ext>
            </a:extLst>
          </p:cNvPr>
          <p:cNvSpPr txBox="1"/>
          <p:nvPr/>
        </p:nvSpPr>
        <p:spPr>
          <a:xfrm>
            <a:off x="4415246" y="1829491"/>
            <a:ext cx="7354387" cy="319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vi-VN" sz="2000" b="1">
                <a:solidFill>
                  <a:srgbClr val="000000"/>
                </a:solidFill>
                <a:latin typeface="Open Sans" panose="020B0606030504020204" pitchFamily="34" charset="0"/>
              </a:rPr>
              <a:t>Độ phức tạp của thao tác tìm kiếm</a:t>
            </a:r>
            <a:r>
              <a:rPr lang="en-US" sz="2000" b="1">
                <a:solidFill>
                  <a:srgbClr val="000000"/>
                </a:solidFill>
                <a:latin typeface="Open Sans" panose="020B0606030504020204" pitchFamily="34" charset="0"/>
              </a:rPr>
              <a:t>: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2000">
                <a:solidFill>
                  <a:srgbClr val="000000"/>
                </a:solidFill>
                <a:latin typeface="Open Sans" panose="020B0606030504020204" pitchFamily="34" charset="0"/>
              </a:rPr>
              <a:t>-</a:t>
            </a:r>
            <a:r>
              <a:rPr lang="vi-VN" sz="2000">
                <a:solidFill>
                  <a:srgbClr val="000000"/>
                </a:solidFill>
                <a:latin typeface="Open Sans" panose="020B0606030504020204" pitchFamily="34" charset="0"/>
              </a:rPr>
              <a:t>Độ phức tạp về thời gian của trường hợp xấu nhất: </a:t>
            </a:r>
            <a:r>
              <a:rPr lang="el-GR" sz="2000">
                <a:solidFill>
                  <a:srgbClr val="000000"/>
                </a:solidFill>
                <a:latin typeface="Open Sans" panose="020B0606030504020204" pitchFamily="34" charset="0"/>
              </a:rPr>
              <a:t>Θ(</a:t>
            </a:r>
            <a:r>
              <a:rPr lang="vi-VN" sz="2000">
                <a:solidFill>
                  <a:srgbClr val="000000"/>
                </a:solidFill>
                <a:latin typeface="Open Sans" panose="020B0606030504020204" pitchFamily="34" charset="0"/>
              </a:rPr>
              <a:t>log n)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2000">
                <a:solidFill>
                  <a:srgbClr val="000000"/>
                </a:solidFill>
                <a:latin typeface="Open Sans" panose="020B0606030504020204" pitchFamily="34" charset="0"/>
              </a:rPr>
              <a:t>-</a:t>
            </a:r>
            <a:r>
              <a:rPr lang="vi-VN" sz="2000">
                <a:solidFill>
                  <a:srgbClr val="000000"/>
                </a:solidFill>
                <a:latin typeface="Open Sans" panose="020B0606030504020204" pitchFamily="34" charset="0"/>
              </a:rPr>
              <a:t>Độ phức tạp thời gian của trường hợp trung bình: </a:t>
            </a:r>
            <a:r>
              <a:rPr lang="el-GR" sz="2000">
                <a:solidFill>
                  <a:srgbClr val="000000"/>
                </a:solidFill>
                <a:latin typeface="Open Sans" panose="020B0606030504020204" pitchFamily="34" charset="0"/>
              </a:rPr>
              <a:t>Θ(</a:t>
            </a:r>
            <a:r>
              <a:rPr lang="vi-VN" sz="2000">
                <a:solidFill>
                  <a:srgbClr val="000000"/>
                </a:solidFill>
                <a:latin typeface="Open Sans" panose="020B0606030504020204" pitchFamily="34" charset="0"/>
              </a:rPr>
              <a:t>log n)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2000">
                <a:solidFill>
                  <a:srgbClr val="000000"/>
                </a:solidFill>
                <a:latin typeface="Open Sans" panose="020B0606030504020204" pitchFamily="34" charset="0"/>
              </a:rPr>
              <a:t>-</a:t>
            </a:r>
            <a:r>
              <a:rPr lang="vi-VN" sz="2000">
                <a:solidFill>
                  <a:srgbClr val="000000"/>
                </a:solidFill>
                <a:latin typeface="Open Sans" panose="020B0606030504020204" pitchFamily="34" charset="0"/>
              </a:rPr>
              <a:t>Độ phức tạp về thời gian của trường hợp tốt nhất: </a:t>
            </a:r>
            <a:r>
              <a:rPr lang="el-GR" sz="2000">
                <a:solidFill>
                  <a:srgbClr val="000000"/>
                </a:solidFill>
                <a:latin typeface="Open Sans" panose="020B0606030504020204" pitchFamily="34" charset="0"/>
              </a:rPr>
              <a:t>Θ(</a:t>
            </a:r>
            <a:r>
              <a:rPr lang="vi-VN" sz="2000">
                <a:solidFill>
                  <a:srgbClr val="000000"/>
                </a:solidFill>
                <a:latin typeface="Open Sans" panose="020B0606030504020204" pitchFamily="34" charset="0"/>
              </a:rPr>
              <a:t>log n)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2000">
                <a:solidFill>
                  <a:srgbClr val="000000"/>
                </a:solidFill>
                <a:latin typeface="Open Sans" panose="020B0606030504020204" pitchFamily="34" charset="0"/>
              </a:rPr>
              <a:t>-</a:t>
            </a:r>
            <a:r>
              <a:rPr lang="vi-VN" sz="2000">
                <a:solidFill>
                  <a:srgbClr val="000000"/>
                </a:solidFill>
                <a:latin typeface="Open Sans" panose="020B0606030504020204" pitchFamily="34" charset="0"/>
              </a:rPr>
              <a:t>Độ phức tạp không gian của trường hợp trung bình: </a:t>
            </a:r>
            <a:r>
              <a:rPr lang="el-GR" sz="2000">
                <a:solidFill>
                  <a:srgbClr val="000000"/>
                </a:solidFill>
                <a:latin typeface="Open Sans" panose="020B0606030504020204" pitchFamily="34" charset="0"/>
              </a:rPr>
              <a:t>Θ(</a:t>
            </a:r>
            <a:r>
              <a:rPr lang="vi-VN" sz="2000">
                <a:solidFill>
                  <a:srgbClr val="000000"/>
                </a:solidFill>
                <a:latin typeface="Open Sans" panose="020B0606030504020204" pitchFamily="34" charset="0"/>
              </a:rPr>
              <a:t>n)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2000">
                <a:solidFill>
                  <a:srgbClr val="000000"/>
                </a:solidFill>
                <a:latin typeface="Open Sans" panose="020B0606030504020204" pitchFamily="34" charset="0"/>
              </a:rPr>
              <a:t>-</a:t>
            </a:r>
            <a:r>
              <a:rPr lang="vi-VN" sz="2000">
                <a:solidFill>
                  <a:srgbClr val="000000"/>
                </a:solidFill>
                <a:latin typeface="Open Sans" panose="020B0606030504020204" pitchFamily="34" charset="0"/>
              </a:rPr>
              <a:t>Độ phức tạp không gian của trường hợp xấu nhất: </a:t>
            </a:r>
            <a:r>
              <a:rPr lang="el-GR" sz="2000">
                <a:solidFill>
                  <a:srgbClr val="000000"/>
                </a:solidFill>
                <a:latin typeface="Open Sans" panose="020B0606030504020204" pitchFamily="34" charset="0"/>
              </a:rPr>
              <a:t>Θ(</a:t>
            </a:r>
            <a:r>
              <a:rPr lang="vi-VN" sz="2000">
                <a:solidFill>
                  <a:srgbClr val="000000"/>
                </a:solidFill>
                <a:latin typeface="Open Sans" panose="020B0606030504020204" pitchFamily="34" charset="0"/>
              </a:rPr>
              <a:t>n)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74580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AF14DD7D-E861-45BB-9972-EDC6F4E552D8}"/>
              </a:ext>
            </a:extLst>
          </p:cNvPr>
          <p:cNvSpPr txBox="1"/>
          <p:nvPr/>
        </p:nvSpPr>
        <p:spPr>
          <a:xfrm>
            <a:off x="630936" y="173736"/>
            <a:ext cx="3599688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Cây B-Tree</a:t>
            </a:r>
          </a:p>
        </p:txBody>
      </p:sp>
      <p:sp>
        <p:nvSpPr>
          <p:cNvPr id="75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FD0F6DB0-4857-406F-9612-06E565306EC2}"/>
              </a:ext>
            </a:extLst>
          </p:cNvPr>
          <p:cNvSpPr txBox="1"/>
          <p:nvPr/>
        </p:nvSpPr>
        <p:spPr>
          <a:xfrm>
            <a:off x="4898136" y="1088136"/>
            <a:ext cx="6650735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>
                <a:solidFill>
                  <a:srgbClr val="FFFFFF"/>
                </a:solidFill>
              </a:rPr>
              <a:t>Thao Tác Thêm Vào</a:t>
            </a:r>
          </a:p>
        </p:txBody>
      </p:sp>
      <p:pic>
        <p:nvPicPr>
          <p:cNvPr id="5122" name="Picture 2" descr="cây B-tree">
            <a:extLst>
              <a:ext uri="{FF2B5EF4-FFF2-40B4-BE49-F238E27FC236}">
                <a16:creationId xmlns:a16="http://schemas.microsoft.com/office/drawing/2014/main" id="{64367D3A-02A9-4D57-876F-064A94B27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986" y="3051568"/>
            <a:ext cx="7680027" cy="363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328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AF14DD7D-E861-45BB-9972-EDC6F4E552D8}"/>
              </a:ext>
            </a:extLst>
          </p:cNvPr>
          <p:cNvSpPr txBox="1"/>
          <p:nvPr/>
        </p:nvSpPr>
        <p:spPr>
          <a:xfrm>
            <a:off x="630936" y="173736"/>
            <a:ext cx="3599688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Cây B-Tree</a:t>
            </a:r>
          </a:p>
        </p:txBody>
      </p:sp>
      <p:sp>
        <p:nvSpPr>
          <p:cNvPr id="75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FD0F6DB0-4857-406F-9612-06E565306EC2}"/>
              </a:ext>
            </a:extLst>
          </p:cNvPr>
          <p:cNvSpPr txBox="1"/>
          <p:nvPr/>
        </p:nvSpPr>
        <p:spPr>
          <a:xfrm>
            <a:off x="4898136" y="1088136"/>
            <a:ext cx="6650735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>
                <a:solidFill>
                  <a:srgbClr val="FFFFFF"/>
                </a:solidFill>
              </a:rPr>
              <a:t>Thao Tác Xóa</a:t>
            </a:r>
          </a:p>
        </p:txBody>
      </p:sp>
      <p:pic>
        <p:nvPicPr>
          <p:cNvPr id="6148" name="Picture 4" descr="cây B-tree">
            <a:extLst>
              <a:ext uri="{FF2B5EF4-FFF2-40B4-BE49-F238E27FC236}">
                <a16:creationId xmlns:a16="http://schemas.microsoft.com/office/drawing/2014/main" id="{F1D8F76B-A4B2-46A1-B1AB-1AE1190AD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" y="3121914"/>
            <a:ext cx="1187767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ây B-tree">
            <a:extLst>
              <a:ext uri="{FF2B5EF4-FFF2-40B4-BE49-F238E27FC236}">
                <a16:creationId xmlns:a16="http://schemas.microsoft.com/office/drawing/2014/main" id="{EAA6C2C5-5B56-4248-BD08-50F6B7C6D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3131439"/>
            <a:ext cx="117348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336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AF14DD7D-E861-45BB-9972-EDC6F4E552D8}"/>
              </a:ext>
            </a:extLst>
          </p:cNvPr>
          <p:cNvSpPr txBox="1"/>
          <p:nvPr/>
        </p:nvSpPr>
        <p:spPr>
          <a:xfrm>
            <a:off x="630936" y="173736"/>
            <a:ext cx="3599688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Cây B-Tree</a:t>
            </a:r>
          </a:p>
        </p:txBody>
      </p:sp>
      <p:sp>
        <p:nvSpPr>
          <p:cNvPr id="75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FD0F6DB0-4857-406F-9612-06E565306EC2}"/>
              </a:ext>
            </a:extLst>
          </p:cNvPr>
          <p:cNvSpPr txBox="1"/>
          <p:nvPr/>
        </p:nvSpPr>
        <p:spPr>
          <a:xfrm>
            <a:off x="4898136" y="1088136"/>
            <a:ext cx="6650735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>
                <a:solidFill>
                  <a:srgbClr val="FFFFFF"/>
                </a:solidFill>
              </a:rPr>
              <a:t>Thao Tác Tái Cân Bằng</a:t>
            </a:r>
          </a:p>
        </p:txBody>
      </p:sp>
      <p:pic>
        <p:nvPicPr>
          <p:cNvPr id="7170" name="Picture 2" descr="CS241: Data Structures &amp;amp; Algorithms II">
            <a:extLst>
              <a:ext uri="{FF2B5EF4-FFF2-40B4-BE49-F238E27FC236}">
                <a16:creationId xmlns:a16="http://schemas.microsoft.com/office/drawing/2014/main" id="{ED65CAE4-6256-4453-A140-4826666BC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885" y="2962687"/>
            <a:ext cx="6936229" cy="372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50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419</Words>
  <Application>Microsoft Office PowerPoint</Application>
  <PresentationFormat>Màn hình rộng</PresentationFormat>
  <Paragraphs>46</Paragraphs>
  <Slides>13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13</vt:i4>
      </vt:variant>
    </vt:vector>
  </HeadingPairs>
  <TitlesOfParts>
    <vt:vector size="21" baseType="lpstr">
      <vt:lpstr>Aharoni</vt:lpstr>
      <vt:lpstr>Arial</vt:lpstr>
      <vt:lpstr>Bahnschrift Condensed</vt:lpstr>
      <vt:lpstr>Calibri</vt:lpstr>
      <vt:lpstr>Calibri Light</vt:lpstr>
      <vt:lpstr>Open Sans</vt:lpstr>
      <vt:lpstr>Times New Roman</vt:lpstr>
      <vt:lpstr>Chủ đề Office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NGUYỄN VĂN ĐẠT</dc:creator>
  <cp:lastModifiedBy>NGUYỄN VĂN ĐẠT</cp:lastModifiedBy>
  <cp:revision>13</cp:revision>
  <dcterms:created xsi:type="dcterms:W3CDTF">2021-06-30T11:59:26Z</dcterms:created>
  <dcterms:modified xsi:type="dcterms:W3CDTF">2021-06-30T13:56:52Z</dcterms:modified>
</cp:coreProperties>
</file>