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59" r:id="rId4"/>
    <p:sldId id="279" r:id="rId5"/>
    <p:sldId id="260" r:id="rId6"/>
    <p:sldId id="280" r:id="rId7"/>
    <p:sldId id="275" r:id="rId8"/>
    <p:sldId id="276" r:id="rId9"/>
    <p:sldId id="277" r:id="rId10"/>
    <p:sldId id="278" r:id="rId11"/>
    <p:sldId id="281" r:id="rId12"/>
    <p:sldId id="282"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0" d="100"/>
          <a:sy n="120" d="100"/>
        </p:scale>
        <p:origin x="2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êu đề Bản chiếu">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hasCustomPrompt="1"/>
          </p:nvPr>
        </p:nvSpPr>
        <p:spPr>
          <a:xfrm>
            <a:off x="1507067" y="2404534"/>
            <a:ext cx="7766936" cy="1646302"/>
          </a:xfrm>
        </p:spPr>
        <p:txBody>
          <a:bodyPr anchor="b">
            <a:noAutofit/>
          </a:bodyPr>
          <a:lstStyle>
            <a:lvl1pPr algn="r">
              <a:defRPr sz="5400">
                <a:solidFill>
                  <a:schemeClr val="accent1"/>
                </a:solidFill>
              </a:defRPr>
            </a:lvl1pPr>
          </a:lstStyle>
          <a:p>
            <a:r>
              <a:rPr lang="vi-VN"/>
              <a:t>Bấm để sửa kiểu tiêu đề Bản cái</a:t>
            </a:r>
            <a:endParaRPr lang="en-US" dirty="0"/>
          </a:p>
        </p:txBody>
      </p:sp>
      <p:sp>
        <p:nvSpPr>
          <p:cNvPr id="3" name="Subtitle 2"/>
          <p:cNvSpPr>
            <a:spLocks noGrp="1"/>
          </p:cNvSpPr>
          <p:nvPr>
            <p:ph type="subTitle" idx="1" hasCustomPrompt="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p:txBody>
          <a:bodyPr/>
          <a:lstStyle/>
          <a:p>
            <a:fld id="{496505EE-5AD3-4299-AA39-51CD5796BDD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21974-31D1-4254-8C26-3ABDBFD92DEE}"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5" y="609600"/>
            <a:ext cx="8596668" cy="3403600"/>
          </a:xfrm>
        </p:spPr>
        <p:txBody>
          <a:bodyPr anchor="ctr">
            <a:normAutofit/>
          </a:bodyPr>
          <a:lstStyle>
            <a:lvl1pPr algn="l">
              <a:defRPr sz="4400" b="0" cap="none"/>
            </a:lvl1pPr>
          </a:lstStyle>
          <a:p>
            <a:r>
              <a:rPr lang="vi-VN"/>
              <a:t>Bấm để sửa kiểu tiêu đề Bản cái</a:t>
            </a:r>
            <a:endParaRPr lang="en-US" dirty="0"/>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endParaRPr lang="vi-VN"/>
          </a:p>
        </p:txBody>
      </p:sp>
      <p:sp>
        <p:nvSpPr>
          <p:cNvPr id="4" name="Date Placeholder 3"/>
          <p:cNvSpPr>
            <a:spLocks noGrp="1"/>
          </p:cNvSpPr>
          <p:nvPr>
            <p:ph type="dt" sz="half" idx="10"/>
          </p:nvPr>
        </p:nvSpPr>
        <p:spPr/>
        <p:txBody>
          <a:bodyPr/>
          <a:lstStyle/>
          <a:p>
            <a:fld id="{496505EE-5AD3-4299-AA39-51CD5796BDD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21974-31D1-4254-8C26-3ABDBFD92DE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31334" y="609600"/>
            <a:ext cx="8094134" cy="3022600"/>
          </a:xfrm>
        </p:spPr>
        <p:txBody>
          <a:bodyPr anchor="ctr">
            <a:normAutofit/>
          </a:bodyPr>
          <a:lstStyle>
            <a:lvl1pPr algn="l">
              <a:defRPr sz="4400" b="0" cap="none"/>
            </a:lvl1pPr>
          </a:lstStyle>
          <a:p>
            <a:r>
              <a:rPr lang="vi-VN"/>
              <a:t>Bấm để sửa kiểu tiêu đề Bản cái</a:t>
            </a:r>
            <a:endParaRPr lang="en-US" dirty="0"/>
          </a:p>
        </p:txBody>
      </p:sp>
      <p:sp>
        <p:nvSpPr>
          <p:cNvPr id="23" name="Text Placeholder 9"/>
          <p:cNvSpPr>
            <a:spLocks noGrp="1"/>
          </p:cNvSpPr>
          <p:nvPr>
            <p:ph type="body" sz="quarter" idx="13" hasCustomPrompt="1"/>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Bấm để chỉnh sửa kiểu văn bản của Bản cái</a:t>
            </a:r>
            <a:endParaRPr lang="vi-VN"/>
          </a:p>
        </p:txBody>
      </p:sp>
      <p:sp>
        <p:nvSpPr>
          <p:cNvPr id="3" name="Text Placeholder 2"/>
          <p:cNvSpPr>
            <a:spLocks noGrp="1"/>
          </p:cNvSpPr>
          <p:nvPr>
            <p:ph type="body" idx="1" hasCustomPrompt="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endParaRPr lang="vi-VN"/>
          </a:p>
        </p:txBody>
      </p:sp>
      <p:sp>
        <p:nvSpPr>
          <p:cNvPr id="4" name="Date Placeholder 3"/>
          <p:cNvSpPr>
            <a:spLocks noGrp="1"/>
          </p:cNvSpPr>
          <p:nvPr>
            <p:ph type="dt" sz="half" idx="10"/>
          </p:nvPr>
        </p:nvSpPr>
        <p:spPr/>
        <p:txBody>
          <a:bodyPr/>
          <a:lstStyle/>
          <a:p>
            <a:fld id="{496505EE-5AD3-4299-AA39-51CD5796BDD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21974-31D1-4254-8C26-3ABDBFD92DEE}" type="slidenum">
              <a:rPr lang="en-US" smtClean="0"/>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5" y="1931988"/>
            <a:ext cx="8596668" cy="2595460"/>
          </a:xfrm>
        </p:spPr>
        <p:txBody>
          <a:bodyPr anchor="b">
            <a:normAutofit/>
          </a:bodyPr>
          <a:lstStyle>
            <a:lvl1pPr algn="l">
              <a:defRPr sz="4400" b="0" cap="none"/>
            </a:lvl1pPr>
          </a:lstStyle>
          <a:p>
            <a:r>
              <a:rPr lang="vi-VN"/>
              <a:t>Bấm để sửa kiểu tiêu đề Bản cái</a:t>
            </a:r>
            <a:endParaRPr lang="en-US" dirty="0"/>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endParaRPr lang="vi-VN"/>
          </a:p>
        </p:txBody>
      </p:sp>
      <p:sp>
        <p:nvSpPr>
          <p:cNvPr id="4" name="Date Placeholder 3"/>
          <p:cNvSpPr>
            <a:spLocks noGrp="1"/>
          </p:cNvSpPr>
          <p:nvPr>
            <p:ph type="dt" sz="half" idx="10"/>
          </p:nvPr>
        </p:nvSpPr>
        <p:spPr/>
        <p:txBody>
          <a:bodyPr/>
          <a:lstStyle/>
          <a:p>
            <a:fld id="{496505EE-5AD3-4299-AA39-51CD5796BDD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21974-31D1-4254-8C26-3ABDBFD92DEE}"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rích dẫn Danh Thiế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31334" y="609600"/>
            <a:ext cx="8094134" cy="3022600"/>
          </a:xfrm>
        </p:spPr>
        <p:txBody>
          <a:bodyPr anchor="ctr">
            <a:normAutofit/>
          </a:bodyPr>
          <a:lstStyle>
            <a:lvl1pPr algn="l">
              <a:defRPr sz="4400" b="0" cap="none"/>
            </a:lvl1pPr>
          </a:lstStyle>
          <a:p>
            <a:r>
              <a:rPr lang="vi-VN"/>
              <a:t>Bấm để sửa kiểu tiêu đề Bản cái</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Bấm để chỉnh sửa kiểu văn bản của Bản cái</a:t>
            </a:r>
            <a:endParaRPr lang="vi-VN"/>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endParaRPr lang="vi-VN"/>
          </a:p>
        </p:txBody>
      </p:sp>
      <p:sp>
        <p:nvSpPr>
          <p:cNvPr id="4" name="Date Placeholder 3"/>
          <p:cNvSpPr>
            <a:spLocks noGrp="1"/>
          </p:cNvSpPr>
          <p:nvPr>
            <p:ph type="dt" sz="half" idx="10"/>
          </p:nvPr>
        </p:nvSpPr>
        <p:spPr/>
        <p:txBody>
          <a:bodyPr/>
          <a:lstStyle/>
          <a:p>
            <a:fld id="{496505EE-5AD3-4299-AA39-51CD5796BDD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21974-31D1-4254-8C26-3ABDBFD92DEE}" type="slidenum">
              <a:rPr lang="en-US" smtClean="0"/>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Đúng hoặc Sai">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799" y="609600"/>
            <a:ext cx="8588203" cy="3022600"/>
          </a:xfrm>
        </p:spPr>
        <p:txBody>
          <a:bodyPr anchor="ctr">
            <a:normAutofit/>
          </a:bodyPr>
          <a:lstStyle>
            <a:lvl1pPr algn="l">
              <a:defRPr sz="4400" b="0" cap="none"/>
            </a:lvl1pPr>
          </a:lstStyle>
          <a:p>
            <a:r>
              <a:rPr lang="vi-VN"/>
              <a:t>Bấm để sửa kiểu tiêu đề Bản cái</a:t>
            </a:r>
            <a:endParaRPr lang="en-US" dirty="0"/>
          </a:p>
        </p:txBody>
      </p:sp>
      <p:sp>
        <p:nvSpPr>
          <p:cNvPr id="23" name="Text Placeholder 9"/>
          <p:cNvSpPr>
            <a:spLocks noGrp="1"/>
          </p:cNvSpPr>
          <p:nvPr>
            <p:ph type="body" sz="quarter" idx="13" hasCustomPrompt="1"/>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Bấm để chỉnh sửa kiểu văn bản của Bản cái</a:t>
            </a:r>
            <a:endParaRPr lang="vi-VN"/>
          </a:p>
        </p:txBody>
      </p:sp>
      <p:sp>
        <p:nvSpPr>
          <p:cNvPr id="3" name="Text Placeholder 2"/>
          <p:cNvSpPr>
            <a:spLocks noGrp="1"/>
          </p:cNvSpPr>
          <p:nvPr>
            <p:ph type="body" idx="1" hasCustomPrompt="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endParaRPr lang="vi-VN"/>
          </a:p>
        </p:txBody>
      </p:sp>
      <p:sp>
        <p:nvSpPr>
          <p:cNvPr id="4" name="Date Placeholder 3"/>
          <p:cNvSpPr>
            <a:spLocks noGrp="1"/>
          </p:cNvSpPr>
          <p:nvPr>
            <p:ph type="dt" sz="half" idx="10"/>
          </p:nvPr>
        </p:nvSpPr>
        <p:spPr/>
        <p:txBody>
          <a:bodyPr/>
          <a:lstStyle/>
          <a:p>
            <a:fld id="{496505EE-5AD3-4299-AA39-51CD5796BDD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21974-31D1-4254-8C26-3ABDBFD92DEE}"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hasCustomPrompt="1"/>
          </p:nvPr>
        </p:nvSpPr>
        <p:spPr/>
        <p:txBody>
          <a:bodyPr vert="eaVert"/>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en-US" dirty="0"/>
          </a:p>
        </p:txBody>
      </p:sp>
      <p:sp>
        <p:nvSpPr>
          <p:cNvPr id="4" name="Date Placeholder 3"/>
          <p:cNvSpPr>
            <a:spLocks noGrp="1"/>
          </p:cNvSpPr>
          <p:nvPr>
            <p:ph type="dt" sz="half" idx="10"/>
          </p:nvPr>
        </p:nvSpPr>
        <p:spPr/>
        <p:txBody>
          <a:bodyPr/>
          <a:lstStyle/>
          <a:p>
            <a:fld id="{496505EE-5AD3-4299-AA39-51CD5796BDD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21974-31D1-4254-8C26-3ABDBFD92DEE}"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7967673" y="609599"/>
            <a:ext cx="1304743" cy="5251451"/>
          </a:xfrm>
        </p:spPr>
        <p:txBody>
          <a:bodyPr vert="eaVert" anchor="ctr"/>
          <a:lstStyle/>
          <a:p>
            <a:r>
              <a:rPr lang="vi-VN"/>
              <a:t>Bấm để sửa kiểu tiêu đề Bản cái</a:t>
            </a:r>
            <a:endParaRPr lang="en-US" dirty="0"/>
          </a:p>
        </p:txBody>
      </p:sp>
      <p:sp>
        <p:nvSpPr>
          <p:cNvPr id="3" name="Vertical Text Placeholder 2"/>
          <p:cNvSpPr>
            <a:spLocks noGrp="1"/>
          </p:cNvSpPr>
          <p:nvPr>
            <p:ph type="body" orient="vert" idx="1" hasCustomPrompt="1"/>
          </p:nvPr>
        </p:nvSpPr>
        <p:spPr>
          <a:xfrm>
            <a:off x="677335" y="609600"/>
            <a:ext cx="7060150" cy="5251450"/>
          </a:xfrm>
        </p:spPr>
        <p:txBody>
          <a:bodyPr vert="eaVert"/>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en-US" dirty="0"/>
          </a:p>
        </p:txBody>
      </p:sp>
      <p:sp>
        <p:nvSpPr>
          <p:cNvPr id="4" name="Date Placeholder 3"/>
          <p:cNvSpPr>
            <a:spLocks noGrp="1"/>
          </p:cNvSpPr>
          <p:nvPr>
            <p:ph type="dt" sz="half" idx="10"/>
          </p:nvPr>
        </p:nvSpPr>
        <p:spPr/>
        <p:txBody>
          <a:bodyPr/>
          <a:lstStyle/>
          <a:p>
            <a:fld id="{496505EE-5AD3-4299-AA39-51CD5796BDD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21974-31D1-4254-8C26-3ABDBFD92DE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600"/>
            </a:lvl1pPr>
          </a:lstStyle>
          <a:p>
            <a:r>
              <a:rPr lang="vi-VN"/>
              <a:t>Bấm để sửa kiểu tiêu đề Bản cái</a:t>
            </a:r>
            <a:endParaRPr lang="en-US" dirty="0"/>
          </a:p>
        </p:txBody>
      </p:sp>
      <p:sp>
        <p:nvSpPr>
          <p:cNvPr id="3" name="Content Placeholder 2"/>
          <p:cNvSpPr>
            <a:spLocks noGrp="1"/>
          </p:cNvSpPr>
          <p:nvPr>
            <p:ph idx="1" hasCustomPrompt="1"/>
          </p:nvPr>
        </p:nvSpPr>
        <p:spPr/>
        <p:txBody>
          <a:bodyPr/>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en-US" dirty="0"/>
          </a:p>
        </p:txBody>
      </p:sp>
      <p:sp>
        <p:nvSpPr>
          <p:cNvPr id="4" name="Date Placeholder 3"/>
          <p:cNvSpPr>
            <a:spLocks noGrp="1"/>
          </p:cNvSpPr>
          <p:nvPr>
            <p:ph type="dt" sz="half" idx="10"/>
          </p:nvPr>
        </p:nvSpPr>
        <p:spPr/>
        <p:txBody>
          <a:bodyPr/>
          <a:lstStyle/>
          <a:p>
            <a:fld id="{496505EE-5AD3-4299-AA39-51CD5796BDD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21974-31D1-4254-8C26-3ABDBFD92DE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5" y="2700867"/>
            <a:ext cx="8596668" cy="1826581"/>
          </a:xfrm>
        </p:spPr>
        <p:txBody>
          <a:bodyPr anchor="b"/>
          <a:lstStyle>
            <a:lvl1pPr algn="l">
              <a:defRPr sz="4000" b="0" cap="none"/>
            </a:lvl1pPr>
          </a:lstStyle>
          <a:p>
            <a:r>
              <a:rPr lang="vi-VN"/>
              <a:t>Bấm để sửa kiểu tiêu đề Bản cái</a:t>
            </a:r>
            <a:endParaRPr lang="en-US" dirty="0"/>
          </a:p>
        </p:txBody>
      </p:sp>
      <p:sp>
        <p:nvSpPr>
          <p:cNvPr id="3" name="Text Placeholder 2"/>
          <p:cNvSpPr>
            <a:spLocks noGrp="1"/>
          </p:cNvSpPr>
          <p:nvPr>
            <p:ph type="body" idx="1" hasCustomPrompt="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endParaRPr lang="vi-VN"/>
          </a:p>
        </p:txBody>
      </p:sp>
      <p:sp>
        <p:nvSpPr>
          <p:cNvPr id="4" name="Date Placeholder 3"/>
          <p:cNvSpPr>
            <a:spLocks noGrp="1"/>
          </p:cNvSpPr>
          <p:nvPr>
            <p:ph type="dt" sz="half" idx="10"/>
          </p:nvPr>
        </p:nvSpPr>
        <p:spPr/>
        <p:txBody>
          <a:bodyPr/>
          <a:lstStyle/>
          <a:p>
            <a:fld id="{496505EE-5AD3-4299-AA39-51CD5796BDD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21974-31D1-4254-8C26-3ABDBFD92DEE}"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vi-VN"/>
              <a:t>Bấm để sửa kiểu tiêu đề Bản cái</a:t>
            </a:r>
            <a:endParaRPr lang="en-US" dirty="0"/>
          </a:p>
        </p:txBody>
      </p:sp>
      <p:sp>
        <p:nvSpPr>
          <p:cNvPr id="3" name="Content Placeholder 2"/>
          <p:cNvSpPr>
            <a:spLocks noGrp="1"/>
          </p:cNvSpPr>
          <p:nvPr>
            <p:ph sz="half" idx="1" hasCustomPrompt="1"/>
          </p:nvPr>
        </p:nvSpPr>
        <p:spPr>
          <a:xfrm>
            <a:off x="677334" y="2160589"/>
            <a:ext cx="4184035" cy="3880772"/>
          </a:xfrm>
        </p:spPr>
        <p:txBody>
          <a:bodyPr/>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en-US" dirty="0"/>
          </a:p>
        </p:txBody>
      </p:sp>
      <p:sp>
        <p:nvSpPr>
          <p:cNvPr id="4" name="Content Placeholder 3"/>
          <p:cNvSpPr>
            <a:spLocks noGrp="1"/>
          </p:cNvSpPr>
          <p:nvPr>
            <p:ph sz="half" idx="2" hasCustomPrompt="1"/>
          </p:nvPr>
        </p:nvSpPr>
        <p:spPr>
          <a:xfrm>
            <a:off x="5089970" y="2160589"/>
            <a:ext cx="4184034" cy="3880773"/>
          </a:xfrm>
        </p:spPr>
        <p:txBody>
          <a:bodyPr/>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en-US" dirty="0"/>
          </a:p>
        </p:txBody>
      </p:sp>
      <p:sp>
        <p:nvSpPr>
          <p:cNvPr id="5" name="Date Placeholder 4"/>
          <p:cNvSpPr>
            <a:spLocks noGrp="1"/>
          </p:cNvSpPr>
          <p:nvPr>
            <p:ph type="dt" sz="half" idx="10"/>
          </p:nvPr>
        </p:nvSpPr>
        <p:spPr/>
        <p:txBody>
          <a:bodyPr/>
          <a:lstStyle/>
          <a:p>
            <a:fld id="{496505EE-5AD3-4299-AA39-51CD5796BDD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121974-31D1-4254-8C26-3ABDBFD92DE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vi-VN"/>
              <a:t>Bấm để sửa kiểu tiêu đề Bản cái</a:t>
            </a:r>
            <a:endParaRPr lang="en-US" dirty="0"/>
          </a:p>
        </p:txBody>
      </p:sp>
      <p:sp>
        <p:nvSpPr>
          <p:cNvPr id="3" name="Text Placeholder 2"/>
          <p:cNvSpPr>
            <a:spLocks noGrp="1"/>
          </p:cNvSpPr>
          <p:nvPr>
            <p:ph type="body" idx="1" hasCustomPrompt="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endParaRPr lang="vi-VN"/>
          </a:p>
        </p:txBody>
      </p:sp>
      <p:sp>
        <p:nvSpPr>
          <p:cNvPr id="4" name="Content Placeholder 3"/>
          <p:cNvSpPr>
            <a:spLocks noGrp="1"/>
          </p:cNvSpPr>
          <p:nvPr>
            <p:ph sz="half" idx="2" hasCustomPrompt="1"/>
          </p:nvPr>
        </p:nvSpPr>
        <p:spPr>
          <a:xfrm>
            <a:off x="675745" y="2737245"/>
            <a:ext cx="4185623" cy="3304117"/>
          </a:xfrm>
        </p:spPr>
        <p:txBody>
          <a:bodyPr>
            <a:normAutofit/>
          </a:bodyPr>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en-US" dirty="0"/>
          </a:p>
        </p:txBody>
      </p:sp>
      <p:sp>
        <p:nvSpPr>
          <p:cNvPr id="5" name="Text Placeholder 4"/>
          <p:cNvSpPr>
            <a:spLocks noGrp="1"/>
          </p:cNvSpPr>
          <p:nvPr>
            <p:ph type="body" sz="quarter" idx="3" hasCustomPrompt="1"/>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endParaRPr lang="vi-VN"/>
          </a:p>
        </p:txBody>
      </p:sp>
      <p:sp>
        <p:nvSpPr>
          <p:cNvPr id="6" name="Content Placeholder 5"/>
          <p:cNvSpPr>
            <a:spLocks noGrp="1"/>
          </p:cNvSpPr>
          <p:nvPr>
            <p:ph sz="quarter" idx="4" hasCustomPrompt="1"/>
          </p:nvPr>
        </p:nvSpPr>
        <p:spPr>
          <a:xfrm>
            <a:off x="5088384" y="2737245"/>
            <a:ext cx="4185617" cy="3304117"/>
          </a:xfrm>
        </p:spPr>
        <p:txBody>
          <a:bodyPr>
            <a:normAutofit/>
          </a:bodyPr>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en-US" dirty="0"/>
          </a:p>
        </p:txBody>
      </p:sp>
      <p:sp>
        <p:nvSpPr>
          <p:cNvPr id="7" name="Date Placeholder 6"/>
          <p:cNvSpPr>
            <a:spLocks noGrp="1"/>
          </p:cNvSpPr>
          <p:nvPr>
            <p:ph type="dt" sz="half" idx="10"/>
          </p:nvPr>
        </p:nvSpPr>
        <p:spPr/>
        <p:txBody>
          <a:bodyPr/>
          <a:lstStyle/>
          <a:p>
            <a:fld id="{496505EE-5AD3-4299-AA39-51CD5796BDD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121974-31D1-4254-8C26-3ABDBFD92DE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609600"/>
            <a:ext cx="8596668" cy="1320800"/>
          </a:xfrm>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496505EE-5AD3-4299-AA39-51CD5796BDD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121974-31D1-4254-8C26-3ABDBFD92DE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6505EE-5AD3-4299-AA39-51CD5796BDD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121974-31D1-4254-8C26-3ABDBFD92DE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1498604"/>
            <a:ext cx="3854528" cy="1278466"/>
          </a:xfrm>
        </p:spPr>
        <p:txBody>
          <a:bodyPr anchor="b">
            <a:normAutofit/>
          </a:bodyPr>
          <a:lstStyle>
            <a:lvl1pPr>
              <a:defRPr sz="2000"/>
            </a:lvl1pPr>
          </a:lstStyle>
          <a:p>
            <a:r>
              <a:rPr lang="vi-VN"/>
              <a:t>Bấm để sửa kiểu tiêu đề Bản cái</a:t>
            </a:r>
            <a:endParaRPr lang="en-US" dirty="0"/>
          </a:p>
        </p:txBody>
      </p:sp>
      <p:sp>
        <p:nvSpPr>
          <p:cNvPr id="3" name="Content Placeholder 2"/>
          <p:cNvSpPr>
            <a:spLocks noGrp="1"/>
          </p:cNvSpPr>
          <p:nvPr>
            <p:ph idx="1" hasCustomPrompt="1"/>
          </p:nvPr>
        </p:nvSpPr>
        <p:spPr>
          <a:xfrm>
            <a:off x="4760461" y="514924"/>
            <a:ext cx="4513541" cy="5526437"/>
          </a:xfrm>
        </p:spPr>
        <p:txBody>
          <a:bodyPr>
            <a:normAutofit/>
          </a:bodyPr>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en-US" dirty="0"/>
          </a:p>
        </p:txBody>
      </p:sp>
      <p:sp>
        <p:nvSpPr>
          <p:cNvPr id="4" name="Text Placeholder 3"/>
          <p:cNvSpPr>
            <a:spLocks noGrp="1"/>
          </p:cNvSpPr>
          <p:nvPr>
            <p:ph type="body" sz="half" idx="2" hasCustomPrompt="1"/>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vi-VN"/>
              <a:t>Bấm để chỉnh sửa kiểu văn bản của Bản cái</a:t>
            </a:r>
            <a:endParaRPr lang="vi-VN"/>
          </a:p>
        </p:txBody>
      </p:sp>
      <p:sp>
        <p:nvSpPr>
          <p:cNvPr id="5" name="Date Placeholder 4"/>
          <p:cNvSpPr>
            <a:spLocks noGrp="1"/>
          </p:cNvSpPr>
          <p:nvPr>
            <p:ph type="dt" sz="half" idx="10"/>
          </p:nvPr>
        </p:nvSpPr>
        <p:spPr/>
        <p:txBody>
          <a:bodyPr/>
          <a:lstStyle/>
          <a:p>
            <a:fld id="{496505EE-5AD3-4299-AA39-51CD5796BDD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121974-31D1-4254-8C26-3ABDBFD92DE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4800600"/>
            <a:ext cx="8596667" cy="566738"/>
          </a:xfrm>
        </p:spPr>
        <p:txBody>
          <a:bodyPr anchor="b">
            <a:normAutofit/>
          </a:bodyPr>
          <a:lstStyle>
            <a:lvl1pPr algn="l">
              <a:defRPr sz="2400" b="0"/>
            </a:lvl1pPr>
          </a:lstStyle>
          <a:p>
            <a:r>
              <a:rPr lang="vi-VN"/>
              <a:t>Bấm để sửa kiểu tiêu đề Bản cái</a:t>
            </a:r>
            <a:endParaRPr lang="en-US" dirty="0"/>
          </a:p>
        </p:txBody>
      </p:sp>
      <p:sp>
        <p:nvSpPr>
          <p:cNvPr id="3" name="Picture Placeholder 2"/>
          <p:cNvSpPr>
            <a:spLocks noGrp="1" noChangeAspect="1"/>
          </p:cNvSpPr>
          <p:nvPr>
            <p:ph type="pic" idx="1" hasCustomPrompt="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4" name="Text Placeholder 3"/>
          <p:cNvSpPr>
            <a:spLocks noGrp="1"/>
          </p:cNvSpPr>
          <p:nvPr>
            <p:ph type="body" sz="half" idx="2" hasCustomPrompt="1"/>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endParaRPr lang="vi-VN"/>
          </a:p>
        </p:txBody>
      </p:sp>
      <p:sp>
        <p:nvSpPr>
          <p:cNvPr id="5" name="Date Placeholder 4"/>
          <p:cNvSpPr>
            <a:spLocks noGrp="1"/>
          </p:cNvSpPr>
          <p:nvPr>
            <p:ph type="dt" sz="half" idx="10"/>
          </p:nvPr>
        </p:nvSpPr>
        <p:spPr/>
        <p:txBody>
          <a:bodyPr/>
          <a:lstStyle/>
          <a:p>
            <a:fld id="{496505EE-5AD3-4299-AA39-51CD5796BDD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121974-31D1-4254-8C26-3ABDBFD92DE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vi-VN"/>
              <a:t>Bấm để sửa kiểu tiêu đề Bản cái</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96505EE-5AD3-4299-AA39-51CD5796BDD8}" type="datetimeFigureOut">
              <a:rPr lang="en-US" smtClean="0"/>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2121974-31D1-4254-8C26-3ABDBFD92DE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23307" y="462693"/>
            <a:ext cx="8161667" cy="707886"/>
          </a:xfrm>
          <a:prstGeom prst="rect">
            <a:avLst/>
          </a:prstGeom>
          <a:noFill/>
        </p:spPr>
        <p:txBody>
          <a:bodyPr wrap="square" rtlCol="0" anchor="ctr">
            <a:spAutoFit/>
          </a:bodyPr>
          <a:lstStyle/>
          <a:p>
            <a:r>
              <a:rPr lang="vi-VN" altLang="ko-KR" sz="4000" b="1" dirty="0">
                <a:solidFill>
                  <a:schemeClr val="accent1"/>
                </a:solidFill>
                <a:latin typeface="Times New Roman" panose="02020603050405020304" pitchFamily="18" charset="0"/>
                <a:cs typeface="Times New Roman" panose="02020603050405020304" pitchFamily="18" charset="0"/>
              </a:rPr>
              <a:t>NỘI DUNG</a:t>
            </a:r>
            <a:endParaRPr lang="vi-VN" altLang="ko-KR" sz="4000" b="1" dirty="0">
              <a:solidFill>
                <a:schemeClr val="accent1"/>
              </a:solidFill>
              <a:latin typeface="Times New Roman" panose="02020603050405020304" pitchFamily="18" charset="0"/>
              <a:cs typeface="Times New Roman" panose="02020603050405020304" pitchFamily="18" charset="0"/>
            </a:endParaRPr>
          </a:p>
        </p:txBody>
      </p:sp>
      <p:grpSp>
        <p:nvGrpSpPr>
          <p:cNvPr id="8" name="Group 7"/>
          <p:cNvGrpSpPr/>
          <p:nvPr/>
        </p:nvGrpSpPr>
        <p:grpSpPr>
          <a:xfrm>
            <a:off x="872052" y="2209124"/>
            <a:ext cx="4024137" cy="646331"/>
            <a:chOff x="1848112" y="1575921"/>
            <a:chExt cx="5365516" cy="1303526"/>
          </a:xfrm>
        </p:grpSpPr>
        <p:sp>
          <p:nvSpPr>
            <p:cNvPr id="9" name="TextBox 8"/>
            <p:cNvSpPr txBox="1"/>
            <p:nvPr/>
          </p:nvSpPr>
          <p:spPr>
            <a:xfrm>
              <a:off x="2705936" y="1740417"/>
              <a:ext cx="4507692" cy="533481"/>
            </a:xfrm>
            <a:prstGeom prst="rect">
              <a:avLst/>
            </a:prstGeom>
            <a:noFill/>
          </p:spPr>
          <p:txBody>
            <a:bodyPr wrap="square" lIns="81000" rIns="81000" rtlCol="0">
              <a:spAutoFit/>
            </a:bodyPr>
            <a:lstStyle/>
            <a:p>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Cơ</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quan</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lưu</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trữ</a:t>
              </a:r>
              <a:endParaRPr lang="vi-VN" altLang="ko-KR" sz="2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848112" y="1575921"/>
              <a:ext cx="958096" cy="1303526"/>
            </a:xfrm>
            <a:prstGeom prst="rect">
              <a:avLst/>
            </a:prstGeom>
            <a:noFill/>
          </p:spPr>
          <p:txBody>
            <a:bodyPr wrap="square" lIns="81000" rIns="81000" rtlCol="0">
              <a:spAutoFit/>
            </a:bodyPr>
            <a:lstStyle/>
            <a:p>
              <a:pPr algn="ctr"/>
              <a:r>
                <a:rPr lang="vi-VN" altLang="ko-KR" sz="3600" b="1" dirty="0">
                  <a:solidFill>
                    <a:schemeClr val="tx1">
                      <a:lumMod val="75000"/>
                      <a:lumOff val="25000"/>
                    </a:schemeClr>
                  </a:solidFill>
                  <a:latin typeface="Times New Roman" panose="02020603050405020304" pitchFamily="18" charset="0"/>
                  <a:cs typeface="Times New Roman" panose="02020603050405020304" pitchFamily="18" charset="0"/>
                </a:rPr>
                <a:t>0</a:t>
              </a:r>
              <a:r>
                <a:rPr lang="en-US" altLang="ko-KR" sz="3600" b="1" dirty="0">
                  <a:solidFill>
                    <a:schemeClr val="tx1">
                      <a:lumMod val="75000"/>
                      <a:lumOff val="25000"/>
                    </a:schemeClr>
                  </a:solidFill>
                  <a:latin typeface="Times New Roman" panose="02020603050405020304" pitchFamily="18" charset="0"/>
                  <a:cs typeface="Times New Roman" panose="02020603050405020304" pitchFamily="18" charset="0"/>
                </a:rPr>
                <a:t>2</a:t>
              </a:r>
              <a:endParaRPr lang="vi-VN" altLang="ko-KR" sz="36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11" name="Group 10"/>
          <p:cNvGrpSpPr/>
          <p:nvPr/>
        </p:nvGrpSpPr>
        <p:grpSpPr>
          <a:xfrm>
            <a:off x="855111" y="3022410"/>
            <a:ext cx="4277935" cy="646331"/>
            <a:chOff x="1848112" y="1575921"/>
            <a:chExt cx="5703913" cy="1320083"/>
          </a:xfrm>
        </p:grpSpPr>
        <p:sp>
          <p:nvSpPr>
            <p:cNvPr id="12" name="TextBox 11"/>
            <p:cNvSpPr txBox="1"/>
            <p:nvPr/>
          </p:nvSpPr>
          <p:spPr>
            <a:xfrm>
              <a:off x="2705936" y="1684898"/>
              <a:ext cx="4846089" cy="533481"/>
            </a:xfrm>
            <a:prstGeom prst="rect">
              <a:avLst/>
            </a:prstGeom>
            <a:noFill/>
          </p:spPr>
          <p:txBody>
            <a:bodyPr wrap="square" lIns="81000" rIns="81000" rtlCol="0">
              <a:spAutoFit/>
            </a:bodyPr>
            <a:lstStyle/>
            <a:p>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Phông</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lưu</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trữ</a:t>
              </a:r>
              <a:endParaRPr lang="vi-VN" altLang="ko-KR" sz="2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1848112" y="1575921"/>
              <a:ext cx="958096" cy="1320083"/>
            </a:xfrm>
            <a:prstGeom prst="rect">
              <a:avLst/>
            </a:prstGeom>
            <a:noFill/>
          </p:spPr>
          <p:txBody>
            <a:bodyPr wrap="square" lIns="81000" rIns="81000" rtlCol="0">
              <a:spAutoFit/>
            </a:bodyPr>
            <a:lstStyle/>
            <a:p>
              <a:pPr algn="ctr"/>
              <a:r>
                <a:rPr lang="vi-VN" altLang="ko-KR" sz="3600" b="1" dirty="0">
                  <a:solidFill>
                    <a:schemeClr val="tx1">
                      <a:lumMod val="75000"/>
                      <a:lumOff val="25000"/>
                    </a:schemeClr>
                  </a:solidFill>
                  <a:latin typeface="Times New Roman" panose="02020603050405020304" pitchFamily="18" charset="0"/>
                  <a:cs typeface="Times New Roman" panose="02020603050405020304" pitchFamily="18" charset="0"/>
                </a:rPr>
                <a:t>0</a:t>
              </a:r>
              <a:r>
                <a:rPr lang="en-US" altLang="ko-KR" sz="3600" b="1" dirty="0">
                  <a:solidFill>
                    <a:schemeClr val="tx1">
                      <a:lumMod val="75000"/>
                      <a:lumOff val="25000"/>
                    </a:schemeClr>
                  </a:solidFill>
                  <a:latin typeface="Times New Roman" panose="02020603050405020304" pitchFamily="18" charset="0"/>
                  <a:cs typeface="Times New Roman" panose="02020603050405020304" pitchFamily="18" charset="0"/>
                </a:rPr>
                <a:t>3</a:t>
              </a:r>
              <a:endParaRPr lang="vi-VN" altLang="ko-KR" sz="36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14" name="Group 13"/>
          <p:cNvGrpSpPr/>
          <p:nvPr/>
        </p:nvGrpSpPr>
        <p:grpSpPr>
          <a:xfrm>
            <a:off x="856150" y="3761920"/>
            <a:ext cx="4024137" cy="646331"/>
            <a:chOff x="1848112" y="1575921"/>
            <a:chExt cx="5365516" cy="1261723"/>
          </a:xfrm>
        </p:grpSpPr>
        <p:sp>
          <p:nvSpPr>
            <p:cNvPr id="15" name="TextBox 14"/>
            <p:cNvSpPr txBox="1"/>
            <p:nvPr/>
          </p:nvSpPr>
          <p:spPr>
            <a:xfrm>
              <a:off x="2705936" y="1719734"/>
              <a:ext cx="4507692" cy="533479"/>
            </a:xfrm>
            <a:prstGeom prst="rect">
              <a:avLst/>
            </a:prstGeom>
            <a:noFill/>
          </p:spPr>
          <p:txBody>
            <a:bodyPr wrap="square" lIns="81000" rIns="81000" rtlCol="0">
              <a:spAutoFit/>
            </a:bodyPr>
            <a:lstStyle/>
            <a:p>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Mục</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lục</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lưu</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trữ</a:t>
              </a:r>
              <a:endParaRPr lang="vi-VN" altLang="ko-KR" sz="2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848112" y="1575921"/>
              <a:ext cx="958096" cy="1261723"/>
            </a:xfrm>
            <a:prstGeom prst="rect">
              <a:avLst/>
            </a:prstGeom>
            <a:noFill/>
          </p:spPr>
          <p:txBody>
            <a:bodyPr wrap="square" lIns="81000" rIns="81000" rtlCol="0">
              <a:spAutoFit/>
            </a:bodyPr>
            <a:lstStyle/>
            <a:p>
              <a:pPr algn="ctr"/>
              <a:r>
                <a:rPr lang="vi-VN" altLang="ko-KR" sz="3600" b="1" dirty="0">
                  <a:solidFill>
                    <a:schemeClr val="tx1">
                      <a:lumMod val="75000"/>
                      <a:lumOff val="25000"/>
                    </a:schemeClr>
                  </a:solidFill>
                  <a:latin typeface="Times New Roman" panose="02020603050405020304" pitchFamily="18" charset="0"/>
                  <a:cs typeface="Times New Roman" panose="02020603050405020304" pitchFamily="18" charset="0"/>
                </a:rPr>
                <a:t>0</a:t>
              </a:r>
              <a:r>
                <a:rPr lang="en-US" altLang="ko-KR" sz="3600" b="1" dirty="0">
                  <a:solidFill>
                    <a:schemeClr val="tx1">
                      <a:lumMod val="75000"/>
                      <a:lumOff val="25000"/>
                    </a:schemeClr>
                  </a:solidFill>
                  <a:latin typeface="Times New Roman" panose="02020603050405020304" pitchFamily="18" charset="0"/>
                  <a:cs typeface="Times New Roman" panose="02020603050405020304" pitchFamily="18" charset="0"/>
                </a:rPr>
                <a:t>4</a:t>
              </a:r>
              <a:endParaRPr lang="vi-VN" altLang="ko-KR" sz="36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17" name="Group 16"/>
          <p:cNvGrpSpPr/>
          <p:nvPr/>
        </p:nvGrpSpPr>
        <p:grpSpPr>
          <a:xfrm>
            <a:off x="880003" y="4510038"/>
            <a:ext cx="4024137" cy="646331"/>
            <a:chOff x="1848112" y="1575921"/>
            <a:chExt cx="5365516" cy="1261723"/>
          </a:xfrm>
        </p:grpSpPr>
        <p:sp>
          <p:nvSpPr>
            <p:cNvPr id="18" name="TextBox 17"/>
            <p:cNvSpPr txBox="1"/>
            <p:nvPr/>
          </p:nvSpPr>
          <p:spPr>
            <a:xfrm>
              <a:off x="2705936" y="1702317"/>
              <a:ext cx="4507692" cy="533481"/>
            </a:xfrm>
            <a:prstGeom prst="rect">
              <a:avLst/>
            </a:prstGeom>
            <a:noFill/>
          </p:spPr>
          <p:txBody>
            <a:bodyPr wrap="square" lIns="81000" rIns="81000" rtlCol="0">
              <a:spAutoFit/>
            </a:bodyPr>
            <a:lstStyle/>
            <a:p>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Hộp</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số</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lưu</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trữu</a:t>
              </a:r>
              <a:endParaRPr lang="vi-VN" altLang="ko-KR" sz="2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9" name="TextBox 18"/>
            <p:cNvSpPr txBox="1"/>
            <p:nvPr/>
          </p:nvSpPr>
          <p:spPr>
            <a:xfrm>
              <a:off x="1848112" y="1575921"/>
              <a:ext cx="958096" cy="1261723"/>
            </a:xfrm>
            <a:prstGeom prst="rect">
              <a:avLst/>
            </a:prstGeom>
            <a:noFill/>
          </p:spPr>
          <p:txBody>
            <a:bodyPr wrap="square" lIns="81000" rIns="81000" rtlCol="0">
              <a:spAutoFit/>
            </a:bodyPr>
            <a:lstStyle/>
            <a:p>
              <a:pPr algn="ctr"/>
              <a:r>
                <a:rPr lang="vi-VN" altLang="ko-KR" sz="3600" b="1" dirty="0">
                  <a:solidFill>
                    <a:schemeClr val="tx1">
                      <a:lumMod val="75000"/>
                      <a:lumOff val="25000"/>
                    </a:schemeClr>
                  </a:solidFill>
                  <a:latin typeface="Times New Roman" panose="02020603050405020304" pitchFamily="18" charset="0"/>
                  <a:cs typeface="Times New Roman" panose="02020603050405020304" pitchFamily="18" charset="0"/>
                </a:rPr>
                <a:t>0</a:t>
              </a:r>
              <a:r>
                <a:rPr lang="en-US" altLang="ko-KR" sz="3600" b="1" dirty="0">
                  <a:solidFill>
                    <a:schemeClr val="tx1">
                      <a:lumMod val="75000"/>
                      <a:lumOff val="25000"/>
                    </a:schemeClr>
                  </a:solidFill>
                  <a:latin typeface="Times New Roman" panose="02020603050405020304" pitchFamily="18" charset="0"/>
                  <a:cs typeface="Times New Roman" panose="02020603050405020304" pitchFamily="18" charset="0"/>
                </a:rPr>
                <a:t>5</a:t>
              </a:r>
              <a:endParaRPr lang="vi-VN" altLang="ko-KR" sz="36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20" name="Group 19"/>
          <p:cNvGrpSpPr/>
          <p:nvPr/>
        </p:nvGrpSpPr>
        <p:grpSpPr>
          <a:xfrm>
            <a:off x="5132045" y="1393294"/>
            <a:ext cx="4024137" cy="646331"/>
            <a:chOff x="1848112" y="1575921"/>
            <a:chExt cx="5365516" cy="1261723"/>
          </a:xfrm>
        </p:grpSpPr>
        <p:sp>
          <p:nvSpPr>
            <p:cNvPr id="21" name="TextBox 20"/>
            <p:cNvSpPr txBox="1"/>
            <p:nvPr/>
          </p:nvSpPr>
          <p:spPr>
            <a:xfrm>
              <a:off x="2705936" y="1719734"/>
              <a:ext cx="4507692" cy="533479"/>
            </a:xfrm>
            <a:prstGeom prst="rect">
              <a:avLst/>
            </a:prstGeom>
            <a:noFill/>
          </p:spPr>
          <p:txBody>
            <a:bodyPr wrap="square" lIns="81000" rIns="81000" rtlCol="0">
              <a:spAutoFit/>
            </a:bodyPr>
            <a:lstStyle/>
            <a:p>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Hồ</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sơ</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lưu</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trữ</a:t>
              </a:r>
              <a:endParaRPr lang="vi-VN" altLang="ko-KR" sz="2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2" name="TextBox 21"/>
            <p:cNvSpPr txBox="1"/>
            <p:nvPr/>
          </p:nvSpPr>
          <p:spPr>
            <a:xfrm>
              <a:off x="1848112" y="1575921"/>
              <a:ext cx="958096" cy="1261723"/>
            </a:xfrm>
            <a:prstGeom prst="rect">
              <a:avLst/>
            </a:prstGeom>
            <a:noFill/>
          </p:spPr>
          <p:txBody>
            <a:bodyPr wrap="square" lIns="81000" rIns="81000" rtlCol="0">
              <a:spAutoFit/>
            </a:bodyPr>
            <a:lstStyle/>
            <a:p>
              <a:pPr algn="ctr"/>
              <a:r>
                <a:rPr lang="vi-VN" altLang="ko-KR" sz="3600" b="1" dirty="0">
                  <a:solidFill>
                    <a:schemeClr val="tx1">
                      <a:lumMod val="75000"/>
                      <a:lumOff val="25000"/>
                    </a:schemeClr>
                  </a:solidFill>
                  <a:latin typeface="Times New Roman" panose="02020603050405020304" pitchFamily="18" charset="0"/>
                  <a:cs typeface="Times New Roman" panose="02020603050405020304" pitchFamily="18" charset="0"/>
                </a:rPr>
                <a:t>0</a:t>
              </a:r>
              <a:r>
                <a:rPr lang="en-US" altLang="ko-KR" sz="3600" b="1" dirty="0">
                  <a:solidFill>
                    <a:schemeClr val="tx1">
                      <a:lumMod val="75000"/>
                      <a:lumOff val="25000"/>
                    </a:schemeClr>
                  </a:solidFill>
                  <a:latin typeface="Times New Roman" panose="02020603050405020304" pitchFamily="18" charset="0"/>
                  <a:cs typeface="Times New Roman" panose="02020603050405020304" pitchFamily="18" charset="0"/>
                </a:rPr>
                <a:t>6</a:t>
              </a:r>
              <a:endParaRPr lang="vi-VN" altLang="ko-KR" sz="36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26" name="Group 25"/>
          <p:cNvGrpSpPr/>
          <p:nvPr/>
        </p:nvGrpSpPr>
        <p:grpSpPr>
          <a:xfrm>
            <a:off x="5132045" y="2198763"/>
            <a:ext cx="4024137" cy="646331"/>
            <a:chOff x="1848112" y="1575921"/>
            <a:chExt cx="5365516" cy="861774"/>
          </a:xfrm>
        </p:grpSpPr>
        <p:sp>
          <p:nvSpPr>
            <p:cNvPr id="27" name="TextBox 26"/>
            <p:cNvSpPr txBox="1"/>
            <p:nvPr/>
          </p:nvSpPr>
          <p:spPr>
            <a:xfrm>
              <a:off x="2705936" y="1719734"/>
              <a:ext cx="4507692" cy="533479"/>
            </a:xfrm>
            <a:prstGeom prst="rect">
              <a:avLst/>
            </a:prstGeom>
            <a:noFill/>
          </p:spPr>
          <p:txBody>
            <a:bodyPr wrap="square" lIns="81000" rIns="81000" rtlCol="0">
              <a:spAutoFit/>
            </a:bodyPr>
            <a:lstStyle/>
            <a:p>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Tài</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liệu</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Văn</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bản</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lưu</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trữ</a:t>
              </a:r>
              <a:endParaRPr lang="vi-VN" altLang="ko-KR" sz="2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8" name="TextBox 27"/>
            <p:cNvSpPr txBox="1"/>
            <p:nvPr/>
          </p:nvSpPr>
          <p:spPr>
            <a:xfrm>
              <a:off x="1848112" y="1575921"/>
              <a:ext cx="958096" cy="861774"/>
            </a:xfrm>
            <a:prstGeom prst="rect">
              <a:avLst/>
            </a:prstGeom>
            <a:noFill/>
          </p:spPr>
          <p:txBody>
            <a:bodyPr wrap="square" lIns="81000" rIns="81000" rtlCol="0">
              <a:spAutoFit/>
            </a:bodyPr>
            <a:lstStyle/>
            <a:p>
              <a:pPr algn="ctr"/>
              <a:r>
                <a:rPr lang="vi-VN" altLang="ko-KR" sz="3600" b="1" dirty="0">
                  <a:solidFill>
                    <a:schemeClr val="tx1">
                      <a:lumMod val="75000"/>
                      <a:lumOff val="25000"/>
                    </a:schemeClr>
                  </a:solidFill>
                  <a:latin typeface="Times New Roman" panose="02020603050405020304" pitchFamily="18" charset="0"/>
                  <a:cs typeface="Times New Roman" panose="02020603050405020304" pitchFamily="18" charset="0"/>
                </a:rPr>
                <a:t>0</a:t>
              </a:r>
              <a:r>
                <a:rPr lang="en-US" altLang="ko-KR" sz="3600" b="1" dirty="0">
                  <a:solidFill>
                    <a:schemeClr val="tx1">
                      <a:lumMod val="75000"/>
                      <a:lumOff val="25000"/>
                    </a:schemeClr>
                  </a:solidFill>
                  <a:latin typeface="Times New Roman" panose="02020603050405020304" pitchFamily="18" charset="0"/>
                  <a:cs typeface="Times New Roman" panose="02020603050405020304" pitchFamily="18" charset="0"/>
                </a:rPr>
                <a:t>7</a:t>
              </a:r>
              <a:endParaRPr lang="vi-VN" altLang="ko-KR" sz="36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44" name="Group 43"/>
          <p:cNvGrpSpPr/>
          <p:nvPr/>
        </p:nvGrpSpPr>
        <p:grpSpPr>
          <a:xfrm>
            <a:off x="909769" y="1372257"/>
            <a:ext cx="4032088" cy="789449"/>
            <a:chOff x="1837511" y="1575921"/>
            <a:chExt cx="5376117" cy="1592168"/>
          </a:xfrm>
        </p:grpSpPr>
        <p:sp>
          <p:nvSpPr>
            <p:cNvPr id="45" name="TextBox 44"/>
            <p:cNvSpPr txBox="1"/>
            <p:nvPr/>
          </p:nvSpPr>
          <p:spPr>
            <a:xfrm>
              <a:off x="2705936" y="1740418"/>
              <a:ext cx="4507692" cy="1427671"/>
            </a:xfrm>
            <a:prstGeom prst="rect">
              <a:avLst/>
            </a:prstGeom>
            <a:noFill/>
          </p:spPr>
          <p:txBody>
            <a:bodyPr wrap="square" lIns="81000" rIns="81000" rtlCol="0">
              <a:spAutoFit/>
            </a:bodyPr>
            <a:lstStyle/>
            <a:p>
              <a:r>
                <a:rPr lang="vi-VN" sz="2000" b="1" i="0" dirty="0">
                  <a:solidFill>
                    <a:srgbClr val="333333"/>
                  </a:solidFill>
                  <a:effectLst/>
                  <a:latin typeface="Times New Roman" panose="02020603050405020304" pitchFamily="18" charset="0"/>
                  <a:cs typeface="Times New Roman" panose="02020603050405020304" pitchFamily="18" charset="0"/>
                </a:rPr>
                <a:t>Khái niệm về bảo quản tài liệu lưu trữ</a:t>
              </a:r>
              <a:endParaRPr lang="vi-VN" altLang="ko-KR" sz="2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6" name="TextBox 45"/>
            <p:cNvSpPr txBox="1"/>
            <p:nvPr/>
          </p:nvSpPr>
          <p:spPr>
            <a:xfrm>
              <a:off x="1837511" y="1575921"/>
              <a:ext cx="958096" cy="1303526"/>
            </a:xfrm>
            <a:prstGeom prst="rect">
              <a:avLst/>
            </a:prstGeom>
            <a:noFill/>
          </p:spPr>
          <p:txBody>
            <a:bodyPr wrap="square" lIns="81000" rIns="81000" rtlCol="0">
              <a:spAutoFit/>
            </a:bodyPr>
            <a:lstStyle/>
            <a:p>
              <a:pPr algn="ctr"/>
              <a:r>
                <a:rPr lang="vi-VN" altLang="ko-KR" sz="3600" b="1" dirty="0">
                  <a:solidFill>
                    <a:schemeClr val="tx1">
                      <a:lumMod val="75000"/>
                      <a:lumOff val="25000"/>
                    </a:schemeClr>
                  </a:solidFill>
                  <a:latin typeface="Times New Roman" panose="02020603050405020304" pitchFamily="18" charset="0"/>
                  <a:cs typeface="Times New Roman" panose="02020603050405020304" pitchFamily="18" charset="0"/>
                </a:rPr>
                <a:t>0</a:t>
              </a:r>
              <a:r>
                <a:rPr lang="en-US" altLang="ko-KR" sz="3600" b="1" dirty="0">
                  <a:solidFill>
                    <a:schemeClr val="tx1">
                      <a:lumMod val="75000"/>
                      <a:lumOff val="25000"/>
                    </a:schemeClr>
                  </a:solidFill>
                  <a:latin typeface="Times New Roman" panose="02020603050405020304" pitchFamily="18" charset="0"/>
                  <a:cs typeface="Times New Roman" panose="02020603050405020304" pitchFamily="18" charset="0"/>
                </a:rPr>
                <a:t>1</a:t>
              </a:r>
              <a:endParaRPr lang="vi-VN" altLang="ko-KR" sz="36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fill="hold"/>
                                        <p:tgtEl>
                                          <p:spTgt spid="20"/>
                                        </p:tgtEl>
                                        <p:attrNameLst>
                                          <p:attrName>ppt_x</p:attrName>
                                        </p:attrNameLst>
                                      </p:cBhvr>
                                      <p:tavLst>
                                        <p:tav tm="0">
                                          <p:val>
                                            <p:strVal val="#ppt_x"/>
                                          </p:val>
                                        </p:tav>
                                        <p:tav tm="100000">
                                          <p:val>
                                            <p:strVal val="#ppt_x"/>
                                          </p:val>
                                        </p:tav>
                                      </p:tavLst>
                                    </p:anim>
                                    <p:anim calcmode="lin" valueType="num">
                                      <p:cBhvr additive="base">
                                        <p:cTn id="24" dur="500" fill="hold"/>
                                        <p:tgtEl>
                                          <p:spTgt spid="2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fill="hold"/>
                                        <p:tgtEl>
                                          <p:spTgt spid="26"/>
                                        </p:tgtEl>
                                        <p:attrNameLst>
                                          <p:attrName>ppt_x</p:attrName>
                                        </p:attrNameLst>
                                      </p:cBhvr>
                                      <p:tavLst>
                                        <p:tav tm="0">
                                          <p:val>
                                            <p:strVal val="#ppt_x"/>
                                          </p:val>
                                        </p:tav>
                                        <p:tav tm="100000">
                                          <p:val>
                                            <p:strVal val="#ppt_x"/>
                                          </p:val>
                                        </p:tav>
                                      </p:tavLst>
                                    </p:anim>
                                    <p:anim calcmode="lin" valueType="num">
                                      <p:cBhvr additive="base">
                                        <p:cTn id="2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anim calcmode="lin" valueType="num">
                                      <p:cBhvr additive="base">
                                        <p:cTn id="33" dur="500" fill="hold"/>
                                        <p:tgtEl>
                                          <p:spTgt spid="44"/>
                                        </p:tgtEl>
                                        <p:attrNameLst>
                                          <p:attrName>ppt_x</p:attrName>
                                        </p:attrNameLst>
                                      </p:cBhvr>
                                      <p:tavLst>
                                        <p:tav tm="0">
                                          <p:val>
                                            <p:strVal val="#ppt_x"/>
                                          </p:val>
                                        </p:tav>
                                        <p:tav tm="100000">
                                          <p:val>
                                            <p:strVal val="#ppt_x"/>
                                          </p:val>
                                        </p:tav>
                                      </p:tavLst>
                                    </p:anim>
                                    <p:anim calcmode="lin" valueType="num">
                                      <p:cBhvr additive="base">
                                        <p:cTn id="3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77334" y="609600"/>
            <a:ext cx="8596668" cy="686463"/>
          </a:xfrm>
        </p:spPr>
        <p:txBody>
          <a:bodyPr>
            <a:noAutofit/>
          </a:bodyPr>
          <a:lstStyle/>
          <a:p>
            <a:r>
              <a:rPr lang="en-US" sz="4000" dirty="0">
                <a:latin typeface="Times New Roman" panose="02020603050405020304" pitchFamily="18" charset="0"/>
                <a:cs typeface="Times New Roman" panose="02020603050405020304" pitchFamily="18" charset="0"/>
              </a:rPr>
              <a:t>6. </a:t>
            </a:r>
            <a:r>
              <a:rPr lang="en-US" sz="4000" dirty="0" err="1">
                <a:latin typeface="Times New Roman" panose="02020603050405020304" pitchFamily="18" charset="0"/>
                <a:cs typeface="Times New Roman" panose="02020603050405020304" pitchFamily="18" charset="0"/>
              </a:rPr>
              <a:t>Tài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liệu</a:t>
            </a:r>
            <a:r>
              <a:rPr lang="en-US" sz="4000" dirty="0">
                <a:latin typeface="Times New Roman" panose="02020603050405020304" pitchFamily="18" charset="0"/>
                <a:cs typeface="Times New Roman" panose="02020603050405020304" pitchFamily="18" charset="0"/>
              </a:rPr>
              <a:t>/</a:t>
            </a:r>
            <a:r>
              <a:rPr lang="en-US" sz="4000" dirty="0" err="1">
                <a:latin typeface="Times New Roman" panose="02020603050405020304" pitchFamily="18" charset="0"/>
                <a:cs typeface="Times New Roman" panose="02020603050405020304" pitchFamily="18" charset="0"/>
              </a:rPr>
              <a:t>Văn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bản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lưu</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trữ</a:t>
            </a:r>
            <a:endParaRPr lang="en-US" sz="4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77334" y="1863912"/>
            <a:ext cx="8471238" cy="646331"/>
          </a:xfrm>
          <a:prstGeom prst="rect">
            <a:avLst/>
          </a:prstGeom>
          <a:noFill/>
        </p:spPr>
        <p:txBody>
          <a:bodyPr wrap="square">
            <a:spAutoFit/>
          </a:bodyPr>
          <a:lstStyle/>
          <a:p>
            <a:br>
              <a:rPr lang="vi-VN" dirty="0"/>
            </a:br>
            <a:endParaRPr lang="en-US" dirty="0"/>
          </a:p>
        </p:txBody>
      </p:sp>
      <p:sp>
        <p:nvSpPr>
          <p:cNvPr id="5" name="TextBox 4"/>
          <p:cNvSpPr txBox="1"/>
          <p:nvPr/>
        </p:nvSpPr>
        <p:spPr>
          <a:xfrm>
            <a:off x="677334" y="1863912"/>
            <a:ext cx="8402658" cy="2308324"/>
          </a:xfrm>
          <a:prstGeom prst="rect">
            <a:avLst/>
          </a:prstGeom>
          <a:noFill/>
        </p:spPr>
        <p:txBody>
          <a:bodyPr wrap="square">
            <a:spAutoFit/>
          </a:bodyPr>
          <a:lstStyle/>
          <a:p>
            <a:pPr marL="342900" indent="-342900">
              <a:buFont typeface="Wingdings" panose="05000000000000000000" pitchFamily="2" charset="2"/>
              <a:buChar char="v"/>
            </a:pPr>
            <a:r>
              <a:rPr lang="vi-VN" sz="2400" b="0" i="0" dirty="0">
                <a:solidFill>
                  <a:srgbClr val="333333"/>
                </a:solidFill>
                <a:effectLst/>
                <a:latin typeface="Times New Roman" panose="02020603050405020304" pitchFamily="18" charset="0"/>
                <a:cs typeface="Times New Roman" panose="02020603050405020304" pitchFamily="18" charset="0"/>
              </a:rPr>
              <a:t>Nội dung của tài liệu chứa đựng thông tin quá khứ, phản ánh trực tiếp hoạt động của cơ quan, tổ chức và cá nhân</a:t>
            </a:r>
            <a:r>
              <a:rPr lang="en-US" sz="2400" b="0" i="0" dirty="0">
                <a:solidFill>
                  <a:srgbClr val="333333"/>
                </a:solidFill>
                <a:effectLst/>
                <a:latin typeface="Times New Roman" panose="02020603050405020304" pitchFamily="18" charset="0"/>
                <a:cs typeface="Times New Roman" panose="02020603050405020304" pitchFamily="18" charset="0"/>
              </a:rPr>
              <a:t>.</a:t>
            </a:r>
            <a:endParaRPr lang="en-US" sz="2400" b="0" i="0" dirty="0">
              <a:solidFill>
                <a:srgbClr val="333333"/>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vi-VN" sz="2400" b="0" i="0" dirty="0">
                <a:solidFill>
                  <a:srgbClr val="333333"/>
                </a:solidFill>
                <a:effectLst/>
                <a:latin typeface="Times New Roman" panose="02020603050405020304" pitchFamily="18" charset="0"/>
                <a:cs typeface="Times New Roman" panose="02020603050405020304" pitchFamily="18" charset="0"/>
              </a:rPr>
              <a:t>Có tính chính xác cao, thông tin cấp </a:t>
            </a:r>
            <a:endParaRPr lang="en-US" sz="2400" b="0" i="0" dirty="0">
              <a:solidFill>
                <a:srgbClr val="333333"/>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vi-VN" sz="2400" b="0" i="0" dirty="0">
                <a:solidFill>
                  <a:srgbClr val="333333"/>
                </a:solidFill>
                <a:effectLst/>
                <a:latin typeface="Times New Roman" panose="02020603050405020304" pitchFamily="18" charset="0"/>
                <a:cs typeface="Times New Roman" panose="02020603050405020304" pitchFamily="18" charset="0"/>
              </a:rPr>
              <a:t>Do Nhà nước thống nhất quản lý, được Nhà nước đăng ký, bảo quản, khai thác, sử dụng theo quy định của pháp</a:t>
            </a:r>
            <a:br>
              <a:rPr lang="vi-VN"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77334" y="1207824"/>
            <a:ext cx="8471238" cy="830997"/>
          </a:xfrm>
          <a:prstGeom prst="rect">
            <a:avLst/>
          </a:prstGeom>
          <a:noFill/>
        </p:spPr>
        <p:txBody>
          <a:bodyPr wrap="square">
            <a:spAutoFit/>
          </a:bodyPr>
          <a:lstStyle/>
          <a:p>
            <a:r>
              <a:rPr lang="en-US" sz="3000" b="1" dirty="0">
                <a:latin typeface="Times New Roman" panose="02020603050405020304" pitchFamily="18" charset="0"/>
                <a:cs typeface="Times New Roman" panose="02020603050405020304" pitchFamily="18" charset="0"/>
              </a:rPr>
              <a:t>b</a:t>
            </a:r>
            <a:r>
              <a:rPr lang="en-US" sz="3000" b="1" i="0" dirty="0">
                <a:effectLst/>
                <a:latin typeface="Times New Roman" panose="02020603050405020304" pitchFamily="18" charset="0"/>
                <a:cs typeface="Times New Roman" panose="02020603050405020304" pitchFamily="18" charset="0"/>
              </a:rPr>
              <a:t>. </a:t>
            </a:r>
            <a:r>
              <a:rPr lang="en-US" sz="3000" b="1" i="0" dirty="0" err="1">
                <a:effectLst/>
                <a:latin typeface="Times New Roman" panose="02020603050405020304" pitchFamily="18" charset="0"/>
                <a:cs typeface="Times New Roman" panose="02020603050405020304" pitchFamily="18" charset="0"/>
              </a:rPr>
              <a:t>Đặc</a:t>
            </a:r>
            <a:r>
              <a:rPr lang="en-US" sz="3000" b="1" i="0" dirty="0">
                <a:effectLst/>
                <a:latin typeface="Times New Roman" panose="02020603050405020304" pitchFamily="18" charset="0"/>
                <a:cs typeface="Times New Roman" panose="02020603050405020304" pitchFamily="18" charset="0"/>
              </a:rPr>
              <a:t> </a:t>
            </a:r>
            <a:r>
              <a:rPr lang="en-US" sz="3000" b="1" i="0" dirty="0" err="1">
                <a:effectLst/>
                <a:latin typeface="Times New Roman" panose="02020603050405020304" pitchFamily="18" charset="0"/>
                <a:cs typeface="Times New Roman" panose="02020603050405020304" pitchFamily="18" charset="0"/>
              </a:rPr>
              <a:t>điểm</a:t>
            </a:r>
            <a:br>
              <a:rPr lang="vi-VN" dirty="0"/>
            </a:b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77334" y="609600"/>
            <a:ext cx="8596668" cy="686463"/>
          </a:xfrm>
        </p:spPr>
        <p:txBody>
          <a:bodyPr>
            <a:noAutofit/>
          </a:bodyPr>
          <a:lstStyle/>
          <a:p>
            <a:r>
              <a:rPr lang="en-US" sz="4000" dirty="0">
                <a:latin typeface="Times New Roman" panose="02020603050405020304" pitchFamily="18" charset="0"/>
                <a:cs typeface="Times New Roman" panose="02020603050405020304" pitchFamily="18" charset="0"/>
              </a:rPr>
              <a:t>6. </a:t>
            </a:r>
            <a:r>
              <a:rPr lang="en-US" sz="4000" dirty="0" err="1">
                <a:latin typeface="Times New Roman" panose="02020603050405020304" pitchFamily="18" charset="0"/>
                <a:cs typeface="Times New Roman" panose="02020603050405020304" pitchFamily="18" charset="0"/>
              </a:rPr>
              <a:t>Tài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liệu</a:t>
            </a:r>
            <a:r>
              <a:rPr lang="en-US" sz="4000" dirty="0">
                <a:latin typeface="Times New Roman" panose="02020603050405020304" pitchFamily="18" charset="0"/>
                <a:cs typeface="Times New Roman" panose="02020603050405020304" pitchFamily="18" charset="0"/>
              </a:rPr>
              <a:t>/</a:t>
            </a:r>
            <a:r>
              <a:rPr lang="en-US" sz="4000" dirty="0" err="1">
                <a:latin typeface="Times New Roman" panose="02020603050405020304" pitchFamily="18" charset="0"/>
                <a:cs typeface="Times New Roman" panose="02020603050405020304" pitchFamily="18" charset="0"/>
              </a:rPr>
              <a:t>Văn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bản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lưu</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trữ</a:t>
            </a:r>
            <a:endParaRPr lang="en-US" sz="4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77334" y="1863912"/>
            <a:ext cx="8471238" cy="646331"/>
          </a:xfrm>
          <a:prstGeom prst="rect">
            <a:avLst/>
          </a:prstGeom>
          <a:noFill/>
        </p:spPr>
        <p:txBody>
          <a:bodyPr wrap="square">
            <a:spAutoFit/>
          </a:bodyPr>
          <a:lstStyle/>
          <a:p>
            <a:br>
              <a:rPr lang="vi-VN" dirty="0"/>
            </a:br>
            <a:endParaRPr lang="en-US" dirty="0"/>
          </a:p>
        </p:txBody>
      </p:sp>
      <p:sp>
        <p:nvSpPr>
          <p:cNvPr id="5" name="TextBox 4"/>
          <p:cNvSpPr txBox="1"/>
          <p:nvPr/>
        </p:nvSpPr>
        <p:spPr>
          <a:xfrm>
            <a:off x="677334" y="1863912"/>
            <a:ext cx="8402658" cy="2769989"/>
          </a:xfrm>
          <a:prstGeom prst="rect">
            <a:avLst/>
          </a:prstGeom>
          <a:noFill/>
        </p:spPr>
        <p:txBody>
          <a:bodyPr wrap="square">
            <a:spAutoFit/>
          </a:bodyPr>
          <a:lstStyle/>
          <a:p>
            <a:pPr marL="342900" indent="-342900">
              <a:buFont typeface="Wingdings" panose="05000000000000000000" pitchFamily="2" charset="2"/>
              <a:buChar char="v"/>
            </a:pPr>
            <a:r>
              <a:rPr lang="vi-VN" sz="2400" b="0" i="0" dirty="0">
                <a:solidFill>
                  <a:srgbClr val="333333"/>
                </a:solidFill>
                <a:effectLst/>
                <a:latin typeface="Times New Roman" panose="02020603050405020304" pitchFamily="18" charset="0"/>
                <a:cs typeface="Times New Roman" panose="02020603050405020304" pitchFamily="18" charset="0"/>
              </a:rPr>
              <a:t>Tài liệu lưu trữ hành chính</a:t>
            </a:r>
            <a:endParaRPr lang="en-US" sz="2400" b="0" i="0" dirty="0">
              <a:solidFill>
                <a:srgbClr val="333333"/>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vi-VN" sz="2400" b="0" i="0" dirty="0">
                <a:solidFill>
                  <a:srgbClr val="333333"/>
                </a:solidFill>
                <a:effectLst/>
                <a:latin typeface="Times New Roman" panose="02020603050405020304" pitchFamily="18" charset="0"/>
                <a:cs typeface="Times New Roman" panose="02020603050405020304" pitchFamily="18" charset="0"/>
              </a:rPr>
              <a:t>Tài liệu lưu trữ khoa học kỹ thuật</a:t>
            </a:r>
            <a:endParaRPr lang="en-US" sz="2400" b="0" i="0" dirty="0">
              <a:solidFill>
                <a:srgbClr val="333333"/>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vi-VN" sz="2400" b="0" i="0" dirty="0">
                <a:solidFill>
                  <a:srgbClr val="333333"/>
                </a:solidFill>
                <a:effectLst/>
                <a:latin typeface="Times New Roman" panose="02020603050405020304" pitchFamily="18" charset="0"/>
                <a:cs typeface="Times New Roman" panose="02020603050405020304" pitchFamily="18" charset="0"/>
              </a:rPr>
              <a:t>Tài liệu lưu trữ nghe - nhìn</a:t>
            </a:r>
            <a:endParaRPr lang="en-US" sz="2400" b="0" i="0" dirty="0">
              <a:solidFill>
                <a:srgbClr val="333333"/>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vi-VN" sz="2400" b="0" i="0" dirty="0">
                <a:solidFill>
                  <a:srgbClr val="333333"/>
                </a:solidFill>
                <a:effectLst/>
                <a:latin typeface="Times New Roman" panose="02020603050405020304" pitchFamily="18" charset="0"/>
                <a:cs typeface="Times New Roman" panose="02020603050405020304" pitchFamily="18" charset="0"/>
              </a:rPr>
              <a:t>Tài liệu lưu trữ văn học nghệ thuật</a:t>
            </a:r>
            <a:endParaRPr lang="en-US" sz="2400" b="0" i="0" dirty="0">
              <a:solidFill>
                <a:srgbClr val="333333"/>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vi-VN" sz="2400" b="0" i="0" dirty="0">
                <a:solidFill>
                  <a:srgbClr val="333333"/>
                </a:solidFill>
                <a:effectLst/>
                <a:latin typeface="Times New Roman" panose="02020603050405020304" pitchFamily="18" charset="0"/>
                <a:cs typeface="Times New Roman" panose="02020603050405020304" pitchFamily="18" charset="0"/>
              </a:rPr>
              <a:t>Tài liệu lưu trữ điện tử</a:t>
            </a:r>
            <a:br>
              <a:rPr lang="vi-VN" sz="2400" dirty="0"/>
            </a:br>
            <a:br>
              <a:rPr lang="vi-VN"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77334" y="1303743"/>
            <a:ext cx="8471238" cy="553998"/>
          </a:xfrm>
          <a:prstGeom prst="rect">
            <a:avLst/>
          </a:prstGeom>
          <a:noFill/>
        </p:spPr>
        <p:txBody>
          <a:bodyPr wrap="square">
            <a:spAutoFit/>
          </a:bodyPr>
          <a:lstStyle/>
          <a:p>
            <a:r>
              <a:rPr lang="en-US" sz="3000" b="1" dirty="0">
                <a:latin typeface="Times New Roman" panose="02020603050405020304" pitchFamily="18" charset="0"/>
                <a:cs typeface="Times New Roman" panose="02020603050405020304" pitchFamily="18" charset="0"/>
              </a:rPr>
              <a:t>c</a:t>
            </a:r>
            <a:r>
              <a:rPr lang="en-US" sz="3000" b="1" i="0" dirty="0">
                <a:effectLst/>
                <a:latin typeface="Times New Roman" panose="02020603050405020304" pitchFamily="18" charset="0"/>
                <a:cs typeface="Times New Roman" panose="02020603050405020304" pitchFamily="18" charset="0"/>
              </a:rPr>
              <a:t>. </a:t>
            </a:r>
            <a:r>
              <a:rPr lang="vi-VN" sz="3000" b="1" i="0" dirty="0">
                <a:effectLst/>
                <a:latin typeface="Times New Roman" panose="02020603050405020304" pitchFamily="18" charset="0"/>
                <a:cs typeface="Times New Roman" panose="02020603050405020304" pitchFamily="18" charset="0"/>
              </a:rPr>
              <a:t>Các loại hình tài liệu lưu trữ</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2342" y="2816750"/>
            <a:ext cx="8596668" cy="1079390"/>
          </a:xfrm>
        </p:spPr>
        <p:txBody>
          <a:bodyPr>
            <a:noAutofit/>
          </a:bodyPr>
          <a:lstStyle/>
          <a:p>
            <a:pPr marL="0" indent="0" algn="ctr">
              <a:buNone/>
            </a:pPr>
            <a:r>
              <a:rPr lang="en-US" sz="4000" dirty="0">
                <a:solidFill>
                  <a:schemeClr val="accent1"/>
                </a:solidFill>
              </a:rPr>
              <a:t>Thanks for listening!</a:t>
            </a:r>
            <a:endParaRPr lang="en-US" sz="4000" dirty="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77334" y="609600"/>
            <a:ext cx="8596668" cy="715861"/>
          </a:xfrm>
        </p:spPr>
        <p:txBody>
          <a:bodyPr>
            <a:normAutofit/>
          </a:bodyPr>
          <a:lstStyle/>
          <a:p>
            <a:r>
              <a:rPr lang="en-US" sz="4000" dirty="0"/>
              <a:t>1.</a:t>
            </a:r>
            <a:r>
              <a:rPr lang="vi-VN" sz="2000" b="0" i="0" dirty="0">
                <a:effectLst/>
                <a:latin typeface="Arial" panose="020B0604020202020204" pitchFamily="34" charset="0"/>
              </a:rPr>
              <a:t> </a:t>
            </a:r>
            <a:r>
              <a:rPr lang="vi-VN" sz="4000" b="0" i="0" dirty="0">
                <a:effectLst/>
                <a:latin typeface="Times New Roman" panose="02020603050405020304" pitchFamily="18" charset="0"/>
                <a:cs typeface="Times New Roman" panose="02020603050405020304" pitchFamily="18" charset="0"/>
              </a:rPr>
              <a:t>Khái niệm về bảo quản tài liệu lưu trữ</a:t>
            </a:r>
            <a:endParaRPr lang="en-US" sz="4000" dirty="0">
              <a:latin typeface="Times New Roman" panose="02020603050405020304" pitchFamily="18" charset="0"/>
              <a:cs typeface="Times New Roman" panose="02020603050405020304" pitchFamily="18" charset="0"/>
            </a:endParaRPr>
          </a:p>
        </p:txBody>
      </p:sp>
      <p:sp>
        <p:nvSpPr>
          <p:cNvPr id="6" name="Tiêu đề 1"/>
          <p:cNvSpPr txBox="1"/>
          <p:nvPr/>
        </p:nvSpPr>
        <p:spPr>
          <a:xfrm>
            <a:off x="677334" y="1574358"/>
            <a:ext cx="8596668" cy="467404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just">
              <a:buFont typeface="Wingdings" panose="05000000000000000000" pitchFamily="2" charset="2"/>
              <a:buChar char="v"/>
            </a:pPr>
            <a:r>
              <a:rPr lang="vi-VN" sz="2400" i="0" dirty="0">
                <a:solidFill>
                  <a:srgbClr val="333333"/>
                </a:solidFill>
                <a:effectLst/>
                <a:latin typeface="Times New Roman" panose="02020603050405020304" pitchFamily="18" charset="0"/>
                <a:cs typeface="Times New Roman" panose="02020603050405020304" pitchFamily="18" charset="0"/>
              </a:rPr>
              <a:t>Bảo quản tài liệu lưu trữ là quá trình áp dụng các biện pháp khoa học, kỹ thuật nhằm kéo dài tuổi thọ và bảo đảm an toàn cho tài liệu lưu trữ.</a:t>
            </a:r>
            <a:endParaRPr lang="en-US" sz="2400" i="0" dirty="0">
              <a:solidFill>
                <a:srgbClr val="333333"/>
              </a:solidFill>
              <a:effectLst/>
              <a:latin typeface="Times New Roman" panose="02020603050405020304" pitchFamily="18" charset="0"/>
              <a:cs typeface="Times New Roman" panose="02020603050405020304" pitchFamily="18" charset="0"/>
            </a:endParaRPr>
          </a:p>
          <a:p>
            <a:pPr algn="just"/>
            <a:endParaRPr lang="en-US" sz="240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vi-VN" sz="2400" i="0" dirty="0">
                <a:solidFill>
                  <a:srgbClr val="333333"/>
                </a:solidFill>
                <a:effectLst/>
                <a:latin typeface="Times New Roman" panose="02020603050405020304" pitchFamily="18" charset="0"/>
              </a:rPr>
              <a:t>Công tác bảo quản tài liệu lưu trữ là một trong những hoạt động quan trọng của quá trình lưu trữ hồ sơ, tài liệu.</a:t>
            </a:r>
            <a:endParaRPr lang="en-US" sz="2400" i="0" dirty="0">
              <a:solidFill>
                <a:srgbClr val="333333"/>
              </a:solidFill>
              <a:effectLst/>
              <a:latin typeface="Times New Roman" panose="02020603050405020304" pitchFamily="18" charset="0"/>
            </a:endParaRPr>
          </a:p>
          <a:p>
            <a:pPr algn="just"/>
            <a:endParaRPr lang="en-US" sz="2400" dirty="0">
              <a:solidFill>
                <a:srgbClr val="333333"/>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vi-VN" sz="2400" b="0" i="0" dirty="0">
                <a:solidFill>
                  <a:srgbClr val="333333"/>
                </a:solidFill>
                <a:effectLst/>
                <a:latin typeface="Times New Roman" panose="02020603050405020304" pitchFamily="18" charset="0"/>
              </a:rPr>
              <a:t>Nội dung của bảo quản tài liệu lưu trữ bao gồm: Xây dựng, cải tạo kho lưu trữ; trang thiết bị kỹ thuật bảo quản; xử lý kỹ thuật bảo quản; tổ chức tài liệu trong kho lưu trữ; tu bổ và phục chế tài liệu lưu trữ.</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77334" y="609600"/>
            <a:ext cx="8596668" cy="715861"/>
          </a:xfrm>
        </p:spPr>
        <p:txBody>
          <a:bodyPr>
            <a:normAutofit/>
          </a:bodyPr>
          <a:lstStyle/>
          <a:p>
            <a:r>
              <a:rPr lang="en-US" sz="4000" dirty="0"/>
              <a:t>1.Cơ </a:t>
            </a:r>
            <a:r>
              <a:rPr lang="en-US" sz="4000" dirty="0" err="1"/>
              <a:t>quan</a:t>
            </a:r>
            <a:r>
              <a:rPr lang="en-US" sz="4000" dirty="0"/>
              <a:t> </a:t>
            </a:r>
            <a:r>
              <a:rPr lang="en-US" sz="4000" dirty="0" err="1"/>
              <a:t>lưu</a:t>
            </a:r>
            <a:r>
              <a:rPr lang="en-US" sz="4000" dirty="0"/>
              <a:t> </a:t>
            </a:r>
            <a:r>
              <a:rPr lang="en-US" sz="4000" dirty="0" err="1"/>
              <a:t>trữ</a:t>
            </a:r>
            <a:endParaRPr lang="en-US" sz="4000" dirty="0"/>
          </a:p>
        </p:txBody>
      </p:sp>
      <p:sp>
        <p:nvSpPr>
          <p:cNvPr id="6" name="Tiêu đề 1"/>
          <p:cNvSpPr txBox="1"/>
          <p:nvPr/>
        </p:nvSpPr>
        <p:spPr>
          <a:xfrm>
            <a:off x="677334" y="1574358"/>
            <a:ext cx="8596668" cy="467404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just">
              <a:buFont typeface="Wingdings" panose="05000000000000000000" pitchFamily="2" charset="2"/>
              <a:buChar char="v"/>
            </a:pPr>
            <a:r>
              <a:rPr lang="vi-VN" sz="2400" b="0" i="0" dirty="0">
                <a:solidFill>
                  <a:srgbClr val="000000"/>
                </a:solidFill>
                <a:effectLst/>
                <a:latin typeface="Times New Roman" panose="02020603050405020304" pitchFamily="18" charset="0"/>
                <a:cs typeface="Times New Roman" panose="02020603050405020304" pitchFamily="18" charset="0"/>
              </a:rPr>
              <a:t>Lưu trữ cơ quan là tổ chức thực hiện hoạt động lưu trữ đối với tài liệu lưu trữ của cơ quan, tổ chức </a:t>
            </a:r>
            <a:r>
              <a:rPr lang="en-US" sz="2400" b="0" i="0" dirty="0">
                <a:solidFill>
                  <a:srgbClr val="000000"/>
                </a:solidFill>
                <a:effectLst/>
                <a:latin typeface="Times New Roman" panose="02020603050405020304" pitchFamily="18" charset="0"/>
                <a:cs typeface="Times New Roman" panose="02020603050405020304" pitchFamily="18" charset="0"/>
              </a:rPr>
              <a:t>.</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just"/>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vi-VN" sz="2400" b="0" i="0" dirty="0">
                <a:solidFill>
                  <a:srgbClr val="000000"/>
                </a:solidFill>
                <a:effectLst/>
                <a:latin typeface="Times New Roman" panose="02020603050405020304" pitchFamily="18" charset="0"/>
                <a:cs typeface="Times New Roman" panose="02020603050405020304" pitchFamily="18" charset="0"/>
              </a:rPr>
              <a:t>Mỗi một cơ quan, tổ chức trong quá tình hình thành và phát triển sẽ sản sinh ra một khối lượng tài liệu phản ánh quá trình hình thành và phát triển của cơ quan, tổ chức đó.</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77334" y="609600"/>
            <a:ext cx="8596668" cy="686463"/>
          </a:xfrm>
        </p:spPr>
        <p:txBody>
          <a:bodyPr>
            <a:noAutofit/>
          </a:bodyPr>
          <a:lstStyle/>
          <a:p>
            <a:r>
              <a:rPr lang="en-US" sz="4000" dirty="0">
                <a:latin typeface="Times New Roman" panose="02020603050405020304" pitchFamily="18" charset="0"/>
                <a:cs typeface="Times New Roman" panose="02020603050405020304" pitchFamily="18" charset="0"/>
              </a:rPr>
              <a:t>2. </a:t>
            </a:r>
            <a:r>
              <a:rPr lang="en-US" sz="4000" dirty="0" err="1">
                <a:latin typeface="Times New Roman" panose="02020603050405020304" pitchFamily="18" charset="0"/>
                <a:cs typeface="Times New Roman" panose="02020603050405020304" pitchFamily="18" charset="0"/>
              </a:rPr>
              <a:t>Phông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lưu</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trữ</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cơ</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quan</a:t>
            </a:r>
            <a:endParaRPr lang="en-US" sz="4000" dirty="0">
              <a:latin typeface="Times New Roman" panose="02020603050405020304" pitchFamily="18" charset="0"/>
              <a:cs typeface="Times New Roman" panose="02020603050405020304" pitchFamily="18" charset="0"/>
            </a:endParaRPr>
          </a:p>
        </p:txBody>
      </p:sp>
      <p:sp>
        <p:nvSpPr>
          <p:cNvPr id="7" name="Tiêu đề 1"/>
          <p:cNvSpPr txBox="1"/>
          <p:nvPr/>
        </p:nvSpPr>
        <p:spPr>
          <a:xfrm>
            <a:off x="677334" y="1690977"/>
            <a:ext cx="8596668" cy="411347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just">
              <a:buFont typeface="Wingdings" panose="05000000000000000000" pitchFamily="2" charset="2"/>
              <a:buChar char="v"/>
            </a:pPr>
            <a:r>
              <a:rPr lang="vi-VN" sz="2400" b="0" i="0" dirty="0">
                <a:solidFill>
                  <a:srgbClr val="000000"/>
                </a:solidFill>
                <a:effectLst/>
                <a:latin typeface="Times New Roman" panose="02020603050405020304" pitchFamily="18" charset="0"/>
                <a:cs typeface="Times New Roman" panose="02020603050405020304" pitchFamily="18" charset="0"/>
              </a:rPr>
              <a:t>Mỗi một cơ quan, tổ chức trong quá tình hình thành và phát triển sẽ sản sinh ra một khối lượng tài liệu phản ánh quá trình hình thành và phát triển của cơ quan, tổ chức đó.</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vi-VN" sz="2400" b="0" i="0" dirty="0">
                <a:solidFill>
                  <a:srgbClr val="000000"/>
                </a:solidFill>
                <a:effectLst/>
                <a:latin typeface="Times New Roman" panose="02020603050405020304" pitchFamily="18" charset="0"/>
                <a:cs typeface="Times New Roman" panose="02020603050405020304" pitchFamily="18" charset="0"/>
              </a:rPr>
              <a:t>Phông lưu trữ cơ quan là khối tài liệu hoàn chỉnh hoặc tương đối hoàn chỉnh phản ánh quá trình hình thành và phát triển của một cơ quan, một tổ chức chính trị, tổ chức kinh tế, văn hóa, xã hội hoặc một đơn vị lực lượng vũ trang nhân dân.</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vi-VN" sz="2400" b="0" i="0" dirty="0">
                <a:solidFill>
                  <a:srgbClr val="000000"/>
                </a:solidFill>
                <a:effectLst/>
                <a:latin typeface="Times New Roman" panose="02020603050405020304" pitchFamily="18" charset="0"/>
                <a:cs typeface="Times New Roman" panose="02020603050405020304" pitchFamily="18" charset="0"/>
              </a:rPr>
              <a:t>Thời gian của một Phông lưu trữ cơ quan được tính bắt đầu từ khi cơ quan, tổ chức đó thành lập đến khi cơ quan, tổ chức đó ngừng hoạt động hoặc giải thể.</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77334" y="609600"/>
            <a:ext cx="8596668" cy="686463"/>
          </a:xfrm>
        </p:spPr>
        <p:txBody>
          <a:bodyPr>
            <a:noAutofit/>
          </a:bodyPr>
          <a:lstStyle/>
          <a:p>
            <a:r>
              <a:rPr lang="en-US" sz="4000" dirty="0">
                <a:latin typeface="Times New Roman" panose="02020603050405020304" pitchFamily="18" charset="0"/>
                <a:cs typeface="Times New Roman" panose="02020603050405020304" pitchFamily="18" charset="0"/>
              </a:rPr>
              <a:t>2. </a:t>
            </a:r>
            <a:r>
              <a:rPr lang="en-US" sz="4000" dirty="0" err="1">
                <a:latin typeface="Times New Roman" panose="02020603050405020304" pitchFamily="18" charset="0"/>
                <a:cs typeface="Times New Roman" panose="02020603050405020304" pitchFamily="18" charset="0"/>
              </a:rPr>
              <a:t>Phông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lưu</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trữ</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cơ</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quan</a:t>
            </a:r>
            <a:endParaRPr lang="en-US" sz="4000" dirty="0">
              <a:latin typeface="Times New Roman" panose="02020603050405020304" pitchFamily="18" charset="0"/>
              <a:cs typeface="Times New Roman" panose="02020603050405020304" pitchFamily="18" charset="0"/>
            </a:endParaRPr>
          </a:p>
        </p:txBody>
      </p:sp>
      <p:sp>
        <p:nvSpPr>
          <p:cNvPr id="7" name="Tiêu đề 1"/>
          <p:cNvSpPr txBox="1"/>
          <p:nvPr/>
        </p:nvSpPr>
        <p:spPr>
          <a:xfrm>
            <a:off x="677334" y="1690977"/>
            <a:ext cx="8596668" cy="411347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vi-VN" sz="2400" b="0" i="0" dirty="0">
                <a:solidFill>
                  <a:srgbClr val="000000"/>
                </a:solidFill>
                <a:effectLst/>
                <a:latin typeface="Times New Roman" panose="02020603050405020304" pitchFamily="18" charset="0"/>
                <a:cs typeface="Times New Roman" panose="02020603050405020304" pitchFamily="18" charset="0"/>
              </a:rPr>
              <a:t>Vì vậy, một cơ quan, tổ chức muốn thành lập một phông lưu trữ cần đáp ứng những yêu cầu sau:</a:t>
            </a:r>
            <a:endParaRPr lang="vi-VN" sz="24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vi-VN" sz="2400" b="0" i="0" dirty="0">
                <a:solidFill>
                  <a:srgbClr val="000000"/>
                </a:solidFill>
                <a:effectLst/>
                <a:latin typeface="Times New Roman" panose="02020603050405020304" pitchFamily="18" charset="0"/>
                <a:cs typeface="Times New Roman" panose="02020603050405020304" pitchFamily="18" charset="0"/>
              </a:rPr>
              <a:t>Cơ quan tổ chức đó phải hoạt động độc lập: tức là có văn bản của cơ quan có thẩm quyền cho phép thành lập và hoạt động, có tài khoản riêng, có biên chế riêng, có văn thư và con dấu riêng (có tư cách pháp nhân).</a:t>
            </a:r>
            <a:endParaRPr lang="vi-VN" sz="24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vi-VN" sz="2400" b="0" i="0" dirty="0">
                <a:solidFill>
                  <a:srgbClr val="000000"/>
                </a:solidFill>
                <a:effectLst/>
                <a:latin typeface="Times New Roman" panose="02020603050405020304" pitchFamily="18" charset="0"/>
                <a:cs typeface="Times New Roman" panose="02020603050405020304" pitchFamily="18" charset="0"/>
              </a:rPr>
              <a:t>Tài liệu hình thành trong quá trình hình thành và phát triển của cơ quan, tổ chức phải phản ánh hoàn chỉnh hoặc tương đối hoàn chỉnh quá trình hình thành và phát triển của cơ quan đó.</a:t>
            </a:r>
            <a:endParaRPr lang="vi-VN" sz="24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77334" y="609600"/>
            <a:ext cx="8596668" cy="686463"/>
          </a:xfrm>
        </p:spPr>
        <p:txBody>
          <a:bodyPr>
            <a:noAutofit/>
          </a:bodyPr>
          <a:lstStyle/>
          <a:p>
            <a:r>
              <a:rPr lang="en-US" sz="4000" dirty="0">
                <a:latin typeface="Times New Roman" panose="02020603050405020304" pitchFamily="18" charset="0"/>
                <a:cs typeface="Times New Roman" panose="02020603050405020304" pitchFamily="18" charset="0"/>
              </a:rPr>
              <a:t>3. </a:t>
            </a:r>
            <a:r>
              <a:rPr lang="en-US" sz="4000" dirty="0" err="1">
                <a:latin typeface="Times New Roman" panose="02020603050405020304" pitchFamily="18" charset="0"/>
                <a:cs typeface="Times New Roman" panose="02020603050405020304" pitchFamily="18" charset="0"/>
              </a:rPr>
              <a:t>Mục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lục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lưu</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trữ</a:t>
            </a:r>
            <a:endParaRPr lang="en-US" sz="4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58952" y="1725412"/>
            <a:ext cx="8398764" cy="3323987"/>
          </a:xfrm>
          <a:prstGeom prst="rect">
            <a:avLst/>
          </a:prstGeom>
          <a:noFill/>
        </p:spPr>
        <p:txBody>
          <a:bodyPr wrap="square">
            <a:spAutoFit/>
          </a:bodyPr>
          <a:lstStyle/>
          <a:p>
            <a:pPr marL="342900" indent="-342900" algn="just">
              <a:buFont typeface="Wingdings" panose="05000000000000000000" pitchFamily="2" charset="2"/>
              <a:buChar char="v"/>
            </a:pPr>
            <a:r>
              <a:rPr lang="vi-VN" sz="2400" dirty="0">
                <a:latin typeface="Times New Roman" panose="02020603050405020304" pitchFamily="18" charset="0"/>
                <a:cs typeface="Times New Roman" panose="02020603050405020304" pitchFamily="18" charset="0"/>
              </a:rPr>
              <a:t>Bảng kê thông tin cơ bản về các văn bản trong một hồ sơ</a:t>
            </a: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vi-VN" sz="2400" b="0" i="0" dirty="0">
                <a:effectLst/>
                <a:latin typeface="Times New Roman" panose="02020603050405020304" pitchFamily="18" charset="0"/>
                <a:cs typeface="Times New Roman" panose="02020603050405020304" pitchFamily="18" charset="0"/>
              </a:rPr>
              <a:t>Mục lục</a:t>
            </a:r>
            <a:r>
              <a:rPr lang="en-US" sz="2400" b="0" i="0" dirty="0">
                <a:effectLst/>
                <a:latin typeface="Times New Roman" panose="02020603050405020304" pitchFamily="18" charset="0"/>
                <a:cs typeface="Times New Roman" panose="02020603050405020304" pitchFamily="18" charset="0"/>
              </a:rPr>
              <a:t> </a:t>
            </a:r>
            <a:r>
              <a:rPr lang="vi-VN" sz="2400" b="0" i="0" dirty="0">
                <a:effectLst/>
                <a:latin typeface="Times New Roman" panose="02020603050405020304" pitchFamily="18" charset="0"/>
                <a:cs typeface="Times New Roman" panose="02020603050405020304" pitchFamily="18" charset="0"/>
              </a:rPr>
              <a:t>lư</a:t>
            </a:r>
            <a:r>
              <a:rPr lang="en-US" sz="2400" b="0" i="0" dirty="0">
                <a:effectLst/>
                <a:latin typeface="Times New Roman" panose="02020603050405020304" pitchFamily="18" charset="0"/>
                <a:cs typeface="Times New Roman" panose="02020603050405020304" pitchFamily="18" charset="0"/>
              </a:rPr>
              <a:t>u</a:t>
            </a:r>
            <a:r>
              <a:rPr lang="vi-VN" sz="2400" b="0" i="0" dirty="0">
                <a:effectLst/>
                <a:latin typeface="Times New Roman" panose="02020603050405020304" pitchFamily="18" charset="0"/>
                <a:cs typeface="Times New Roman" panose="02020603050405020304" pitchFamily="18" charset="0"/>
              </a:rPr>
              <a:t> trữ là một trong những công cụ tra cứu cơ bản trong lưu trữ, dùng để thống kê các hồ sơ, cố định trật tự các hồ sơ theo phương án hệ thống hoá và phản ánh thành phần, nội dung các hồ sơ trong phông lưu trữ. Mục lục </a:t>
            </a:r>
            <a:r>
              <a:rPr lang="en-US" sz="2400" b="0" i="0" dirty="0" err="1">
                <a:effectLst/>
                <a:latin typeface="Times New Roman" panose="02020603050405020304" pitchFamily="18" charset="0"/>
                <a:cs typeface="Times New Roman" panose="02020603050405020304" pitchFamily="18" charset="0"/>
              </a:rPr>
              <a:t>lưu</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trữ</a:t>
            </a:r>
            <a:r>
              <a:rPr lang="en-US" sz="2400" b="0" i="0" dirty="0">
                <a:effectLst/>
                <a:latin typeface="Times New Roman" panose="02020603050405020304" pitchFamily="18" charset="0"/>
                <a:cs typeface="Times New Roman" panose="02020603050405020304" pitchFamily="18" charset="0"/>
              </a:rPr>
              <a:t> </a:t>
            </a:r>
            <a:r>
              <a:rPr lang="vi-VN" sz="2400" b="0" i="0" dirty="0">
                <a:effectLst/>
                <a:latin typeface="Times New Roman" panose="02020603050405020304" pitchFamily="18" charset="0"/>
                <a:cs typeface="Times New Roman" panose="02020603050405020304" pitchFamily="18" charset="0"/>
              </a:rPr>
              <a:t>giúp cho việc quản lý chặt chẽ, tra tìm tài liệu lưu trữ sau khi đã chỉnh lý.</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a:t>
            </a:r>
            <a:r>
              <a:rPr lang="vi-VN" b="1" i="0" dirty="0">
                <a:solidFill>
                  <a:srgbClr val="000000"/>
                </a:solidFill>
                <a:effectLst/>
                <a:latin typeface="Times New Roman" panose="02020603050405020304" pitchFamily="18" charset="0"/>
              </a:rPr>
              <a:t>Chỉnh lý tài liệu</a:t>
            </a:r>
            <a:r>
              <a:rPr lang="vi-VN" b="0" i="0" dirty="0">
                <a:solidFill>
                  <a:srgbClr val="000000"/>
                </a:solidFill>
                <a:effectLst/>
                <a:latin typeface="Times New Roman" panose="02020603050405020304" pitchFamily="18" charset="0"/>
              </a:rPr>
              <a:t>là việc phân loại, xác định giá trị, sắp xếp, thống kê, lập công cụ tra cứu tài liệu hình thành trong hoạt động của cơ quan, tổ chức, cá nhân.</a:t>
            </a:r>
            <a:r>
              <a:rPr lang="en-US" b="0" i="0" dirty="0">
                <a:solidFill>
                  <a:srgbClr val="000000"/>
                </a:solidFill>
                <a:effectLst/>
                <a:latin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endParaRPr lang="vi-VN" sz="2400" b="0" i="0" dirty="0">
              <a:solidFill>
                <a:srgbClr val="000000"/>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77334" y="609600"/>
            <a:ext cx="8596668" cy="686463"/>
          </a:xfrm>
        </p:spPr>
        <p:txBody>
          <a:bodyPr>
            <a:noAutofit/>
          </a:bodyPr>
          <a:lstStyle/>
          <a:p>
            <a:r>
              <a:rPr lang="en-US" sz="4000" dirty="0">
                <a:latin typeface="Times New Roman" panose="02020603050405020304" pitchFamily="18" charset="0"/>
                <a:cs typeface="Times New Roman" panose="02020603050405020304" pitchFamily="18" charset="0"/>
              </a:rPr>
              <a:t>4. </a:t>
            </a:r>
            <a:r>
              <a:rPr lang="en-US" sz="4000" dirty="0" err="1">
                <a:latin typeface="Times New Roman" panose="02020603050405020304" pitchFamily="18" charset="0"/>
                <a:cs typeface="Times New Roman" panose="02020603050405020304" pitchFamily="18" charset="0"/>
              </a:rPr>
              <a:t>Hộp</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số</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lưu</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trữ</a:t>
            </a:r>
            <a:endParaRPr lang="en-US" sz="4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77334" y="1575554"/>
            <a:ext cx="8270748" cy="1938992"/>
          </a:xfrm>
          <a:prstGeom prst="rect">
            <a:avLst/>
          </a:prstGeom>
          <a:noFill/>
        </p:spPr>
        <p:txBody>
          <a:bodyPr wrap="square">
            <a:spAutoFit/>
          </a:bodyPr>
          <a:lstStyle/>
          <a:p>
            <a:pPr marL="342900" indent="-342900">
              <a:buFont typeface="Wingdings" panose="05000000000000000000" pitchFamily="2" charset="2"/>
              <a:buChar char="v"/>
            </a:pPr>
            <a:r>
              <a:rPr lang="vi-VN" sz="2400" b="0" i="0" dirty="0">
                <a:solidFill>
                  <a:srgbClr val="000000"/>
                </a:solidFill>
                <a:effectLst/>
                <a:latin typeface="Times New Roman" panose="02020603050405020304" pitchFamily="18" charset="0"/>
                <a:cs typeface="Times New Roman" panose="02020603050405020304" pitchFamily="18" charset="0"/>
              </a:rPr>
              <a:t>Ghi số thứ tự của hộp theo mục lục hồ sơ</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lưu</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trữ</a:t>
            </a:r>
            <a:r>
              <a:rPr lang="vi-VN" sz="2400" b="0" i="0" dirty="0">
                <a:solidFill>
                  <a:srgbClr val="000000"/>
                </a:solidFill>
                <a:effectLst/>
                <a:latin typeface="Times New Roman" panose="02020603050405020304" pitchFamily="18" charset="0"/>
                <a:cs typeface="Times New Roman" panose="02020603050405020304" pitchFamily="18" charset="0"/>
              </a:rPr>
              <a:t>.</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vi-VN" sz="2400" b="0" i="0" dirty="0">
                <a:solidFill>
                  <a:srgbClr val="001A33"/>
                </a:solidFill>
                <a:effectLst/>
                <a:latin typeface="Times New Roman" panose="02020603050405020304" pitchFamily="18" charset="0"/>
                <a:cs typeface="Times New Roman" panose="02020603050405020304" pitchFamily="18" charset="0"/>
              </a:rPr>
              <a:t>Hộp số là hộp lưu trữ, bảo quản tài liệu</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và</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được</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đánh</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số</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để</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quản</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lý</a:t>
            </a:r>
            <a:r>
              <a:rPr lang="en-US" sz="2400" b="0" i="0" dirty="0">
                <a:solidFill>
                  <a:srgbClr val="001A33"/>
                </a:solidFill>
                <a:effectLst/>
                <a:latin typeface="Times New Roman" panose="02020603050405020304" pitchFamily="18" charset="0"/>
                <a:cs typeface="Times New Roman" panose="02020603050405020304" pitchFamily="18" charset="0"/>
              </a:rPr>
              <a:t>.</a:t>
            </a:r>
            <a:endParaRPr lang="en-US" sz="2400" b="0" i="0" dirty="0">
              <a:solidFill>
                <a:srgbClr val="001A33"/>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b="0" i="0" dirty="0" err="1">
                <a:solidFill>
                  <a:srgbClr val="001A33"/>
                </a:solidFill>
                <a:effectLst/>
                <a:latin typeface="Times New Roman" panose="02020603050405020304" pitchFamily="18" charset="0"/>
                <a:cs typeface="Times New Roman" panose="02020603050405020304" pitchFamily="18" charset="0"/>
              </a:rPr>
              <a:t>Được</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dùng</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trong</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công</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tác</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báo</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cáo</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thống</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kê</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tài</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liệu</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đã</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được</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chỉnh</a:t>
            </a:r>
            <a:r>
              <a:rPr lang="en-US" sz="2400" b="0" i="0" dirty="0">
                <a:solidFill>
                  <a:srgbClr val="001A33"/>
                </a:solidFill>
                <a:effectLst/>
                <a:latin typeface="Times New Roman" panose="02020603050405020304" pitchFamily="18" charset="0"/>
                <a:cs typeface="Times New Roman" panose="02020603050405020304" pitchFamily="18" charset="0"/>
              </a:rPr>
              <a:t> </a:t>
            </a:r>
            <a:r>
              <a:rPr lang="en-US" sz="2400" b="0" i="0" dirty="0" err="1">
                <a:solidFill>
                  <a:srgbClr val="001A33"/>
                </a:solidFill>
                <a:effectLst/>
                <a:latin typeface="Times New Roman" panose="02020603050405020304" pitchFamily="18" charset="0"/>
                <a:cs typeface="Times New Roman" panose="02020603050405020304" pitchFamily="18" charset="0"/>
              </a:rPr>
              <a:t>lý</a:t>
            </a:r>
            <a:r>
              <a:rPr lang="en-US" sz="2400" b="0" i="0" dirty="0">
                <a:solidFill>
                  <a:srgbClr val="001A33"/>
                </a:solidFill>
                <a:effectLst/>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77334" y="609600"/>
            <a:ext cx="8596668" cy="686463"/>
          </a:xfrm>
        </p:spPr>
        <p:txBody>
          <a:bodyPr>
            <a:noAutofit/>
          </a:bodyPr>
          <a:lstStyle/>
          <a:p>
            <a:r>
              <a:rPr lang="en-US" sz="4000" dirty="0">
                <a:latin typeface="Times New Roman" panose="02020603050405020304" pitchFamily="18" charset="0"/>
                <a:cs typeface="Times New Roman" panose="02020603050405020304" pitchFamily="18" charset="0"/>
              </a:rPr>
              <a:t>5. </a:t>
            </a:r>
            <a:r>
              <a:rPr lang="en-US" sz="4000" dirty="0" err="1">
                <a:latin typeface="Times New Roman" panose="02020603050405020304" pitchFamily="18" charset="0"/>
                <a:cs typeface="Times New Roman" panose="02020603050405020304" pitchFamily="18" charset="0"/>
              </a:rPr>
              <a:t>Hồ</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sơ</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lưu</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trữ</a:t>
            </a:r>
            <a:endParaRPr lang="en-US" sz="4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26936" y="1445829"/>
            <a:ext cx="8327003" cy="4893647"/>
          </a:xfrm>
          <a:prstGeom prst="rect">
            <a:avLst/>
          </a:prstGeom>
          <a:noFill/>
        </p:spPr>
        <p:txBody>
          <a:bodyPr wrap="square">
            <a:spAutoFit/>
          </a:bodyPr>
          <a:lstStyle/>
          <a:p>
            <a:pPr marL="342900" indent="-342900" algn="just">
              <a:buFont typeface="Wingdings" panose="05000000000000000000" pitchFamily="2" charset="2"/>
              <a:buChar char="v"/>
            </a:pPr>
            <a:r>
              <a:rPr lang="vi-VN" sz="2400" b="0" i="0" dirty="0">
                <a:solidFill>
                  <a:srgbClr val="000000"/>
                </a:solidFill>
                <a:effectLst/>
                <a:latin typeface="Times New Roman" panose="02020603050405020304" pitchFamily="18" charset="0"/>
                <a:cs typeface="Times New Roman" panose="02020603050405020304" pitchFamily="18" charset="0"/>
              </a:rPr>
              <a:t>Hồ sơ là một tập tài liệu có liên quan với nhau về một vấn đề, một sự việc, một đối tượng cụ thể hoặc có đặc điểm chung, hình thành trong quá trình theo dõi, giải quyết công việc thuộc phạm vi chức năng, nhiệm vụ của cơ quan, tổ chức, cá nhân.</a:t>
            </a:r>
            <a:endParaRPr lang="vi-VN" sz="24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vi-VN" sz="2400" b="0" i="0" dirty="0">
                <a:solidFill>
                  <a:srgbClr val="000000"/>
                </a:solidFill>
                <a:effectLst/>
                <a:latin typeface="Times New Roman" panose="02020603050405020304" pitchFamily="18" charset="0"/>
                <a:cs typeface="Times New Roman" panose="02020603050405020304" pitchFamily="18" charset="0"/>
              </a:rPr>
              <a:t>Hồ sơ công việc là một tập văn bản, tài liệu có liên quan với nhau về một vấn đề, một sự việc, một đối tượng cụ thể được hình thành trong quá trình theo dõi, giải quyết công việc thuộc phạm vi chức năng, nhiệm vụ của cơ quan kể từ khi sự việc bắt đầu đến khi kết thúc.</a:t>
            </a:r>
            <a:endParaRPr lang="vi-VN" sz="24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vi-VN" sz="2400" b="0" i="0" dirty="0">
                <a:solidFill>
                  <a:srgbClr val="000000"/>
                </a:solidFill>
                <a:effectLst/>
                <a:latin typeface="Times New Roman" panose="02020603050405020304" pitchFamily="18" charset="0"/>
                <a:cs typeface="Times New Roman" panose="02020603050405020304" pitchFamily="18" charset="0"/>
              </a:rPr>
              <a:t>Hồ sơ nguyên tắc</a:t>
            </a:r>
            <a:r>
              <a:rPr lang="en-US" sz="2400" dirty="0">
                <a:solidFill>
                  <a:srgbClr val="000000"/>
                </a:solidFill>
                <a:latin typeface="Times New Roman" panose="02020603050405020304" pitchFamily="18" charset="0"/>
                <a:cs typeface="Times New Roman" panose="02020603050405020304" pitchFamily="18" charset="0"/>
              </a:rPr>
              <a:t> </a:t>
            </a:r>
            <a:r>
              <a:rPr lang="vi-VN" sz="2400" b="0" i="0" dirty="0">
                <a:solidFill>
                  <a:srgbClr val="000000"/>
                </a:solidFill>
                <a:effectLst/>
                <a:latin typeface="Times New Roman" panose="02020603050405020304" pitchFamily="18" charset="0"/>
                <a:cs typeface="Times New Roman" panose="02020603050405020304" pitchFamily="18" charset="0"/>
              </a:rPr>
              <a:t>là tập hợp các văn bản quy phạm pháp luật, văn bản hướng dẫn về những mặt công tác nghiệp vụ nhất định dùng làm căn cứ pháp lý, tra cứu khi giải quyết công việc của cơ quan, tổ chức, cá nhân.</a:t>
            </a:r>
            <a:endParaRPr lang="vi-VN" sz="2400" b="0" i="0" dirty="0">
              <a:solidFill>
                <a:srgbClr val="000000"/>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77334" y="609600"/>
            <a:ext cx="8596668" cy="686463"/>
          </a:xfrm>
        </p:spPr>
        <p:txBody>
          <a:bodyPr>
            <a:noAutofit/>
          </a:bodyPr>
          <a:lstStyle/>
          <a:p>
            <a:r>
              <a:rPr lang="en-US" sz="4000" dirty="0">
                <a:latin typeface="Times New Roman" panose="02020603050405020304" pitchFamily="18" charset="0"/>
                <a:cs typeface="Times New Roman" panose="02020603050405020304" pitchFamily="18" charset="0"/>
              </a:rPr>
              <a:t>6. </a:t>
            </a:r>
            <a:r>
              <a:rPr lang="en-US" sz="4000" dirty="0" err="1">
                <a:latin typeface="Times New Roman" panose="02020603050405020304" pitchFamily="18" charset="0"/>
                <a:cs typeface="Times New Roman" panose="02020603050405020304" pitchFamily="18" charset="0"/>
              </a:rPr>
              <a:t>Tài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liệu</a:t>
            </a:r>
            <a:r>
              <a:rPr lang="en-US" sz="4000" dirty="0">
                <a:latin typeface="Times New Roman" panose="02020603050405020304" pitchFamily="18" charset="0"/>
                <a:cs typeface="Times New Roman" panose="02020603050405020304" pitchFamily="18" charset="0"/>
              </a:rPr>
              <a:t>/</a:t>
            </a:r>
            <a:r>
              <a:rPr lang="en-US" sz="4000" dirty="0" err="1">
                <a:latin typeface="Times New Roman" panose="02020603050405020304" pitchFamily="18" charset="0"/>
                <a:cs typeface="Times New Roman" panose="02020603050405020304" pitchFamily="18" charset="0"/>
              </a:rPr>
              <a:t>Văn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bản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lưu</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trữ</a:t>
            </a:r>
            <a:endParaRPr lang="en-US" sz="4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77334" y="1863912"/>
            <a:ext cx="8471238" cy="2585323"/>
          </a:xfrm>
          <a:prstGeom prst="rect">
            <a:avLst/>
          </a:prstGeom>
          <a:noFill/>
        </p:spPr>
        <p:txBody>
          <a:bodyPr wrap="square">
            <a:spAutoFit/>
          </a:bodyPr>
          <a:lstStyle/>
          <a:p>
            <a:pPr marL="342900" indent="-342900">
              <a:buFont typeface="Wingdings" panose="05000000000000000000" pitchFamily="2" charset="2"/>
              <a:buChar char="v"/>
            </a:pPr>
            <a:r>
              <a:rPr lang="vi-VN" sz="2400" b="0" i="0" dirty="0">
                <a:solidFill>
                  <a:srgbClr val="333333"/>
                </a:solidFill>
                <a:effectLst/>
                <a:latin typeface="Times New Roman" panose="02020603050405020304" pitchFamily="18" charset="0"/>
                <a:cs typeface="Times New Roman" panose="02020603050405020304" pitchFamily="18" charset="0"/>
              </a:rPr>
              <a:t>Tài liệu lưu trữ là bản gốc, bản chính (hoặc bản sao hợp pháp) của những tài liệu có giá trị được lựa chọn từ trong toàn bộ khối tài liệu hình thành trong quá trình hoạt động của các cơ quan, tổ chức và cá nhân, được bảo quản trong các kho lưu trữ để khai thác, phục vụ các mục đích chính trị, kinh tế, văn hóa, khoa học, lịch sử,...của toàn xã hội</a:t>
            </a:r>
            <a:br>
              <a:rPr lang="vi-VN" dirty="0"/>
            </a:br>
            <a:endParaRPr lang="en-US" dirty="0"/>
          </a:p>
        </p:txBody>
      </p:sp>
      <p:sp>
        <p:nvSpPr>
          <p:cNvPr id="6" name="TextBox 5"/>
          <p:cNvSpPr txBox="1"/>
          <p:nvPr/>
        </p:nvSpPr>
        <p:spPr>
          <a:xfrm>
            <a:off x="677334" y="1303743"/>
            <a:ext cx="8471238" cy="830997"/>
          </a:xfrm>
          <a:prstGeom prst="rect">
            <a:avLst/>
          </a:prstGeom>
          <a:noFill/>
        </p:spPr>
        <p:txBody>
          <a:bodyPr wrap="square">
            <a:spAutoFit/>
          </a:bodyPr>
          <a:lstStyle/>
          <a:p>
            <a:r>
              <a:rPr lang="en-US" sz="3000" b="1" i="0" dirty="0">
                <a:effectLst/>
                <a:latin typeface="Times New Roman" panose="02020603050405020304" pitchFamily="18" charset="0"/>
                <a:cs typeface="Times New Roman" panose="02020603050405020304" pitchFamily="18" charset="0"/>
              </a:rPr>
              <a:t>a. </a:t>
            </a:r>
            <a:r>
              <a:rPr lang="en-US" sz="3000" b="1" i="0" dirty="0" err="1">
                <a:effectLst/>
                <a:latin typeface="Times New Roman" panose="02020603050405020304" pitchFamily="18" charset="0"/>
                <a:cs typeface="Times New Roman" panose="02020603050405020304" pitchFamily="18" charset="0"/>
              </a:rPr>
              <a:t>Khái</a:t>
            </a:r>
            <a:r>
              <a:rPr lang="en-US" sz="3000" b="1" i="0" dirty="0">
                <a:effectLst/>
                <a:latin typeface="Times New Roman" panose="02020603050405020304" pitchFamily="18" charset="0"/>
                <a:cs typeface="Times New Roman" panose="02020603050405020304" pitchFamily="18" charset="0"/>
              </a:rPr>
              <a:t> </a:t>
            </a:r>
            <a:r>
              <a:rPr lang="en-US" sz="3000" b="1" i="0" dirty="0" err="1">
                <a:effectLst/>
                <a:latin typeface="Times New Roman" panose="02020603050405020304" pitchFamily="18" charset="0"/>
                <a:cs typeface="Times New Roman" panose="02020603050405020304" pitchFamily="18" charset="0"/>
              </a:rPr>
              <a:t>niệm</a:t>
            </a:r>
            <a:br>
              <a:rPr lang="vi-VN" dirty="0"/>
            </a:br>
            <a:endParaRPr lang="en-US" dirty="0"/>
          </a:p>
        </p:txBody>
      </p:sp>
    </p:spTree>
  </p:cSld>
  <p:clrMapOvr>
    <a:masterClrMapping/>
  </p:clrMapOvr>
</p:sld>
</file>

<file path=ppt/theme/theme1.xml><?xml version="1.0" encoding="utf-8"?>
<a:theme xmlns:a="http://schemas.openxmlformats.org/drawingml/2006/main" name="Mặt kim cương">
  <a:themeElements>
    <a:clrScheme name="Mặt kim cương">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Mặt kim cương">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ặt kim cương">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4447</Words>
  <Application>WPS Presentation</Application>
  <PresentationFormat>Widescreen</PresentationFormat>
  <Paragraphs>105</Paragraphs>
  <Slides>12</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vt:i4>
      </vt:variant>
    </vt:vector>
  </HeadingPairs>
  <TitlesOfParts>
    <vt:vector size="27" baseType="lpstr">
      <vt:lpstr>Arial</vt:lpstr>
      <vt:lpstr>SimSun</vt:lpstr>
      <vt:lpstr>Wingdings</vt:lpstr>
      <vt:lpstr>Wingdings 3</vt:lpstr>
      <vt:lpstr>Symbol</vt:lpstr>
      <vt:lpstr>Arial</vt:lpstr>
      <vt:lpstr>Times New Roman</vt:lpstr>
      <vt:lpstr>Calibri</vt:lpstr>
      <vt:lpstr>Trebuchet MS</vt:lpstr>
      <vt:lpstr>Microsoft YaHei</vt:lpstr>
      <vt:lpstr>Arial Unicode MS</vt:lpstr>
      <vt:lpstr>Tahoma</vt:lpstr>
      <vt:lpstr>HY그래픽M</vt:lpstr>
      <vt:lpstr>Segoe Print</vt:lpstr>
      <vt:lpstr>Mặt kim cương</vt:lpstr>
      <vt:lpstr>PowerPoint 演示文稿</vt:lpstr>
      <vt:lpstr>1. Khái niệm về bảo quản tài liệu lưu trữ</vt:lpstr>
      <vt:lpstr>1.Cơ quan lưu trữ</vt:lpstr>
      <vt:lpstr>2. Phông lưu trữ cơ quan</vt:lpstr>
      <vt:lpstr>2. Phông lưu trữ cơ quan</vt:lpstr>
      <vt:lpstr>3. Mục lục lưu trữ</vt:lpstr>
      <vt:lpstr>4. Hộp số lưu trữ</vt:lpstr>
      <vt:lpstr>5. Hồ sơ lưu trữ</vt:lpstr>
      <vt:lpstr>6. Tài liệu/Văn bản lưu trữ</vt:lpstr>
      <vt:lpstr>6. Tài liệu/Văn bản lưu trữ</vt:lpstr>
      <vt:lpstr>6. Tài liệu/Văn bản lưu trữ</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Chủ đề 2: Khối tạo thời gian và bộ đếm của on-chip 8051</dc:title>
  <dc:creator>Thọ Nguyễn</dc:creator>
  <cp:lastModifiedBy>daonh</cp:lastModifiedBy>
  <cp:revision>92</cp:revision>
  <dcterms:created xsi:type="dcterms:W3CDTF">2021-04-18T15:31:00Z</dcterms:created>
  <dcterms:modified xsi:type="dcterms:W3CDTF">2022-11-06T12:27:13Z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D76B70B7520D49B2B2D8616228E72CE1</vt:lpwstr>
  </property>
  <property fmtid="{D5CDD505-2E9C-101B-9397-08002B2CF9AE}" pid="3" name="KSOProductBuildVer">
    <vt:lpwstr>1033-11.2.0.11380</vt:lpwstr>
  </property>
</Properties>
</file>