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1" r:id="rId1"/>
  </p:sldMasterIdLst>
  <p:notesMasterIdLst>
    <p:notesMasterId r:id="rId38"/>
  </p:notesMasterIdLst>
  <p:sldIdLst>
    <p:sldId id="271" r:id="rId2"/>
    <p:sldId id="256" r:id="rId3"/>
    <p:sldId id="295" r:id="rId4"/>
    <p:sldId id="292" r:id="rId5"/>
    <p:sldId id="257" r:id="rId6"/>
    <p:sldId id="264" r:id="rId7"/>
    <p:sldId id="280" r:id="rId8"/>
    <p:sldId id="267" r:id="rId9"/>
    <p:sldId id="266" r:id="rId10"/>
    <p:sldId id="268" r:id="rId11"/>
    <p:sldId id="289" r:id="rId12"/>
    <p:sldId id="301" r:id="rId13"/>
    <p:sldId id="275" r:id="rId14"/>
    <p:sldId id="302" r:id="rId15"/>
    <p:sldId id="277" r:id="rId16"/>
    <p:sldId id="281" r:id="rId17"/>
    <p:sldId id="284" r:id="rId18"/>
    <p:sldId id="285" r:id="rId19"/>
    <p:sldId id="287" r:id="rId20"/>
    <p:sldId id="290" r:id="rId21"/>
    <p:sldId id="303" r:id="rId22"/>
    <p:sldId id="304" r:id="rId23"/>
    <p:sldId id="305" r:id="rId24"/>
    <p:sldId id="306" r:id="rId25"/>
    <p:sldId id="291" r:id="rId26"/>
    <p:sldId id="263" r:id="rId27"/>
    <p:sldId id="298" r:id="rId28"/>
    <p:sldId id="299" r:id="rId29"/>
    <p:sldId id="258" r:id="rId30"/>
    <p:sldId id="259" r:id="rId31"/>
    <p:sldId id="260" r:id="rId32"/>
    <p:sldId id="261" r:id="rId33"/>
    <p:sldId id="262" r:id="rId34"/>
    <p:sldId id="300" r:id="rId35"/>
    <p:sldId id="274" r:id="rId36"/>
    <p:sldId id="265" r:id="rId37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[Ai]" id="{821A3A0D-631C-4460-8537-A9D209904E4E}">
          <p14:sldIdLst>
            <p14:sldId id="271"/>
            <p14:sldId id="256"/>
            <p14:sldId id="295"/>
            <p14:sldId id="292"/>
            <p14:sldId id="257"/>
            <p14:sldId id="264"/>
            <p14:sldId id="280"/>
            <p14:sldId id="267"/>
            <p14:sldId id="266"/>
            <p14:sldId id="268"/>
          </p14:sldIdLst>
        </p14:section>
        <p14:section name="Association [Brandon]" id="{4BD713C9-768A-4159-B005-F86643BD4ACA}">
          <p14:sldIdLst>
            <p14:sldId id="289"/>
            <p14:sldId id="301"/>
            <p14:sldId id="275"/>
            <p14:sldId id="302"/>
            <p14:sldId id="277"/>
            <p14:sldId id="281"/>
            <p14:sldId id="284"/>
            <p14:sldId id="285"/>
            <p14:sldId id="287"/>
          </p14:sldIdLst>
        </p14:section>
        <p14:section name="Sequential [Michael]" id="{6504B836-EEE8-462D-95E6-19E1F88F2BFE}">
          <p14:sldIdLst>
            <p14:sldId id="290"/>
            <p14:sldId id="303"/>
            <p14:sldId id="304"/>
            <p14:sldId id="305"/>
            <p14:sldId id="306"/>
          </p14:sldIdLst>
        </p14:section>
        <p14:section name="MDP [Chet]" id="{0B2445E1-1212-4036-8CAD-046AC8B5095F}">
          <p14:sldIdLst>
            <p14:sldId id="291"/>
            <p14:sldId id="263"/>
            <p14:sldId id="298"/>
            <p14:sldId id="299"/>
            <p14:sldId id="258"/>
            <p14:sldId id="259"/>
            <p14:sldId id="260"/>
            <p14:sldId id="261"/>
            <p14:sldId id="262"/>
          </p14:sldIdLst>
        </p14:section>
        <p14:section name="Conclusion [Chet]" id="{E2239548-A283-4331-A590-EE676BF83F0C}">
          <p14:sldIdLst>
            <p14:sldId id="300"/>
            <p14:sldId id="27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91" y="6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honaitran:git:associationAnalysis:R: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'Itemset Width Distribution'!$A$1</c:f>
              <c:strCache>
                <c:ptCount val="1"/>
                <c:pt idx="0">
                  <c:v>Size</c:v>
                </c:pt>
              </c:strCache>
            </c:strRef>
          </c:tx>
          <c:invertIfNegative val="0"/>
          <c:val>
            <c:numRef>
              <c:f>'Itemset Width Distribution'!$C$2:$C$18</c:f>
              <c:numCache>
                <c:formatCode>0.00%</c:formatCode>
                <c:ptCount val="17"/>
                <c:pt idx="0">
                  <c:v>0.60757028059703899</c:v>
                </c:pt>
                <c:pt idx="1">
                  <c:v>0.21659739467255601</c:v>
                </c:pt>
                <c:pt idx="2">
                  <c:v>9.5685267392591297E-2</c:v>
                </c:pt>
                <c:pt idx="3">
                  <c:v>4.3766631845450397E-2</c:v>
                </c:pt>
                <c:pt idx="4">
                  <c:v>1.98945664758572E-2</c:v>
                </c:pt>
                <c:pt idx="5">
                  <c:v>8.9935725557627692E-3</c:v>
                </c:pt>
                <c:pt idx="6">
                  <c:v>4.0492292522463702E-3</c:v>
                </c:pt>
                <c:pt idx="7">
                  <c:v>1.7053640164151401E-3</c:v>
                </c:pt>
                <c:pt idx="8">
                  <c:v>7.4458132707224897E-4</c:v>
                </c:pt>
                <c:pt idx="9">
                  <c:v>3.00055161655981E-4</c:v>
                </c:pt>
                <c:pt idx="10">
                  <c:v>1.43460717020705E-4</c:v>
                </c:pt>
                <c:pt idx="11">
                  <c:v>2.4044824402061799E-4</c:v>
                </c:pt>
                <c:pt idx="12">
                  <c:v>1.44471003760287E-4</c:v>
                </c:pt>
                <c:pt idx="13">
                  <c:v>7.4761218729099704E-5</c:v>
                </c:pt>
                <c:pt idx="14">
                  <c:v>6.7689211552022694E-5</c:v>
                </c:pt>
                <c:pt idx="15">
                  <c:v>9.0925806562418492E-6</c:v>
                </c:pt>
                <c:pt idx="16">
                  <c:v>1.31337276145716E-5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6820184"/>
        <c:axId val="396815088"/>
      </c:barChart>
      <c:catAx>
        <c:axId val="396820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Itemset</a:t>
                </a:r>
                <a:r>
                  <a:rPr lang="en-US" baseline="0" dirty="0"/>
                  <a:t> Size</a:t>
                </a:r>
                <a:endParaRPr lang="en-US" dirty="0"/>
              </a:p>
            </c:rich>
          </c:tx>
          <c:layout/>
          <c:overlay val="0"/>
        </c:title>
        <c:majorTickMark val="none"/>
        <c:minorTickMark val="none"/>
        <c:tickLblPos val="nextTo"/>
        <c:crossAx val="396815088"/>
        <c:crosses val="autoZero"/>
        <c:auto val="1"/>
        <c:lblAlgn val="ctr"/>
        <c:lblOffset val="100"/>
        <c:noMultiLvlLbl val="0"/>
      </c:catAx>
      <c:valAx>
        <c:axId val="3968150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Support</a:t>
                </a:r>
                <a:r>
                  <a:rPr lang="en-US" baseline="0"/>
                  <a:t> (%)</a:t>
                </a:r>
                <a:endParaRPr lang="en-US"/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39682018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DBC44A4E-9D35-40E3-BF0D-76F73BC85AEC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E810ABBE-3682-4DFD-8419-57C9F534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0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the group and project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0ABBE-3682-4DFD-8419-57C9F53414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4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r>
              <a:rPr lang="en-US" baseline="0" dirty="0" smtClean="0"/>
              <a:t> the last two bullet points if nobody checked what happens if we remove the repeating subsequences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43C-1BF6-46DA-ABBA-092069572D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8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showing the connections that the sequential</a:t>
            </a:r>
            <a:r>
              <a:rPr lang="en-US" baseline="0" dirty="0" smtClean="0"/>
              <a:t> mining algorithm found with the % support – each of these sequences was two elements long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the bottom</a:t>
            </a:r>
          </a:p>
          <a:p>
            <a:r>
              <a:rPr lang="en-US" baseline="0" dirty="0" smtClean="0"/>
              <a:t>Examples of some of the longer sequences identified. Weather^7 an example of how people generally stayed in the same section of the website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 two: shows interconnection between </a:t>
            </a:r>
            <a:r>
              <a:rPr lang="en-US" baseline="0" dirty="0" err="1" smtClean="0"/>
              <a:t>misc</a:t>
            </a:r>
            <a:r>
              <a:rPr lang="en-US" baseline="0" dirty="0" smtClean="0"/>
              <a:t> and On-air.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43C-1BF6-46DA-ABBA-092069572D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3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EEE1-7DF3-44F5-8BCF-021FE441F0B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93B5-3C96-4B2A-A3D8-7CE8D267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9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EEE1-7DF3-44F5-8BCF-021FE441F0B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93B5-3C96-4B2A-A3D8-7CE8D267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1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EEE1-7DF3-44F5-8BCF-021FE441F0B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93B5-3C96-4B2A-A3D8-7CE8D26774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133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EEE1-7DF3-44F5-8BCF-021FE441F0B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93B5-3C96-4B2A-A3D8-7CE8D267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9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EEE1-7DF3-44F5-8BCF-021FE441F0B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93B5-3C96-4B2A-A3D8-7CE8D26774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120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EEE1-7DF3-44F5-8BCF-021FE441F0B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93B5-3C96-4B2A-A3D8-7CE8D267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10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EEE1-7DF3-44F5-8BCF-021FE441F0B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93B5-3C96-4B2A-A3D8-7CE8D267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36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EEE1-7DF3-44F5-8BCF-021FE441F0B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93B5-3C96-4B2A-A3D8-7CE8D267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5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EEE1-7DF3-44F5-8BCF-021FE441F0B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93B5-3C96-4B2A-A3D8-7CE8D267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4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EEE1-7DF3-44F5-8BCF-021FE441F0B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93B5-3C96-4B2A-A3D8-7CE8D267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5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EEE1-7DF3-44F5-8BCF-021FE441F0B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93B5-3C96-4B2A-A3D8-7CE8D267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EEE1-7DF3-44F5-8BCF-021FE441F0B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93B5-3C96-4B2A-A3D8-7CE8D267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0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EEE1-7DF3-44F5-8BCF-021FE441F0B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93B5-3C96-4B2A-A3D8-7CE8D267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9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EEE1-7DF3-44F5-8BCF-021FE441F0B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93B5-3C96-4B2A-A3D8-7CE8D267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9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EEE1-7DF3-44F5-8BCF-021FE441F0B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93B5-3C96-4B2A-A3D8-7CE8D267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7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93B5-3C96-4B2A-A3D8-7CE8D26774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EEE1-7DF3-44F5-8BCF-021FE441F0B3}" type="datetimeFigureOut">
              <a:rPr lang="en-US" smtClean="0"/>
              <a:t>12/3/2014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3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5EEE1-7DF3-44F5-8BCF-021FE441F0B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0893B5-3C96-4B2A-A3D8-7CE8D267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9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  <p:sldLayoutId id="2147484126" r:id="rId15"/>
    <p:sldLayoutId id="21474841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R, </a:t>
            </a:r>
            <a:r>
              <a:rPr lang="en-US" dirty="0" err="1" smtClean="0"/>
              <a:t>Matlab</a:t>
            </a:r>
            <a:r>
              <a:rPr lang="en-US" dirty="0" smtClean="0"/>
              <a:t>, Python, C#</a:t>
            </a:r>
            <a:endParaRPr lang="en-US" dirty="0"/>
          </a:p>
          <a:p>
            <a:r>
              <a:rPr lang="en-US" dirty="0" smtClean="0"/>
              <a:t>Visual Studio 2013 Ultimate</a:t>
            </a:r>
          </a:p>
          <a:p>
            <a:r>
              <a:rPr lang="en-US" dirty="0" smtClean="0"/>
              <a:t>Microsoft </a:t>
            </a:r>
            <a:r>
              <a:rPr lang="en-US" dirty="0"/>
              <a:t>Excel </a:t>
            </a:r>
            <a:r>
              <a:rPr lang="en-US" dirty="0" smtClean="0"/>
              <a:t>2013</a:t>
            </a:r>
          </a:p>
          <a:p>
            <a:r>
              <a:rPr lang="en-US" dirty="0" err="1" smtClean="0"/>
              <a:t>yEd</a:t>
            </a:r>
            <a:r>
              <a:rPr lang="en-US" dirty="0" smtClean="0"/>
              <a:t> Graph Visualization Software</a:t>
            </a:r>
          </a:p>
          <a:p>
            <a:r>
              <a:rPr lang="en-US" dirty="0" smtClean="0"/>
              <a:t>github.com [source control]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 in C#, R, and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[Brandon </a:t>
            </a:r>
            <a:r>
              <a:rPr lang="en-US" dirty="0" err="1" smtClean="0"/>
              <a:t>Oubre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3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Apriori</a:t>
            </a:r>
            <a:r>
              <a:rPr lang="en-US" dirty="0" smtClean="0"/>
              <a:t> is an algorithm for </a:t>
            </a:r>
            <a:r>
              <a:rPr lang="en-US" dirty="0"/>
              <a:t>frequent item set mining and association rule learning </a:t>
            </a:r>
            <a:r>
              <a:rPr lang="en-US" dirty="0" smtClean="0"/>
              <a:t>… can </a:t>
            </a:r>
            <a:r>
              <a:rPr lang="en-US" dirty="0"/>
              <a:t>be used to determine association rules which highlight general trends </a:t>
            </a:r>
            <a:r>
              <a:rPr lang="en-US" dirty="0" smtClean="0"/>
              <a:t>… this </a:t>
            </a:r>
            <a:r>
              <a:rPr lang="en-US" dirty="0"/>
              <a:t>has applications in domains such as market basket analysis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b="1" i="1" dirty="0" smtClean="0"/>
              <a:t>														</a:t>
            </a:r>
            <a:r>
              <a:rPr lang="en-US" b="1" i="1" u="sng" dirty="0" smtClean="0"/>
              <a:t>– Wikipedia</a:t>
            </a:r>
          </a:p>
          <a:p>
            <a:r>
              <a:rPr lang="en-US" dirty="0" err="1" smtClean="0"/>
              <a:t>Apriori</a:t>
            </a:r>
            <a:r>
              <a:rPr lang="en-US" dirty="0" smtClean="0"/>
              <a:t> 3-ways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# custom code - Brandon</a:t>
            </a:r>
          </a:p>
          <a:p>
            <a:pPr lvl="1"/>
            <a:r>
              <a:rPr lang="en-US" dirty="0" err="1"/>
              <a:t>Matlab</a:t>
            </a:r>
            <a:r>
              <a:rPr lang="en-US" dirty="0"/>
              <a:t> - Michael</a:t>
            </a:r>
          </a:p>
          <a:p>
            <a:pPr lvl="1"/>
            <a:r>
              <a:rPr lang="en-US" dirty="0"/>
              <a:t>R – Ai</a:t>
            </a:r>
          </a:p>
          <a:p>
            <a:r>
              <a:rPr lang="en-US" dirty="0" smtClean="0"/>
              <a:t>What </a:t>
            </a:r>
            <a:r>
              <a:rPr lang="en-US" dirty="0"/>
              <a:t>page categories appear together in a </a:t>
            </a:r>
            <a:r>
              <a:rPr lang="en-US" dirty="0" smtClean="0"/>
              <a:t>sequence (without respect to order)?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32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 err="1" smtClean="0"/>
              <a:t>Apriori</a:t>
            </a:r>
            <a:r>
              <a:rPr lang="en-US" dirty="0" smtClean="0"/>
              <a:t> from scratch and made optimizations for the data set</a:t>
            </a:r>
            <a:r>
              <a:rPr lang="en-US" dirty="0"/>
              <a:t>. Allows for fast data compression and quick bitwise arithmetic for generation </a:t>
            </a:r>
            <a:r>
              <a:rPr lang="en-US" dirty="0" smtClean="0"/>
              <a:t>algorithms.</a:t>
            </a:r>
          </a:p>
          <a:p>
            <a:r>
              <a:rPr lang="en-US" dirty="0" smtClean="0"/>
              <a:t>R Package</a:t>
            </a:r>
          </a:p>
          <a:p>
            <a:pPr lvl="1"/>
            <a:r>
              <a:rPr lang="en-US" dirty="0"/>
              <a:t>Used “</a:t>
            </a:r>
            <a:r>
              <a:rPr lang="en-US" dirty="0" err="1"/>
              <a:t>arules</a:t>
            </a:r>
            <a:r>
              <a:rPr lang="en-US" dirty="0"/>
              <a:t>” package to mine frequent </a:t>
            </a:r>
            <a:r>
              <a:rPr lang="en-US" dirty="0" err="1"/>
              <a:t>itemsets</a:t>
            </a:r>
            <a:r>
              <a:rPr lang="en-US" dirty="0"/>
              <a:t>, </a:t>
            </a:r>
            <a:r>
              <a:rPr lang="en-US" dirty="0" err="1"/>
              <a:t>Apriori</a:t>
            </a:r>
            <a:r>
              <a:rPr lang="en-US" dirty="0"/>
              <a:t> algorithm implementation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Rules Visualization with </a:t>
            </a:r>
            <a:r>
              <a:rPr lang="en-US" dirty="0" smtClean="0"/>
              <a:t>“</a:t>
            </a:r>
            <a:r>
              <a:rPr lang="en-US" dirty="0" err="1" smtClean="0"/>
              <a:t>arulesViz</a:t>
            </a:r>
            <a:r>
              <a:rPr lang="en-US" dirty="0" smtClean="0"/>
              <a:t>” package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Package</a:t>
            </a:r>
          </a:p>
          <a:p>
            <a:pPr lvl="1"/>
            <a:r>
              <a:rPr lang="en-US" dirty="0"/>
              <a:t>Used a vanilla </a:t>
            </a:r>
            <a:r>
              <a:rPr lang="en-US" i="1" dirty="0" err="1"/>
              <a:t>Apriori</a:t>
            </a:r>
            <a:r>
              <a:rPr lang="en-US" dirty="0"/>
              <a:t> implementation from </a:t>
            </a:r>
            <a:r>
              <a:rPr lang="en-US" dirty="0" err="1"/>
              <a:t>Matlab</a:t>
            </a:r>
            <a:r>
              <a:rPr lang="en-US" dirty="0"/>
              <a:t> central</a:t>
            </a:r>
          </a:p>
          <a:p>
            <a:pPr lvl="1"/>
            <a:r>
              <a:rPr lang="en-US" dirty="0"/>
              <a:t>Duplicated the other implementation of </a:t>
            </a:r>
            <a:r>
              <a:rPr lang="en-US" i="1" dirty="0" err="1"/>
              <a:t>Apriori</a:t>
            </a:r>
            <a:endParaRPr lang="en-US" i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13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has issues with support and </a:t>
            </a:r>
            <a:r>
              <a:rPr lang="en-US" dirty="0" smtClean="0"/>
              <a:t>confidence</a:t>
            </a:r>
            <a:endParaRPr lang="en-US" dirty="0"/>
          </a:p>
          <a:p>
            <a:r>
              <a:rPr lang="en-US" dirty="0" smtClean="0"/>
              <a:t>Page </a:t>
            </a:r>
            <a:r>
              <a:rPr lang="en-US" dirty="0"/>
              <a:t>visits tend to concentrate in one or two categories:</a:t>
            </a:r>
          </a:p>
          <a:p>
            <a:pPr lvl="1"/>
            <a:r>
              <a:rPr lang="en-US" dirty="0"/>
              <a:t>73% with size = 1 </a:t>
            </a:r>
          </a:p>
          <a:p>
            <a:pPr lvl="1"/>
            <a:r>
              <a:rPr lang="en-US" dirty="0"/>
              <a:t>18% with size = 2 </a:t>
            </a:r>
          </a:p>
          <a:p>
            <a:pPr lvl="1"/>
            <a:r>
              <a:rPr lang="en-US" dirty="0"/>
              <a:t>  9% with size &gt;= </a:t>
            </a:r>
            <a:r>
              <a:rPr lang="en-US" dirty="0" smtClean="0"/>
              <a:t>3</a:t>
            </a:r>
          </a:p>
          <a:p>
            <a:r>
              <a:rPr lang="en-US" dirty="0" err="1" smtClean="0"/>
              <a:t>Frontpage</a:t>
            </a:r>
            <a:r>
              <a:rPr lang="en-US" dirty="0" smtClean="0"/>
              <a:t> most heavily weighted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76342"/>
              </p:ext>
            </p:extLst>
          </p:nvPr>
        </p:nvGraphicFramePr>
        <p:xfrm>
          <a:off x="1293962" y="1789943"/>
          <a:ext cx="6100812" cy="46798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45473"/>
                <a:gridCol w="2419731"/>
                <a:gridCol w="1235608"/>
              </a:tblGrid>
              <a:tr h="370683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Rule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Confidence (&gt;= .3)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Lift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</a:tr>
              <a:tr h="695029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news, misc -&gt; local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0.5211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3.7681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</a:tr>
              <a:tr h="370683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summary -&gt; on-air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0.4806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1.9483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</a:tr>
              <a:tr h="370683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misc -&gt; on-air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0.4134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1.6758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</a:tr>
              <a:tr h="695029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local, misc -&gt; news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0.384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1.9282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</a:tr>
              <a:tr h="695029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news, local -&gt; misc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0.377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4.1209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</a:tr>
              <a:tr h="370683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opinion -&gt; news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0.3659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1.837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</a:tr>
              <a:tr h="370683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health -&gt; news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0.3494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1.7541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</a:tr>
              <a:tr h="370683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misc -&gt; local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0.3357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2.4273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</a:tr>
              <a:tr h="370683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living -&gt; news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0.3015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1.5138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45" marR="15445" marT="1544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Itemset Size Distribution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330334"/>
              </p:ext>
            </p:extLst>
          </p:nvPr>
        </p:nvGraphicFramePr>
        <p:xfrm>
          <a:off x="531962" y="1686465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408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Visualization with </a:t>
            </a:r>
            <a:r>
              <a:rPr lang="en-US" dirty="0" err="1" smtClean="0"/>
              <a:t>arulesViz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17 rules : min support = 1%, min confidence = 50%</a:t>
            </a:r>
          </a:p>
          <a:p>
            <a:r>
              <a:rPr lang="en-US" dirty="0" smtClean="0"/>
              <a:t>Visualization types: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Grouped</a:t>
            </a:r>
          </a:p>
          <a:p>
            <a:pPr lvl="1"/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Parallel coordinate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6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Content Placeholder 3" descr="scatter.png"/>
          <p:cNvPicPr>
            <a:picLocks noGrp="1" noChangeAspect="1"/>
          </p:cNvPicPr>
          <p:nvPr>
            <p:ph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83" r="-2883"/>
          <a:stretch>
            <a:fillRect/>
          </a:stretch>
        </p:blipFill>
        <p:spPr>
          <a:xfrm>
            <a:off x="800101" y="827088"/>
            <a:ext cx="8229600" cy="6121400"/>
          </a:xfrm>
        </p:spPr>
      </p:pic>
    </p:spTree>
    <p:extLst>
      <p:ext uri="{BB962C8B-B14F-4D97-AF65-F5344CB8AC3E}">
        <p14:creationId xmlns:p14="http://schemas.microsoft.com/office/powerpoint/2010/main" val="312598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 descr="graph.png"/>
          <p:cNvPicPr>
            <a:picLocks noGrp="1" noChangeAspect="1"/>
          </p:cNvPicPr>
          <p:nvPr>
            <p:ph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5" b="3645"/>
          <a:stretch>
            <a:fillRect/>
          </a:stretch>
        </p:blipFill>
        <p:spPr>
          <a:xfrm>
            <a:off x="0" y="898525"/>
            <a:ext cx="8229600" cy="6002338"/>
          </a:xfrm>
        </p:spPr>
      </p:pic>
    </p:spTree>
    <p:extLst>
      <p:ext uri="{BB962C8B-B14F-4D97-AF65-F5344CB8AC3E}">
        <p14:creationId xmlns:p14="http://schemas.microsoft.com/office/powerpoint/2010/main" val="19994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Mining User Access Patterns from Web Application </a:t>
            </a:r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 7442 - Data Mining</a:t>
            </a:r>
          </a:p>
          <a:p>
            <a:r>
              <a:rPr lang="en-US" dirty="0" smtClean="0"/>
              <a:t>Brandon </a:t>
            </a:r>
            <a:r>
              <a:rPr lang="en-US" dirty="0" err="1" smtClean="0"/>
              <a:t>Oubre</a:t>
            </a:r>
            <a:r>
              <a:rPr lang="en-US" dirty="0" smtClean="0"/>
              <a:t>, Chester Parrott, Michael Thomas, </a:t>
            </a:r>
            <a:r>
              <a:rPr lang="en-US" dirty="0"/>
              <a:t>A</a:t>
            </a:r>
            <a:r>
              <a:rPr lang="en-US" dirty="0" smtClean="0"/>
              <a:t>i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1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Various algorithms in Python, C</a:t>
            </a:r>
            <a:r>
              <a:rPr lang="en-US" dirty="0" smtClean="0"/>
              <a:t>#</a:t>
            </a:r>
          </a:p>
          <a:p>
            <a:r>
              <a:rPr lang="en-US" dirty="0" smtClean="0"/>
              <a:t>[Michael Thomas]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62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Association mining only finds pages that tend to occur together within the same record</a:t>
            </a:r>
          </a:p>
          <a:p>
            <a:r>
              <a:rPr lang="en-US" dirty="0" smtClean="0"/>
              <a:t>Learn the typical order in which pages are viewed </a:t>
            </a:r>
          </a:p>
          <a:p>
            <a:pPr lvl="1"/>
            <a:r>
              <a:rPr lang="en-US" dirty="0" smtClean="0"/>
              <a:t>How do users browse the site?</a:t>
            </a:r>
          </a:p>
          <a:p>
            <a:pPr lvl="1"/>
            <a:r>
              <a:rPr lang="en-US" dirty="0" smtClean="0"/>
              <a:t>How do users move between topics?</a:t>
            </a:r>
          </a:p>
          <a:p>
            <a:r>
              <a:rPr lang="en-US" dirty="0" smtClean="0"/>
              <a:t>Sequences only contained elements with a single event corresponding to the order the pages were accessed</a:t>
            </a:r>
          </a:p>
          <a:p>
            <a:pPr lvl="1"/>
            <a:r>
              <a:rPr lang="en-US" dirty="0" smtClean="0"/>
              <a:t>i.e. &lt;{a},{b},{a},{c}&gt;, &lt;{a},{b},{a}&gt;, &lt;{d</a:t>
            </a:r>
            <a:r>
              <a:rPr lang="en-US" dirty="0" smtClean="0"/>
              <a:t>}&gt;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644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Ignore “front-page” views</a:t>
            </a:r>
          </a:p>
          <a:p>
            <a:r>
              <a:rPr lang="en-US" dirty="0" smtClean="0"/>
              <a:t>Use a low support threshold to find sequences and subsequences longer than 1 element long (</a:t>
            </a:r>
            <a:r>
              <a:rPr lang="en-US" dirty="0" err="1" smtClean="0"/>
              <a:t>minsup</a:t>
            </a:r>
            <a:r>
              <a:rPr lang="en-US" dirty="0" smtClean="0"/>
              <a:t> = 0.01)</a:t>
            </a:r>
          </a:p>
          <a:p>
            <a:r>
              <a:rPr lang="en-US" dirty="0" smtClean="0"/>
              <a:t>Extracted all sequences above a support threshold</a:t>
            </a:r>
          </a:p>
          <a:p>
            <a:pPr lvl="1"/>
            <a:r>
              <a:rPr lang="en-US" dirty="0" smtClean="0"/>
              <a:t>Started with 1-sequences and gradually increased length, maintaining a list of frequent sequences</a:t>
            </a:r>
          </a:p>
          <a:p>
            <a:pPr lvl="1"/>
            <a:r>
              <a:rPr lang="en-US" dirty="0" smtClean="0"/>
              <a:t>When longest frequent sequences have been found, exit</a:t>
            </a:r>
          </a:p>
          <a:p>
            <a:r>
              <a:rPr lang="en-US" dirty="0" smtClean="0"/>
              <a:t>Python program completed analysis in 17 seconds and no challenges from memory usage.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795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0389"/>
            <a:ext cx="5232400" cy="4697411"/>
          </a:xfrm>
        </p:spPr>
        <p:txBody>
          <a:bodyPr>
            <a:normAutofit/>
          </a:bodyPr>
          <a:lstStyle/>
          <a:p>
            <a:r>
              <a:rPr lang="en-US" dirty="0" smtClean="0"/>
              <a:t>Highly significant sequences had low support (&lt;5%) </a:t>
            </a:r>
          </a:p>
          <a:p>
            <a:r>
              <a:rPr lang="en-US" dirty="0" smtClean="0"/>
              <a:t>Longer sequences found tended to repeat the same website topic</a:t>
            </a:r>
          </a:p>
          <a:p>
            <a:pPr lvl="1"/>
            <a:r>
              <a:rPr lang="en-US" dirty="0" smtClean="0"/>
              <a:t>Users browsing between different pages within the same topic</a:t>
            </a:r>
          </a:p>
          <a:p>
            <a:r>
              <a:rPr lang="en-US" dirty="0" smtClean="0"/>
              <a:t>Did give interesting 2-sequences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407150" y="2097091"/>
          <a:ext cx="5137150" cy="27559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7050"/>
                <a:gridCol w="800100"/>
              </a:tblGrid>
              <a:tr h="25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('on-air', '</a:t>
                      </a:r>
                      <a:r>
                        <a:rPr lang="en-US" sz="1800" u="none" strike="noStrike" dirty="0" err="1">
                          <a:effectLst/>
                        </a:rPr>
                        <a:t>misc</a:t>
                      </a:r>
                      <a:r>
                        <a:rPr lang="en-US" sz="1800" u="none" strike="noStrike" dirty="0">
                          <a:effectLst/>
                        </a:rPr>
                        <a:t>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</a:tr>
              <a:tr h="25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('</a:t>
                      </a:r>
                      <a:r>
                        <a:rPr lang="en-US" sz="1800" u="none" strike="noStrike" dirty="0" err="1">
                          <a:effectLst/>
                        </a:rPr>
                        <a:t>misc</a:t>
                      </a:r>
                      <a:r>
                        <a:rPr lang="en-US" sz="1800" u="none" strike="noStrike" dirty="0">
                          <a:effectLst/>
                        </a:rPr>
                        <a:t>', 'on-air')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2.8%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</a:tr>
              <a:tr h="25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('</a:t>
                      </a:r>
                      <a:r>
                        <a:rPr lang="en-US" sz="1800" u="none" strike="noStrike" dirty="0" err="1">
                          <a:effectLst/>
                        </a:rPr>
                        <a:t>misc</a:t>
                      </a:r>
                      <a:r>
                        <a:rPr lang="en-US" sz="1800" u="none" strike="noStrike" dirty="0">
                          <a:effectLst/>
                        </a:rPr>
                        <a:t>', 'local')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</a:tr>
              <a:tr h="2511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('news', 'local')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</a:tr>
              <a:tr h="343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('weather', 'weather', 'weather')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</a:tr>
              <a:tr h="597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('weather', 'weather', 'weather', 'weather', 'weather', 'weather')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</a:tr>
              <a:tr h="681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('weather', 'weather', 'weather', 'weather', 'weather', 'weather', 'weather')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9024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29400" y="1587500"/>
            <a:ext cx="39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output from Python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5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891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misc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175500" y="2635250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business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838200" y="3606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27500" y="3612356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127500" y="16891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On-air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752600" y="1797050"/>
            <a:ext cx="2374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7" idx="0"/>
          </p:cNvCxnSpPr>
          <p:nvPr/>
        </p:nvCxnSpPr>
        <p:spPr>
          <a:xfrm>
            <a:off x="1295400" y="2146300"/>
            <a:ext cx="0" cy="14605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3709195"/>
            <a:ext cx="2374900" cy="55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9" idx="2"/>
          </p:cNvCxnSpPr>
          <p:nvPr/>
        </p:nvCxnSpPr>
        <p:spPr>
          <a:xfrm flipV="1">
            <a:off x="4584700" y="2146300"/>
            <a:ext cx="0" cy="14660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041900" y="2732089"/>
            <a:ext cx="2133600" cy="9771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4" idx="3"/>
          </p:cNvCxnSpPr>
          <p:nvPr/>
        </p:nvCxnSpPr>
        <p:spPr>
          <a:xfrm flipH="1" flipV="1">
            <a:off x="1752600" y="1917700"/>
            <a:ext cx="2832100" cy="16946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9" idx="1"/>
          </p:cNvCxnSpPr>
          <p:nvPr/>
        </p:nvCxnSpPr>
        <p:spPr>
          <a:xfrm>
            <a:off x="1752600" y="1917700"/>
            <a:ext cx="2374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7" idx="3"/>
          </p:cNvCxnSpPr>
          <p:nvPr/>
        </p:nvCxnSpPr>
        <p:spPr>
          <a:xfrm flipH="1" flipV="1">
            <a:off x="1752600" y="3835400"/>
            <a:ext cx="2374900" cy="55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6" idx="1"/>
          </p:cNvCxnSpPr>
          <p:nvPr/>
        </p:nvCxnSpPr>
        <p:spPr>
          <a:xfrm flipV="1">
            <a:off x="5041900" y="2863850"/>
            <a:ext cx="2133600" cy="9771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2460" y="2590661"/>
            <a:ext cx="8001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2.7%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758440" y="1917699"/>
            <a:ext cx="8001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2.8%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758440" y="3818959"/>
            <a:ext cx="8001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2.2%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758440" y="3462745"/>
            <a:ext cx="8001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1.9%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758440" y="1553528"/>
            <a:ext cx="8001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3.4%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5990590" y="3407997"/>
            <a:ext cx="8001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1.8%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708650" y="2943643"/>
            <a:ext cx="8001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1.6%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175000" y="2481174"/>
            <a:ext cx="8001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1.5%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245360" y="4818062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weather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3625850" y="4818062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weather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5006340" y="4818062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weather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10528300" y="4818062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weather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9147810" y="4823093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weather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6386830" y="4818062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weather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7767320" y="4818062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weather</a:t>
            </a:r>
            <a:endParaRPr lang="en-US" sz="1600" dirty="0"/>
          </a:p>
        </p:txBody>
      </p:sp>
      <p:cxnSp>
        <p:nvCxnSpPr>
          <p:cNvPr id="48" name="Straight Arrow Connector 47"/>
          <p:cNvCxnSpPr>
            <a:stCxn id="41" idx="3"/>
            <a:endCxn id="42" idx="1"/>
          </p:cNvCxnSpPr>
          <p:nvPr/>
        </p:nvCxnSpPr>
        <p:spPr>
          <a:xfrm>
            <a:off x="3261360" y="5046662"/>
            <a:ext cx="3644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2" idx="3"/>
            <a:endCxn id="43" idx="1"/>
          </p:cNvCxnSpPr>
          <p:nvPr/>
        </p:nvCxnSpPr>
        <p:spPr>
          <a:xfrm>
            <a:off x="4641850" y="5046662"/>
            <a:ext cx="3644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3"/>
            <a:endCxn id="47" idx="1"/>
          </p:cNvCxnSpPr>
          <p:nvPr/>
        </p:nvCxnSpPr>
        <p:spPr>
          <a:xfrm>
            <a:off x="7402830" y="5046662"/>
            <a:ext cx="3644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5" idx="1"/>
          </p:cNvCxnSpPr>
          <p:nvPr/>
        </p:nvCxnSpPr>
        <p:spPr>
          <a:xfrm>
            <a:off x="8783320" y="5046662"/>
            <a:ext cx="364490" cy="50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3"/>
            <a:endCxn id="46" idx="1"/>
          </p:cNvCxnSpPr>
          <p:nvPr/>
        </p:nvCxnSpPr>
        <p:spPr>
          <a:xfrm>
            <a:off x="6022340" y="5046662"/>
            <a:ext cx="3644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3"/>
            <a:endCxn id="44" idx="1"/>
          </p:cNvCxnSpPr>
          <p:nvPr/>
        </p:nvCxnSpPr>
        <p:spPr>
          <a:xfrm flipV="1">
            <a:off x="10163810" y="5046662"/>
            <a:ext cx="364490" cy="50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6140" y="4908162"/>
            <a:ext cx="13792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Sup = 2.5%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2245360" y="5448061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On-air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3625850" y="5448061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misc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5006340" y="5448061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On-air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6386830" y="5448061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misc</a:t>
            </a:r>
            <a:endParaRPr lang="en-US" sz="1600" dirty="0"/>
          </a:p>
        </p:txBody>
      </p:sp>
      <p:cxnSp>
        <p:nvCxnSpPr>
          <p:cNvPr id="83" name="Straight Arrow Connector 82"/>
          <p:cNvCxnSpPr>
            <a:stCxn id="76" idx="3"/>
            <a:endCxn id="77" idx="1"/>
          </p:cNvCxnSpPr>
          <p:nvPr/>
        </p:nvCxnSpPr>
        <p:spPr>
          <a:xfrm>
            <a:off x="3261360" y="5676661"/>
            <a:ext cx="3644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3"/>
            <a:endCxn id="78" idx="1"/>
          </p:cNvCxnSpPr>
          <p:nvPr/>
        </p:nvCxnSpPr>
        <p:spPr>
          <a:xfrm>
            <a:off x="4641850" y="5676661"/>
            <a:ext cx="3644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8" idx="3"/>
            <a:endCxn id="81" idx="1"/>
          </p:cNvCxnSpPr>
          <p:nvPr/>
        </p:nvCxnSpPr>
        <p:spPr>
          <a:xfrm>
            <a:off x="6022340" y="5676661"/>
            <a:ext cx="3644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245360" y="6083091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misc</a:t>
            </a:r>
            <a:endParaRPr lang="en-US" sz="1600" dirty="0"/>
          </a:p>
        </p:txBody>
      </p:sp>
      <p:sp>
        <p:nvSpPr>
          <p:cNvPr id="103" name="Rectangle 102"/>
          <p:cNvSpPr/>
          <p:nvPr/>
        </p:nvSpPr>
        <p:spPr>
          <a:xfrm>
            <a:off x="3625850" y="6083091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misc</a:t>
            </a:r>
            <a:endParaRPr lang="en-US" sz="1600" dirty="0"/>
          </a:p>
        </p:txBody>
      </p:sp>
      <p:sp>
        <p:nvSpPr>
          <p:cNvPr id="104" name="Rectangle 103"/>
          <p:cNvSpPr/>
          <p:nvPr/>
        </p:nvSpPr>
        <p:spPr>
          <a:xfrm>
            <a:off x="5006340" y="6083091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On-air</a:t>
            </a:r>
            <a:endParaRPr lang="en-US" sz="1600" dirty="0"/>
          </a:p>
        </p:txBody>
      </p:sp>
      <p:sp>
        <p:nvSpPr>
          <p:cNvPr id="107" name="Rectangle 106"/>
          <p:cNvSpPr/>
          <p:nvPr/>
        </p:nvSpPr>
        <p:spPr>
          <a:xfrm>
            <a:off x="6386830" y="6083091"/>
            <a:ext cx="101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On-air</a:t>
            </a:r>
            <a:endParaRPr lang="en-US" sz="1600" dirty="0"/>
          </a:p>
        </p:txBody>
      </p:sp>
      <p:cxnSp>
        <p:nvCxnSpPr>
          <p:cNvPr id="109" name="Straight Arrow Connector 108"/>
          <p:cNvCxnSpPr>
            <a:stCxn id="102" idx="3"/>
            <a:endCxn id="103" idx="1"/>
          </p:cNvCxnSpPr>
          <p:nvPr/>
        </p:nvCxnSpPr>
        <p:spPr>
          <a:xfrm>
            <a:off x="3261360" y="6311691"/>
            <a:ext cx="3644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3" idx="3"/>
            <a:endCxn id="104" idx="1"/>
          </p:cNvCxnSpPr>
          <p:nvPr/>
        </p:nvCxnSpPr>
        <p:spPr>
          <a:xfrm>
            <a:off x="4641850" y="6311691"/>
            <a:ext cx="3644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3"/>
            <a:endCxn id="107" idx="1"/>
          </p:cNvCxnSpPr>
          <p:nvPr/>
        </p:nvCxnSpPr>
        <p:spPr>
          <a:xfrm>
            <a:off x="6022340" y="6311691"/>
            <a:ext cx="3644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66140" y="5540676"/>
            <a:ext cx="13792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Sup = 1.5%</a:t>
            </a:r>
            <a:endParaRPr 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85190" y="6173191"/>
            <a:ext cx="13792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Sup = 1.5%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27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Decision Process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and </a:t>
            </a:r>
            <a:r>
              <a:rPr lang="en-US" dirty="0" smtClean="0"/>
              <a:t>Excel</a:t>
            </a:r>
          </a:p>
          <a:p>
            <a:r>
              <a:rPr lang="en-US" dirty="0" smtClean="0"/>
              <a:t>[Chester Parrott]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0187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Decision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Time Stochastic Processes</a:t>
            </a:r>
            <a:endParaRPr lang="en-US" dirty="0"/>
          </a:p>
          <a:p>
            <a:r>
              <a:rPr lang="en-US" dirty="0" smtClean="0"/>
              <a:t>Markov Property: </a:t>
            </a:r>
          </a:p>
          <a:p>
            <a:pPr lvl="1"/>
            <a:r>
              <a:rPr lang="en-US" dirty="0"/>
              <a:t>A stochastic process has the </a:t>
            </a:r>
            <a:r>
              <a:rPr lang="en-US" u="sng" dirty="0"/>
              <a:t>Markov </a:t>
            </a:r>
            <a:r>
              <a:rPr lang="en-US" u="sng" dirty="0" smtClean="0"/>
              <a:t>property</a:t>
            </a:r>
            <a:r>
              <a:rPr lang="en-US" dirty="0" smtClean="0"/>
              <a:t> if </a:t>
            </a:r>
            <a:r>
              <a:rPr lang="en-US" dirty="0"/>
              <a:t>the conditional probability distribution of future states of the process (conditional on both past and present values) depends </a:t>
            </a:r>
            <a:r>
              <a:rPr lang="en-US" u="sng" dirty="0"/>
              <a:t>only</a:t>
            </a:r>
            <a:r>
              <a:rPr lang="en-US" dirty="0"/>
              <a:t> upon the present state, not on the sequence of events that preceded </a:t>
            </a:r>
            <a:r>
              <a:rPr lang="en-US" dirty="0" smtClean="0"/>
              <a:t>it - </a:t>
            </a:r>
            <a:r>
              <a:rPr lang="en-US" b="1" i="1" dirty="0" smtClean="0"/>
              <a:t>Wikipedia</a:t>
            </a:r>
          </a:p>
          <a:p>
            <a:pPr lvl="1"/>
            <a:r>
              <a:rPr lang="en-US" dirty="0" smtClean="0"/>
              <a:t>Stateless (what do I know now, because I forgot everything up until now…)</a:t>
            </a:r>
          </a:p>
          <a:p>
            <a:r>
              <a:rPr lang="en-US" dirty="0" smtClean="0"/>
              <a:t>Google’s PageRank </a:t>
            </a:r>
            <a:r>
              <a:rPr lang="en-US" dirty="0"/>
              <a:t>A</a:t>
            </a:r>
            <a:r>
              <a:rPr lang="en-US" dirty="0" smtClean="0"/>
              <a:t>lgorithm Assumes Web-Users are Stochastic Agents</a:t>
            </a:r>
          </a:p>
          <a:p>
            <a:r>
              <a:rPr lang="en-US" dirty="0" smtClean="0"/>
              <a:t>Frequency Counter Algorithm</a:t>
            </a:r>
          </a:p>
        </p:txBody>
      </p:sp>
    </p:spTree>
    <p:extLst>
      <p:ext uri="{BB962C8B-B14F-4D97-AF65-F5344CB8AC3E}">
        <p14:creationId xmlns:p14="http://schemas.microsoft.com/office/powerpoint/2010/main" val="379298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sequence that looks like: ATTGTATTTATTGTATTT (length 18)</a:t>
            </a:r>
          </a:p>
          <a:p>
            <a:r>
              <a:rPr lang="en-US" dirty="0" smtClean="0"/>
              <a:t>Count each transition and keep a record of each in an adjacency matrix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Calculate row statistics of Adjacency Matrix (normalize)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Generate Graphics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Filter Edges Below Certain </a:t>
            </a:r>
            <a:r>
              <a:rPr lang="en-US" i="1" dirty="0" smtClean="0"/>
              <a:t>p</a:t>
            </a:r>
            <a:r>
              <a:rPr lang="en-US" dirty="0" smtClean="0"/>
              <a:t> value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3715"/>
              </p:ext>
            </p:extLst>
          </p:nvPr>
        </p:nvGraphicFramePr>
        <p:xfrm>
          <a:off x="1069675" y="3756164"/>
          <a:ext cx="2586392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6598"/>
                <a:gridCol w="646598"/>
                <a:gridCol w="646598"/>
                <a:gridCol w="6465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L/R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9036"/>
              </p:ext>
            </p:extLst>
          </p:nvPr>
        </p:nvGraphicFramePr>
        <p:xfrm>
          <a:off x="5509403" y="2821635"/>
          <a:ext cx="2815088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3772"/>
                <a:gridCol w="703772"/>
                <a:gridCol w="703772"/>
                <a:gridCol w="7037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L/R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332272" y="5986510"/>
            <a:ext cx="2275841" cy="826651"/>
            <a:chOff x="5332272" y="5986510"/>
            <a:chExt cx="2275841" cy="826651"/>
          </a:xfrm>
        </p:grpSpPr>
        <p:grpSp>
          <p:nvGrpSpPr>
            <p:cNvPr id="64" name="Group 63"/>
            <p:cNvGrpSpPr/>
            <p:nvPr/>
          </p:nvGrpSpPr>
          <p:grpSpPr>
            <a:xfrm>
              <a:off x="5332272" y="6097844"/>
              <a:ext cx="2275841" cy="715317"/>
              <a:chOff x="2769351" y="6034961"/>
              <a:chExt cx="2275841" cy="715317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769351" y="6200776"/>
                <a:ext cx="396815" cy="3968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</a:t>
                </a:r>
                <a:endParaRPr lang="en-US" sz="11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648377" y="6200777"/>
                <a:ext cx="396815" cy="3968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G</a:t>
                </a:r>
                <a:endParaRPr lang="en-US" sz="11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742989" y="6200777"/>
                <a:ext cx="396815" cy="3968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T</a:t>
                </a:r>
                <a:endParaRPr lang="en-US" sz="1100" dirty="0"/>
              </a:p>
            </p:txBody>
          </p:sp>
          <p:cxnSp>
            <p:nvCxnSpPr>
              <p:cNvPr id="57" name="Straight Arrow Connector 56"/>
              <p:cNvCxnSpPr>
                <a:stCxn id="55" idx="3"/>
                <a:endCxn id="53" idx="5"/>
              </p:cNvCxnSpPr>
              <p:nvPr/>
            </p:nvCxnSpPr>
            <p:spPr>
              <a:xfrm flipH="1" flipV="1">
                <a:off x="3108054" y="6539479"/>
                <a:ext cx="69304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3133363" y="6034961"/>
                <a:ext cx="4908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100%</a:t>
                </a:r>
                <a:endParaRPr lang="en-US" sz="1100" dirty="0"/>
              </a:p>
            </p:txBody>
          </p:sp>
          <p:cxnSp>
            <p:nvCxnSpPr>
              <p:cNvPr id="60" name="Straight Arrow Connector 59"/>
              <p:cNvCxnSpPr>
                <a:stCxn id="53" idx="7"/>
                <a:endCxn id="55" idx="1"/>
              </p:cNvCxnSpPr>
              <p:nvPr/>
            </p:nvCxnSpPr>
            <p:spPr>
              <a:xfrm>
                <a:off x="3108054" y="6258888"/>
                <a:ext cx="69304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54" idx="1"/>
                <a:endCxn id="55" idx="7"/>
              </p:cNvCxnSpPr>
              <p:nvPr/>
            </p:nvCxnSpPr>
            <p:spPr>
              <a:xfrm flipH="1">
                <a:off x="4081692" y="6258889"/>
                <a:ext cx="6247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4105452" y="6043428"/>
                <a:ext cx="4908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100%</a:t>
                </a:r>
                <a:endParaRPr lang="en-US" sz="11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223814" y="6488668"/>
                <a:ext cx="4171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27%</a:t>
                </a:r>
                <a:endParaRPr lang="en-US" sz="1100" dirty="0"/>
              </a:p>
            </p:txBody>
          </p:sp>
        </p:grpSp>
        <p:cxnSp>
          <p:nvCxnSpPr>
            <p:cNvPr id="71" name="Elbow Connector 70"/>
            <p:cNvCxnSpPr/>
            <p:nvPr/>
          </p:nvCxnSpPr>
          <p:spPr>
            <a:xfrm rot="5400000" flipH="1" flipV="1">
              <a:off x="6504318" y="6171038"/>
              <a:ext cx="12700" cy="280591"/>
            </a:xfrm>
            <a:prstGeom prst="bentConnector3">
              <a:avLst>
                <a:gd name="adj1" fmla="val 225757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304850" y="5986510"/>
              <a:ext cx="4171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55%</a:t>
              </a:r>
              <a:endParaRPr lang="en-US" sz="11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332272" y="4820637"/>
            <a:ext cx="2275841" cy="812692"/>
            <a:chOff x="5332272" y="4820637"/>
            <a:chExt cx="2275841" cy="812692"/>
          </a:xfrm>
        </p:grpSpPr>
        <p:grpSp>
          <p:nvGrpSpPr>
            <p:cNvPr id="51" name="Group 50"/>
            <p:cNvGrpSpPr/>
            <p:nvPr/>
          </p:nvGrpSpPr>
          <p:grpSpPr>
            <a:xfrm>
              <a:off x="5332272" y="4926479"/>
              <a:ext cx="2275841" cy="706850"/>
              <a:chOff x="4823313" y="5685604"/>
              <a:chExt cx="2275841" cy="70685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823313" y="5842952"/>
                <a:ext cx="396815" cy="3968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</a:t>
                </a:r>
                <a:endParaRPr lang="en-US" sz="1100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702339" y="5842953"/>
                <a:ext cx="396815" cy="3968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G</a:t>
                </a:r>
                <a:endParaRPr lang="en-US" sz="110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796951" y="5842953"/>
                <a:ext cx="396815" cy="3968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T</a:t>
                </a:r>
                <a:endParaRPr lang="en-US" sz="1100" dirty="0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0" idx="3"/>
              </p:cNvCxnSpPr>
              <p:nvPr/>
            </p:nvCxnSpPr>
            <p:spPr>
              <a:xfrm>
                <a:off x="6135654" y="6181656"/>
                <a:ext cx="6247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1" idx="3"/>
                <a:endCxn id="8" idx="5"/>
              </p:cNvCxnSpPr>
              <p:nvPr/>
            </p:nvCxnSpPr>
            <p:spPr>
              <a:xfrm flipH="1" flipV="1">
                <a:off x="5162016" y="6181655"/>
                <a:ext cx="69304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6179404" y="6130844"/>
                <a:ext cx="4171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18%</a:t>
                </a:r>
                <a:endParaRPr lang="en-US" sz="11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187325" y="5685604"/>
                <a:ext cx="4908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100%</a:t>
                </a:r>
                <a:endParaRPr lang="en-US" sz="1100" dirty="0"/>
              </a:p>
            </p:txBody>
          </p:sp>
          <p:cxnSp>
            <p:nvCxnSpPr>
              <p:cNvPr id="25" name="Straight Arrow Connector 24"/>
              <p:cNvCxnSpPr>
                <a:stCxn id="8" idx="7"/>
                <a:endCxn id="11" idx="1"/>
              </p:cNvCxnSpPr>
              <p:nvPr/>
            </p:nvCxnSpPr>
            <p:spPr>
              <a:xfrm>
                <a:off x="5162016" y="5901064"/>
                <a:ext cx="69304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0" idx="1"/>
                <a:endCxn id="11" idx="7"/>
              </p:cNvCxnSpPr>
              <p:nvPr/>
            </p:nvCxnSpPr>
            <p:spPr>
              <a:xfrm flipH="1">
                <a:off x="6135654" y="5901065"/>
                <a:ext cx="6247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6150947" y="5685604"/>
                <a:ext cx="4908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100%</a:t>
                </a:r>
                <a:endParaRPr lang="en-US" sz="11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277776" y="6130844"/>
                <a:ext cx="4171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27%</a:t>
                </a:r>
                <a:endParaRPr lang="en-US" sz="1100" dirty="0"/>
              </a:p>
            </p:txBody>
          </p:sp>
        </p:grpSp>
        <p:cxnSp>
          <p:nvCxnSpPr>
            <p:cNvPr id="68" name="Elbow Connector 67"/>
            <p:cNvCxnSpPr>
              <a:stCxn id="11" idx="1"/>
              <a:endCxn id="11" idx="7"/>
            </p:cNvCxnSpPr>
            <p:nvPr/>
          </p:nvCxnSpPr>
          <p:spPr>
            <a:xfrm rot="5400000" flipH="1" flipV="1">
              <a:off x="6504317" y="5001645"/>
              <a:ext cx="12700" cy="280591"/>
            </a:xfrm>
            <a:prstGeom prst="bentConnector3">
              <a:avLst>
                <a:gd name="adj1" fmla="val 225757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304849" y="4820637"/>
              <a:ext cx="4171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55%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470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Summary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 smtClean="0"/>
              <a:t>We generate the probability distribution for every transition that exists in the data set</a:t>
            </a:r>
          </a:p>
          <a:p>
            <a:r>
              <a:rPr lang="en-US" dirty="0" smtClean="0"/>
              <a:t>Iteratively filter out transitions below a certain probability threshold</a:t>
            </a:r>
          </a:p>
          <a:p>
            <a:r>
              <a:rPr lang="en-US" dirty="0" smtClean="0"/>
              <a:t>Observe connected components</a:t>
            </a:r>
          </a:p>
          <a:p>
            <a:r>
              <a:rPr lang="en-US" dirty="0" smtClean="0"/>
              <a:t>With full MDP model, we can also answer questions like the following</a:t>
            </a:r>
          </a:p>
          <a:p>
            <a:r>
              <a:rPr lang="en-US" dirty="0" smtClean="0"/>
              <a:t>P(G|A) = P(T|A)*P(G|T)</a:t>
            </a:r>
          </a:p>
          <a:p>
            <a:pPr lvl="1"/>
            <a:r>
              <a:rPr lang="en-US" dirty="0" smtClean="0"/>
              <a:t>P(T|A) = 100%</a:t>
            </a:r>
          </a:p>
          <a:p>
            <a:pPr lvl="1"/>
            <a:r>
              <a:rPr lang="en-US" dirty="0" smtClean="0"/>
              <a:t>P(G|T) = 18%</a:t>
            </a:r>
          </a:p>
          <a:p>
            <a:r>
              <a:rPr lang="en-US" dirty="0"/>
              <a:t>P(G|A</a:t>
            </a:r>
            <a:r>
              <a:rPr lang="en-US" dirty="0" smtClean="0"/>
              <a:t>) = 100%*18% = 18%</a:t>
            </a:r>
            <a:r>
              <a:rPr lang="en-US" i="1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4722672" y="4227970"/>
            <a:ext cx="2275841" cy="812692"/>
            <a:chOff x="5332272" y="4820637"/>
            <a:chExt cx="2275841" cy="812692"/>
          </a:xfrm>
        </p:grpSpPr>
        <p:grpSp>
          <p:nvGrpSpPr>
            <p:cNvPr id="46" name="Group 45"/>
            <p:cNvGrpSpPr/>
            <p:nvPr/>
          </p:nvGrpSpPr>
          <p:grpSpPr>
            <a:xfrm>
              <a:off x="5332272" y="4926479"/>
              <a:ext cx="2275841" cy="706850"/>
              <a:chOff x="4823313" y="5685604"/>
              <a:chExt cx="2275841" cy="70685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823313" y="5842952"/>
                <a:ext cx="396815" cy="3968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</a:t>
                </a:r>
                <a:endParaRPr lang="en-US" sz="11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702339" y="5842953"/>
                <a:ext cx="396815" cy="3968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G</a:t>
                </a:r>
                <a:endParaRPr lang="en-US" sz="1100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796951" y="5842953"/>
                <a:ext cx="396815" cy="3968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T</a:t>
                </a:r>
                <a:endParaRPr lang="en-US" sz="1100" dirty="0"/>
              </a:p>
            </p:txBody>
          </p:sp>
          <p:cxnSp>
            <p:nvCxnSpPr>
              <p:cNvPr id="58" name="Straight Arrow Connector 57"/>
              <p:cNvCxnSpPr>
                <a:stCxn id="56" idx="5"/>
                <a:endCxn id="52" idx="3"/>
              </p:cNvCxnSpPr>
              <p:nvPr/>
            </p:nvCxnSpPr>
            <p:spPr>
              <a:xfrm>
                <a:off x="6135654" y="6181656"/>
                <a:ext cx="6247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56" idx="3"/>
                <a:endCxn id="49" idx="5"/>
              </p:cNvCxnSpPr>
              <p:nvPr/>
            </p:nvCxnSpPr>
            <p:spPr>
              <a:xfrm flipH="1" flipV="1">
                <a:off x="5162016" y="6181655"/>
                <a:ext cx="69304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6179404" y="6130844"/>
                <a:ext cx="4171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18%</a:t>
                </a:r>
                <a:endParaRPr lang="en-US" sz="11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187325" y="5685604"/>
                <a:ext cx="4908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100%</a:t>
                </a:r>
                <a:endParaRPr lang="en-US" sz="1100" dirty="0"/>
              </a:p>
            </p:txBody>
          </p:sp>
          <p:cxnSp>
            <p:nvCxnSpPr>
              <p:cNvPr id="68" name="Straight Arrow Connector 67"/>
              <p:cNvCxnSpPr>
                <a:stCxn id="49" idx="7"/>
                <a:endCxn id="56" idx="1"/>
              </p:cNvCxnSpPr>
              <p:nvPr/>
            </p:nvCxnSpPr>
            <p:spPr>
              <a:xfrm>
                <a:off x="5162016" y="5901064"/>
                <a:ext cx="69304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52" idx="1"/>
                <a:endCxn id="56" idx="7"/>
              </p:cNvCxnSpPr>
              <p:nvPr/>
            </p:nvCxnSpPr>
            <p:spPr>
              <a:xfrm flipH="1">
                <a:off x="6135654" y="5901065"/>
                <a:ext cx="6247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150947" y="5685604"/>
                <a:ext cx="4908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100%</a:t>
                </a:r>
                <a:endParaRPr lang="en-US" sz="11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277776" y="6130844"/>
                <a:ext cx="4171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27%</a:t>
                </a:r>
                <a:endParaRPr lang="en-US" sz="1100" dirty="0"/>
              </a:p>
            </p:txBody>
          </p:sp>
        </p:grpSp>
        <p:cxnSp>
          <p:nvCxnSpPr>
            <p:cNvPr id="47" name="Elbow Connector 46"/>
            <p:cNvCxnSpPr>
              <a:stCxn id="56" idx="1"/>
              <a:endCxn id="56" idx="7"/>
            </p:cNvCxnSpPr>
            <p:nvPr/>
          </p:nvCxnSpPr>
          <p:spPr>
            <a:xfrm rot="5400000" flipH="1" flipV="1">
              <a:off x="6504317" y="5001645"/>
              <a:ext cx="12700" cy="280591"/>
            </a:xfrm>
            <a:prstGeom prst="bentConnector3">
              <a:avLst>
                <a:gd name="adj1" fmla="val 225757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304849" y="4820637"/>
              <a:ext cx="4171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55%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695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MDP With 1% Filter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(covers </a:t>
            </a:r>
            <a:r>
              <a:rPr lang="en-US" sz="2000" dirty="0" smtClean="0"/>
              <a:t>~99.64% </a:t>
            </a:r>
            <a:r>
              <a:rPr lang="en-US" sz="2000" dirty="0"/>
              <a:t>of Transitions)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16280"/>
            <a:ext cx="6598920" cy="6215394"/>
          </a:xfr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840480" y="1270000"/>
            <a:ext cx="439720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  <a:endParaRPr lang="en-US" sz="3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13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[Ai Tran]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0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MDP With </a:t>
            </a:r>
            <a:r>
              <a:rPr lang="en-US" dirty="0" smtClean="0"/>
              <a:t>5% Filter</a:t>
            </a:r>
            <a:br>
              <a:rPr lang="en-US" dirty="0" smtClean="0"/>
            </a:br>
            <a:r>
              <a:rPr lang="en-US" sz="2000" dirty="0" smtClean="0"/>
              <a:t>(covers ~78.82% of Transitions)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" y="67826"/>
            <a:ext cx="8602980" cy="6030196"/>
          </a:xfrm>
        </p:spPr>
      </p:pic>
    </p:spTree>
    <p:extLst>
      <p:ext uri="{BB962C8B-B14F-4D97-AF65-F5344CB8AC3E}">
        <p14:creationId xmlns:p14="http://schemas.microsoft.com/office/powerpoint/2010/main" val="1558297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MDP With </a:t>
            </a:r>
            <a:r>
              <a:rPr lang="en-US" dirty="0" smtClean="0"/>
              <a:t>6% Filter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(covers ~</a:t>
            </a:r>
            <a:r>
              <a:rPr lang="en-US" sz="2000" dirty="0" smtClean="0"/>
              <a:t>74.41% </a:t>
            </a:r>
            <a:r>
              <a:rPr lang="en-US" sz="2000" dirty="0"/>
              <a:t>of Transitions)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54" y="906780"/>
            <a:ext cx="9104158" cy="6012180"/>
          </a:xfrm>
        </p:spPr>
      </p:pic>
    </p:spTree>
    <p:extLst>
      <p:ext uri="{BB962C8B-B14F-4D97-AF65-F5344CB8AC3E}">
        <p14:creationId xmlns:p14="http://schemas.microsoft.com/office/powerpoint/2010/main" val="371829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MDP With </a:t>
            </a:r>
            <a:r>
              <a:rPr lang="en-US" dirty="0" smtClean="0"/>
              <a:t>7% Filter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(covers ~</a:t>
            </a:r>
            <a:r>
              <a:rPr lang="en-US" sz="2000" dirty="0" smtClean="0"/>
              <a:t>73.00% </a:t>
            </a:r>
            <a:r>
              <a:rPr lang="en-US" sz="2000" dirty="0"/>
              <a:t>of Transitions)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1456310"/>
            <a:ext cx="8778240" cy="5393041"/>
          </a:xfrm>
        </p:spPr>
      </p:pic>
    </p:spTree>
    <p:extLst>
      <p:ext uri="{BB962C8B-B14F-4D97-AF65-F5344CB8AC3E}">
        <p14:creationId xmlns:p14="http://schemas.microsoft.com/office/powerpoint/2010/main" val="222575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Results: </a:t>
            </a:r>
            <a:r>
              <a:rPr lang="en-US" sz="4000" dirty="0" smtClean="0"/>
              <a:t>MDP </a:t>
            </a:r>
            <a:r>
              <a:rPr lang="en-US" sz="4000" dirty="0"/>
              <a:t>With </a:t>
            </a:r>
            <a:r>
              <a:rPr lang="en-US" sz="4000" dirty="0" smtClean="0"/>
              <a:t>10% Filter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200" dirty="0"/>
              <a:t>(covers ~</a:t>
            </a:r>
            <a:r>
              <a:rPr lang="en-US" sz="2200" dirty="0" smtClean="0"/>
              <a:t>70.82% </a:t>
            </a:r>
            <a:r>
              <a:rPr lang="en-US" sz="2200" dirty="0"/>
              <a:t>of Transitions)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75" y="2160588"/>
            <a:ext cx="7368288" cy="3881437"/>
          </a:xfrm>
        </p:spPr>
      </p:pic>
    </p:spTree>
    <p:extLst>
      <p:ext uri="{BB962C8B-B14F-4D97-AF65-F5344CB8AC3E}">
        <p14:creationId xmlns:p14="http://schemas.microsoft.com/office/powerpoint/2010/main" val="175075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[Finally!]</a:t>
            </a:r>
          </a:p>
          <a:p>
            <a:r>
              <a:rPr lang="en-US" dirty="0" smtClean="0"/>
              <a:t>[Make them stop talking!]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3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47666" cy="3880773"/>
          </a:xfrm>
        </p:spPr>
        <p:txBody>
          <a:bodyPr/>
          <a:lstStyle/>
          <a:p>
            <a:r>
              <a:rPr lang="en-US" dirty="0" smtClean="0"/>
              <a:t>Association analysis provided categories most likely to appear together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(without order)</a:t>
            </a:r>
          </a:p>
          <a:p>
            <a:r>
              <a:rPr lang="en-US" dirty="0" smtClean="0"/>
              <a:t>Sequence analysis provided categories most likely to appear together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(with respect to order)</a:t>
            </a:r>
          </a:p>
          <a:p>
            <a:r>
              <a:rPr lang="en-US" dirty="0" smtClean="0"/>
              <a:t>MDP Analysis provided transition distribution representative of the dataset</a:t>
            </a:r>
          </a:p>
          <a:p>
            <a:r>
              <a:rPr lang="en-US" dirty="0" smtClean="0"/>
              <a:t>Holistic approach was helpful in understanding how users interacted with 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2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://cdn.memegenerator.net/instances/500x/35443550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5"/>
          <a:stretch/>
        </p:blipFill>
        <p:spPr bwMode="auto">
          <a:xfrm>
            <a:off x="1962239" y="1270000"/>
            <a:ext cx="5436280" cy="51527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47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Association Analysis</a:t>
            </a:r>
          </a:p>
          <a:p>
            <a:r>
              <a:rPr lang="en-US" dirty="0" smtClean="0"/>
              <a:t>Sequential Analysis</a:t>
            </a:r>
          </a:p>
          <a:p>
            <a:r>
              <a:rPr lang="en-US" dirty="0" smtClean="0"/>
              <a:t>Markov Analysis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0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MSNBC.com</a:t>
            </a:r>
            <a:br>
              <a:rPr lang="en-US" dirty="0" smtClean="0"/>
            </a:br>
            <a:r>
              <a:rPr lang="en-US" sz="1600" dirty="0" smtClean="0"/>
              <a:t>(circa. September 1999)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3" y="2160589"/>
            <a:ext cx="5370265" cy="401987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The Movie: Sixth Sense was new in theaters</a:t>
            </a:r>
          </a:p>
          <a:p>
            <a:pPr lvl="1"/>
            <a:r>
              <a:rPr lang="en-US" dirty="0"/>
              <a:t>Michael Johnson </a:t>
            </a:r>
            <a:r>
              <a:rPr lang="en-US" dirty="0" smtClean="0"/>
              <a:t>captured the </a:t>
            </a:r>
            <a:r>
              <a:rPr lang="en-US" dirty="0"/>
              <a:t>400 M. world </a:t>
            </a:r>
            <a:r>
              <a:rPr lang="en-US" dirty="0" smtClean="0"/>
              <a:t>record</a:t>
            </a:r>
          </a:p>
          <a:p>
            <a:pPr lvl="1"/>
            <a:r>
              <a:rPr lang="en-US" dirty="0"/>
              <a:t>Lance Armstrong </a:t>
            </a:r>
            <a:r>
              <a:rPr lang="en-US" dirty="0" smtClean="0"/>
              <a:t>won </a:t>
            </a:r>
            <a:r>
              <a:rPr lang="en-US" dirty="0"/>
              <a:t>his first Tour de </a:t>
            </a:r>
            <a:r>
              <a:rPr lang="en-US" dirty="0" smtClean="0"/>
              <a:t>France</a:t>
            </a:r>
          </a:p>
          <a:p>
            <a:pPr lvl="1"/>
            <a:r>
              <a:rPr lang="en-US" dirty="0"/>
              <a:t>The initial release of </a:t>
            </a:r>
            <a:r>
              <a:rPr lang="en-US" dirty="0" smtClean="0"/>
              <a:t>Napster</a:t>
            </a:r>
          </a:p>
          <a:p>
            <a:pPr lvl="1"/>
            <a:r>
              <a:rPr lang="en-US" dirty="0"/>
              <a:t>Apple Computer released the first </a:t>
            </a:r>
            <a:r>
              <a:rPr lang="en-US" dirty="0" smtClean="0"/>
              <a:t>iBook</a:t>
            </a:r>
          </a:p>
          <a:p>
            <a:pPr lvl="1"/>
            <a:r>
              <a:rPr lang="en-US" dirty="0"/>
              <a:t>Microsoft releases Windows 98 Second </a:t>
            </a:r>
            <a:r>
              <a:rPr lang="en-US" dirty="0" smtClean="0"/>
              <a:t>Edition</a:t>
            </a:r>
          </a:p>
          <a:p>
            <a:pPr lvl="1"/>
            <a:r>
              <a:rPr lang="en-US" dirty="0"/>
              <a:t>Bluetooth </a:t>
            </a:r>
            <a:r>
              <a:rPr lang="en-US" dirty="0" smtClean="0"/>
              <a:t>announced.</a:t>
            </a:r>
          </a:p>
          <a:p>
            <a:pPr lvl="1"/>
            <a:r>
              <a:rPr lang="en-US" dirty="0" smtClean="0"/>
              <a:t>Billions spent on Y2K bug</a:t>
            </a:r>
          </a:p>
          <a:p>
            <a:pPr lvl="1"/>
            <a:r>
              <a:rPr lang="en-US" dirty="0" smtClean="0"/>
              <a:t>Myspace is introduced to the internet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77332" y="6180467"/>
            <a:ext cx="63838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u="sng" dirty="0" smtClean="0"/>
              <a:t>http://web.archive.org/web/19990908015206/http://msnbc.com/news/default.asp</a:t>
            </a:r>
            <a:endParaRPr lang="en-US" sz="1200" b="1" i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271"/>
          <a:stretch/>
        </p:blipFill>
        <p:spPr>
          <a:xfrm>
            <a:off x="6047599" y="1041401"/>
            <a:ext cx="5924550" cy="51390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4530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MSNBC.com </a:t>
            </a:r>
            <a:br>
              <a:rPr lang="en-US" dirty="0" smtClean="0"/>
            </a:br>
            <a:r>
              <a:rPr lang="en-US" dirty="0" smtClean="0"/>
              <a:t>Anonymous </a:t>
            </a:r>
            <a:r>
              <a:rPr lang="en-US" dirty="0"/>
              <a:t>Web Data </a:t>
            </a:r>
            <a:r>
              <a:rPr lang="en-US" dirty="0" err="1"/>
              <a:t>Data</a:t>
            </a:r>
            <a:r>
              <a:rPr lang="en-US" dirty="0"/>
              <a:t> 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data comes from Internet Information Server (IIS) logs for msnbc.com and news-related portions of msn.com for the </a:t>
            </a:r>
            <a:r>
              <a:rPr lang="en-US" i="1" u="sng" dirty="0"/>
              <a:t>entire day </a:t>
            </a:r>
            <a:r>
              <a:rPr lang="en-US" b="1" i="1" u="sng" dirty="0"/>
              <a:t>of September, 28, 1999 </a:t>
            </a:r>
            <a:r>
              <a:rPr lang="en-US" dirty="0"/>
              <a:t>(Pacific Standard Time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Each </a:t>
            </a:r>
            <a:r>
              <a:rPr lang="en-US" dirty="0"/>
              <a:t>sequence in the dataset corresponds to page views of a user during that twenty-four hour period.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event in the sequence corresponds to a user's request for a </a:t>
            </a:r>
            <a:r>
              <a:rPr lang="en-US" dirty="0" smtClean="0"/>
              <a:t>page</a:t>
            </a:r>
            <a:r>
              <a:rPr lang="en-US" dirty="0"/>
              <a:t> </a:t>
            </a:r>
            <a:r>
              <a:rPr lang="en-US" dirty="0" smtClean="0"/>
              <a:t>in a specific category</a:t>
            </a:r>
          </a:p>
          <a:p>
            <a:r>
              <a:rPr lang="en-US" dirty="0"/>
              <a:t>Number of </a:t>
            </a:r>
            <a:r>
              <a:rPr lang="en-US" dirty="0" smtClean="0"/>
              <a:t>users (sequences): </a:t>
            </a:r>
            <a:r>
              <a:rPr lang="en-US" dirty="0"/>
              <a:t>989818 </a:t>
            </a:r>
          </a:p>
          <a:p>
            <a:r>
              <a:rPr lang="en-US" dirty="0"/>
              <a:t>Average number of visits per user: 5.7 </a:t>
            </a:r>
          </a:p>
          <a:p>
            <a:r>
              <a:rPr lang="en-US" dirty="0"/>
              <a:t>Number of URLs per category: 10 to 5000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categories are "</a:t>
            </a:r>
            <a:r>
              <a:rPr lang="en-US" dirty="0" err="1"/>
              <a:t>frontpage</a:t>
            </a:r>
            <a:r>
              <a:rPr lang="en-US" dirty="0"/>
              <a:t>", "news", "tech", "local", "opinion", "on-air", "</a:t>
            </a:r>
            <a:r>
              <a:rPr lang="en-US" dirty="0" err="1"/>
              <a:t>misc</a:t>
            </a:r>
            <a:r>
              <a:rPr lang="en-US" dirty="0"/>
              <a:t>", "weather", "health", "living", "business", "sports", "summary", "</a:t>
            </a:r>
            <a:r>
              <a:rPr lang="en-US" dirty="0" err="1"/>
              <a:t>bbs</a:t>
            </a:r>
            <a:r>
              <a:rPr lang="en-US" dirty="0"/>
              <a:t>" (bulletin board service), "travel", "msn-news", and "msn-sports</a:t>
            </a:r>
            <a:r>
              <a:rPr lang="en-US" dirty="0" smtClean="0"/>
              <a:t>".</a:t>
            </a:r>
          </a:p>
          <a:p>
            <a:r>
              <a:rPr lang="en-US" b="1" i="1" u="sng" dirty="0"/>
              <a:t>https://</a:t>
            </a:r>
            <a:r>
              <a:rPr lang="en-US" b="1" i="1" u="sng" dirty="0" smtClean="0"/>
              <a:t>archive.ics.uci.edu/ml/datasets/MSNBC.com+Anonymous+Web+Data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8675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Frequency</a:t>
            </a:r>
            <a:endParaRPr lang="en-US" dirty="0"/>
          </a:p>
        </p:txBody>
      </p:sp>
      <p:pic>
        <p:nvPicPr>
          <p:cNvPr id="4" name="Content Placeholder 3" descr="item_frequency_plo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7585" y="922673"/>
            <a:ext cx="8058849" cy="5745545"/>
          </a:xfrm>
        </p:spPr>
      </p:pic>
    </p:spTree>
    <p:extLst>
      <p:ext uri="{BB962C8B-B14F-4D97-AF65-F5344CB8AC3E}">
        <p14:creationId xmlns:p14="http://schemas.microsoft.com/office/powerpoint/2010/main" val="4074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</a:t>
            </a:r>
            <a:r>
              <a:rPr lang="en-US" dirty="0"/>
              <a:t>we cluster the different types of users that access the system by the categories they </a:t>
            </a:r>
            <a:r>
              <a:rPr lang="en-US" dirty="0" smtClean="0"/>
              <a:t>accessed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is the association/correlation between different site </a:t>
            </a:r>
            <a:r>
              <a:rPr lang="en-US" dirty="0" smtClean="0"/>
              <a:t>categories</a:t>
            </a:r>
            <a:endParaRPr lang="en-US" dirty="0"/>
          </a:p>
          <a:p>
            <a:r>
              <a:rPr lang="en-US" dirty="0" smtClean="0"/>
              <a:t>Given </a:t>
            </a:r>
            <a:r>
              <a:rPr lang="en-US" dirty="0"/>
              <a:t>a user has accessed category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/>
              <a:t>what is the likelihood they will access category </a:t>
            </a:r>
            <a:r>
              <a:rPr lang="en-US" dirty="0" smtClean="0"/>
              <a:t>c</a:t>
            </a:r>
            <a:r>
              <a:rPr lang="en-US" baseline="-25000" dirty="0"/>
              <a:t>2</a:t>
            </a:r>
            <a:r>
              <a:rPr lang="en-US" dirty="0" smtClean="0"/>
              <a:t>, </a:t>
            </a:r>
            <a:r>
              <a:rPr lang="en-US" dirty="0"/>
              <a:t>given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what is the likelihood </a:t>
            </a:r>
            <a:r>
              <a:rPr lang="en-US" dirty="0" smtClean="0"/>
              <a:t>they will access category c</a:t>
            </a:r>
            <a:r>
              <a:rPr lang="en-US" baseline="-25000" dirty="0" smtClean="0"/>
              <a:t>3</a:t>
            </a:r>
            <a:r>
              <a:rPr lang="en-US" dirty="0" smtClean="0"/>
              <a:t>, </a:t>
            </a:r>
            <a:r>
              <a:rPr lang="en-US" dirty="0"/>
              <a:t>...,  </a:t>
            </a:r>
            <a:r>
              <a:rPr lang="en-US" dirty="0" smtClean="0"/>
              <a:t>given category c</a:t>
            </a:r>
            <a:r>
              <a:rPr lang="en-US" baseline="-25000" dirty="0" smtClean="0"/>
              <a:t>k-1</a:t>
            </a:r>
            <a:r>
              <a:rPr lang="en-US" dirty="0" smtClean="0"/>
              <a:t>, </a:t>
            </a:r>
            <a:r>
              <a:rPr lang="en-US" dirty="0"/>
              <a:t>what is the likelihood </a:t>
            </a:r>
            <a:r>
              <a:rPr lang="en-US" dirty="0" smtClean="0"/>
              <a:t>they will visit category </a:t>
            </a:r>
            <a:r>
              <a:rPr lang="en-US" dirty="0" err="1" smtClean="0"/>
              <a:t>c</a:t>
            </a:r>
            <a:r>
              <a:rPr lang="en-US" baseline="-25000" dirty="0" err="1"/>
              <a:t>k</a:t>
            </a:r>
            <a:endParaRPr lang="en-US" baseline="-25000" dirty="0"/>
          </a:p>
          <a:p>
            <a:r>
              <a:rPr lang="en-US" dirty="0" smtClean="0"/>
              <a:t>What </a:t>
            </a:r>
            <a:r>
              <a:rPr lang="en-US" dirty="0"/>
              <a:t>is the best way to construct a visual model such </a:t>
            </a:r>
            <a:r>
              <a:rPr lang="en-US" dirty="0" smtClean="0"/>
              <a:t>as a: </a:t>
            </a:r>
            <a:r>
              <a:rPr lang="en-US" dirty="0"/>
              <a:t>Petri-Net, Bayes Net, Markov Process, or similar formal model to describe how users interacted with MSNBC in the observed time </a:t>
            </a:r>
            <a:r>
              <a:rPr lang="en-US" dirty="0" smtClean="0"/>
              <a:t>period</a:t>
            </a:r>
          </a:p>
          <a:p>
            <a:r>
              <a:rPr lang="en-US" sz="3200" b="1" dirty="0" smtClean="0"/>
              <a:t>How did users interact with the website?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Association Analysis [Ai, Brandon, Michael]</a:t>
            </a:r>
          </a:p>
          <a:p>
            <a:pPr lvl="1"/>
            <a:r>
              <a:rPr lang="en-US" dirty="0" smtClean="0"/>
              <a:t>What rules can we learn from the inclusion of categories in sequences?</a:t>
            </a:r>
          </a:p>
          <a:p>
            <a:r>
              <a:rPr lang="en-US" dirty="0" smtClean="0"/>
              <a:t>Sequential Analysis [Ai, Chet, Michael]</a:t>
            </a:r>
            <a:endParaRPr lang="en-US" dirty="0"/>
          </a:p>
          <a:p>
            <a:pPr lvl="1"/>
            <a:r>
              <a:rPr lang="en-US" dirty="0"/>
              <a:t>What rules can we learn from the ordering of the </a:t>
            </a:r>
            <a:r>
              <a:rPr lang="en-US" dirty="0" smtClean="0"/>
              <a:t>sequences?</a:t>
            </a:r>
          </a:p>
          <a:p>
            <a:r>
              <a:rPr lang="en-US" dirty="0"/>
              <a:t>Markov Decision Process (MDP) </a:t>
            </a:r>
            <a:r>
              <a:rPr lang="en-US" dirty="0" smtClean="0"/>
              <a:t>Analysis [Chet]</a:t>
            </a:r>
            <a:endParaRPr lang="en-US" dirty="0"/>
          </a:p>
          <a:p>
            <a:pPr lvl="1"/>
            <a:r>
              <a:rPr lang="en-US" dirty="0"/>
              <a:t>What can we learn from the </a:t>
            </a:r>
            <a:r>
              <a:rPr lang="en-US" dirty="0" smtClean="0"/>
              <a:t>probability distribution of category transitions?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464</TotalTime>
  <Words>1409</Words>
  <Application>Microsoft Office PowerPoint</Application>
  <PresentationFormat>Widescreen</PresentationFormat>
  <Paragraphs>303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Trebuchet MS</vt:lpstr>
      <vt:lpstr>Wingdings 3</vt:lpstr>
      <vt:lpstr>Facet</vt:lpstr>
      <vt:lpstr>PowerPoint Presentation</vt:lpstr>
      <vt:lpstr>Mining User Access Patterns from Web Application Logs</vt:lpstr>
      <vt:lpstr>Introduction</vt:lpstr>
      <vt:lpstr>Overview</vt:lpstr>
      <vt:lpstr>MSNBC.com (circa. September 1999)</vt:lpstr>
      <vt:lpstr>MSNBC.com  Anonymous Web Data Data Set </vt:lpstr>
      <vt:lpstr>Item Frequency</vt:lpstr>
      <vt:lpstr>Research Questions</vt:lpstr>
      <vt:lpstr>Approaches</vt:lpstr>
      <vt:lpstr>Tools</vt:lpstr>
      <vt:lpstr>Association Analysis</vt:lpstr>
      <vt:lpstr>Apriori Approach</vt:lpstr>
      <vt:lpstr>Apriori Implementation</vt:lpstr>
      <vt:lpstr>Apriori Results</vt:lpstr>
      <vt:lpstr>Apriori Results</vt:lpstr>
      <vt:lpstr>Itemset Size Distribution</vt:lpstr>
      <vt:lpstr>Rules Visualization with arulesViz</vt:lpstr>
      <vt:lpstr>Visualization</vt:lpstr>
      <vt:lpstr>Results</vt:lpstr>
      <vt:lpstr>Sequential Analysis</vt:lpstr>
      <vt:lpstr>Sequential Approach</vt:lpstr>
      <vt:lpstr>Sequential Implementation</vt:lpstr>
      <vt:lpstr>Sequential Results</vt:lpstr>
      <vt:lpstr>Sequential Results</vt:lpstr>
      <vt:lpstr>Markov Decision Process Analysis</vt:lpstr>
      <vt:lpstr>Markov Decision Processes</vt:lpstr>
      <vt:lpstr>Implementation</vt:lpstr>
      <vt:lpstr>Implementation Summary</vt:lpstr>
      <vt:lpstr>Results: MDP With 1% Filter (covers ~99.64% of Transitions)</vt:lpstr>
      <vt:lpstr>Results: MDP With 5% Filter (covers ~78.82% of Transitions)</vt:lpstr>
      <vt:lpstr>Results: MDP With 6% Filter (covers ~74.41% of Transitions)</vt:lpstr>
      <vt:lpstr>Results: MDP With 7% Filter (covers ~73.00% of Transitions)</vt:lpstr>
      <vt:lpstr>Results: MDP With 10% Filter (covers ~70.82% of Transitions) </vt:lpstr>
      <vt:lpstr>Conclusion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 Parrott</dc:creator>
  <cp:lastModifiedBy>Chet Parrott</cp:lastModifiedBy>
  <cp:revision>179</cp:revision>
  <cp:lastPrinted>2014-12-03T18:53:50Z</cp:lastPrinted>
  <dcterms:created xsi:type="dcterms:W3CDTF">2014-12-01T02:22:33Z</dcterms:created>
  <dcterms:modified xsi:type="dcterms:W3CDTF">2014-12-03T19:12:43Z</dcterms:modified>
</cp:coreProperties>
</file>