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Black"/>
      <p:bold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lack-bold.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6bc2037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2a6bc20372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2a6bc20372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77c97273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a77c972735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a77c972735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6bc20372a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a6bc20372a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a6bc20372a_0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6bc20372a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a6bc20372a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a6bc20372a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6bc20372a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a6bc20372a_0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a6bc20372a_0_1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6bc20372a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a6bc20372a_0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a6bc20372a_0_2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6bc20372a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a6bc20372a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a6bc20372a_0_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bc20372a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a6bc20372a_0_5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a6bc20372a_0_5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6bc20372a_0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a6bc20372a_0_5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a6bc20372a_0_5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6bc20372a_0_4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2a6bc20372a_0_4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2a6bc20372a_0_4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6bc20372a_0_5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a6bc20372a_0_5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a6bc20372a_0_5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6bc20372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2a6bc20372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a6bc20372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6bc20372a_0_5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a6bc20372a_0_5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a6bc20372a_0_5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6bc20372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a6bc20372a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a6bc20372a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bc20372a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a6bc20372a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a6bc20372a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bc20372a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a6bc20372a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a6bc20372a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6bc20372a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a6bc20372a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a6bc20372a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4014618d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64014618d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64014618d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6bc20372a_0_6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a6bc20372a_0_6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a6bc20372a_0_6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1c797e0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a71c797e06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a71c797e06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TITLE_1">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2" name="Google Shape;5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3" name="Google Shape;5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54" name="Shape 54"/>
        <p:cNvGrpSpPr/>
        <p:nvPr/>
      </p:nvGrpSpPr>
      <p:grpSpPr>
        <a:xfrm>
          <a:off x="0" y="0"/>
          <a:ext cx="0" cy="0"/>
          <a:chOff x="0" y="0"/>
          <a:chExt cx="0" cy="0"/>
        </a:xfrm>
      </p:grpSpPr>
      <p:sp>
        <p:nvSpPr>
          <p:cNvPr id="55" name="Google Shape;55;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nvSpPr>
        <p:spPr>
          <a:xfrm>
            <a:off x="1852175" y="2134488"/>
            <a:ext cx="6900300" cy="6234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1800">
                <a:solidFill>
                  <a:srgbClr val="0000B6"/>
                </a:solidFill>
                <a:latin typeface="Roboto Black"/>
                <a:ea typeface="Roboto Black"/>
                <a:cs typeface="Roboto Black"/>
                <a:sym typeface="Roboto Black"/>
              </a:rPr>
              <a:t>XÂY DỰNG ỨNG DỤNG DI ĐỘNG KINH DOANH </a:t>
            </a:r>
            <a:endParaRPr b="1" sz="1800">
              <a:solidFill>
                <a:srgbClr val="0000B6"/>
              </a:solidFill>
              <a:latin typeface="Roboto Black"/>
              <a:ea typeface="Roboto Black"/>
              <a:cs typeface="Roboto Black"/>
              <a:sym typeface="Roboto Black"/>
            </a:endParaRPr>
          </a:p>
          <a:p>
            <a:pPr indent="0" lvl="0" marL="0" marR="0" rtl="0" algn="ctr">
              <a:spcBef>
                <a:spcPts val="0"/>
              </a:spcBef>
              <a:spcAft>
                <a:spcPts val="0"/>
              </a:spcAft>
              <a:buNone/>
            </a:pPr>
            <a:r>
              <a:rPr b="1" lang="en" sz="1800">
                <a:solidFill>
                  <a:srgbClr val="0000B6"/>
                </a:solidFill>
                <a:latin typeface="Roboto Black"/>
                <a:ea typeface="Roboto Black"/>
                <a:cs typeface="Roboto Black"/>
                <a:sym typeface="Roboto Black"/>
              </a:rPr>
              <a:t>DỤNG CỤ THỂ THAO  CÓ TÍNH NĂNG KHUYẾN NGHỊ SẢN PHẨM</a:t>
            </a:r>
            <a:endParaRPr b="1" i="0" sz="1800" u="none" cap="none" strike="noStrike">
              <a:solidFill>
                <a:srgbClr val="0000B6"/>
              </a:solidFill>
              <a:latin typeface="Roboto Black"/>
              <a:ea typeface="Roboto Black"/>
              <a:cs typeface="Roboto Black"/>
              <a:sym typeface="Roboto Black"/>
            </a:endParaRPr>
          </a:p>
        </p:txBody>
      </p:sp>
      <p:sp>
        <p:nvSpPr>
          <p:cNvPr id="64" name="Google Shape;64;p15"/>
          <p:cNvSpPr txBox="1"/>
          <p:nvPr/>
        </p:nvSpPr>
        <p:spPr>
          <a:xfrm>
            <a:off x="3406925" y="1413133"/>
            <a:ext cx="3790800" cy="531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3000" u="none" cap="none" strike="noStrike">
                <a:solidFill>
                  <a:srgbClr val="0000B6"/>
                </a:solidFill>
                <a:latin typeface="Roboto Black"/>
                <a:ea typeface="Roboto Black"/>
                <a:cs typeface="Roboto Black"/>
                <a:sym typeface="Roboto Black"/>
              </a:rPr>
              <a:t>ĐỒ ÁN TỐT NGHIỆP</a:t>
            </a:r>
            <a:endParaRPr b="1" i="0" sz="3000" u="none" cap="none" strike="noStrike">
              <a:solidFill>
                <a:srgbClr val="0000B6"/>
              </a:solidFill>
              <a:latin typeface="Roboto Black"/>
              <a:ea typeface="Roboto Black"/>
              <a:cs typeface="Roboto Black"/>
              <a:sym typeface="Roboto Black"/>
            </a:endParaRPr>
          </a:p>
        </p:txBody>
      </p:sp>
      <p:pic>
        <p:nvPicPr>
          <p:cNvPr id="65" name="Google Shape;65;p15"/>
          <p:cNvPicPr preferRelativeResize="0"/>
          <p:nvPr/>
        </p:nvPicPr>
        <p:blipFill rotWithShape="1">
          <a:blip r:embed="rId3">
            <a:alphaModFix/>
          </a:blip>
          <a:srcRect b="0" l="22063" r="0" t="0"/>
          <a:stretch/>
        </p:blipFill>
        <p:spPr>
          <a:xfrm>
            <a:off x="0" y="0"/>
            <a:ext cx="2265224" cy="5143500"/>
          </a:xfrm>
          <a:prstGeom prst="rect">
            <a:avLst/>
          </a:prstGeom>
          <a:noFill/>
          <a:ln>
            <a:noFill/>
          </a:ln>
        </p:spPr>
      </p:pic>
      <p:pic>
        <p:nvPicPr>
          <p:cNvPr id="66" name="Google Shape;66;p15"/>
          <p:cNvPicPr preferRelativeResize="0"/>
          <p:nvPr/>
        </p:nvPicPr>
        <p:blipFill rotWithShape="1">
          <a:blip r:embed="rId4">
            <a:alphaModFix/>
          </a:blip>
          <a:srcRect b="0" l="0" r="0" t="0"/>
          <a:stretch/>
        </p:blipFill>
        <p:spPr>
          <a:xfrm>
            <a:off x="-693114" y="-714546"/>
            <a:ext cx="457200" cy="457200"/>
          </a:xfrm>
          <a:prstGeom prst="rect">
            <a:avLst/>
          </a:prstGeom>
          <a:noFill/>
          <a:ln>
            <a:noFill/>
          </a:ln>
        </p:spPr>
      </p:pic>
      <p:grpSp>
        <p:nvGrpSpPr>
          <p:cNvPr id="67" name="Google Shape;67;p15"/>
          <p:cNvGrpSpPr/>
          <p:nvPr/>
        </p:nvGrpSpPr>
        <p:grpSpPr>
          <a:xfrm>
            <a:off x="5277598" y="2948268"/>
            <a:ext cx="2699647" cy="500302"/>
            <a:chOff x="6025807" y="5110403"/>
            <a:chExt cx="2368319" cy="438900"/>
          </a:xfrm>
        </p:grpSpPr>
        <p:sp>
          <p:nvSpPr>
            <p:cNvPr id="68" name="Google Shape;68;p15"/>
            <p:cNvSpPr/>
            <p:nvPr/>
          </p:nvSpPr>
          <p:spPr>
            <a:xfrm>
              <a:off x="6025807" y="5254937"/>
              <a:ext cx="301914" cy="216661"/>
            </a:xfrm>
            <a:custGeom>
              <a:rect b="b" l="l" r="r" t="t"/>
              <a:pathLst>
                <a:path extrusionOk="0" h="435499" w="606862">
                  <a:moveTo>
                    <a:pt x="533228" y="69781"/>
                  </a:moveTo>
                  <a:lnTo>
                    <a:pt x="528214" y="81924"/>
                  </a:lnTo>
                  <a:lnTo>
                    <a:pt x="515122" y="82851"/>
                  </a:lnTo>
                  <a:cubicBezTo>
                    <a:pt x="512615" y="83036"/>
                    <a:pt x="511686" y="86095"/>
                    <a:pt x="513543" y="87671"/>
                  </a:cubicBezTo>
                  <a:lnTo>
                    <a:pt x="523571" y="96107"/>
                  </a:lnTo>
                  <a:lnTo>
                    <a:pt x="520414" y="108806"/>
                  </a:lnTo>
                  <a:cubicBezTo>
                    <a:pt x="519857" y="111217"/>
                    <a:pt x="522457" y="113163"/>
                    <a:pt x="524500" y="111773"/>
                  </a:cubicBezTo>
                  <a:lnTo>
                    <a:pt x="535643" y="104913"/>
                  </a:lnTo>
                  <a:lnTo>
                    <a:pt x="546785" y="111773"/>
                  </a:lnTo>
                  <a:cubicBezTo>
                    <a:pt x="548921" y="113163"/>
                    <a:pt x="551521" y="111217"/>
                    <a:pt x="550871" y="108806"/>
                  </a:cubicBezTo>
                  <a:lnTo>
                    <a:pt x="547807" y="96107"/>
                  </a:lnTo>
                  <a:lnTo>
                    <a:pt x="557835" y="87671"/>
                  </a:lnTo>
                  <a:cubicBezTo>
                    <a:pt x="559785" y="86095"/>
                    <a:pt x="558856" y="83036"/>
                    <a:pt x="556349" y="82851"/>
                  </a:cubicBezTo>
                  <a:lnTo>
                    <a:pt x="543257" y="81924"/>
                  </a:lnTo>
                  <a:lnTo>
                    <a:pt x="538242" y="69781"/>
                  </a:lnTo>
                  <a:cubicBezTo>
                    <a:pt x="537407" y="67463"/>
                    <a:pt x="534157" y="67463"/>
                    <a:pt x="533228" y="69781"/>
                  </a:cubicBezTo>
                  <a:close/>
                  <a:moveTo>
                    <a:pt x="474173" y="69781"/>
                  </a:moveTo>
                  <a:lnTo>
                    <a:pt x="469159" y="81924"/>
                  </a:lnTo>
                  <a:lnTo>
                    <a:pt x="456066" y="82851"/>
                  </a:lnTo>
                  <a:cubicBezTo>
                    <a:pt x="453559" y="83036"/>
                    <a:pt x="452631" y="86095"/>
                    <a:pt x="454488" y="87671"/>
                  </a:cubicBezTo>
                  <a:lnTo>
                    <a:pt x="464516" y="96107"/>
                  </a:lnTo>
                  <a:lnTo>
                    <a:pt x="461359" y="108806"/>
                  </a:lnTo>
                  <a:cubicBezTo>
                    <a:pt x="460802" y="111217"/>
                    <a:pt x="463402" y="113163"/>
                    <a:pt x="465445" y="111773"/>
                  </a:cubicBezTo>
                  <a:lnTo>
                    <a:pt x="476587" y="104913"/>
                  </a:lnTo>
                  <a:lnTo>
                    <a:pt x="487730" y="111773"/>
                  </a:lnTo>
                  <a:cubicBezTo>
                    <a:pt x="489865" y="113163"/>
                    <a:pt x="492465" y="111217"/>
                    <a:pt x="491815" y="108806"/>
                  </a:cubicBezTo>
                  <a:lnTo>
                    <a:pt x="488751" y="96107"/>
                  </a:lnTo>
                  <a:lnTo>
                    <a:pt x="498779" y="87671"/>
                  </a:lnTo>
                  <a:cubicBezTo>
                    <a:pt x="500729" y="86095"/>
                    <a:pt x="499615" y="83036"/>
                    <a:pt x="497294" y="82851"/>
                  </a:cubicBezTo>
                  <a:lnTo>
                    <a:pt x="484201" y="81924"/>
                  </a:lnTo>
                  <a:lnTo>
                    <a:pt x="479187" y="69781"/>
                  </a:lnTo>
                  <a:cubicBezTo>
                    <a:pt x="478351" y="67463"/>
                    <a:pt x="475101" y="67463"/>
                    <a:pt x="474173" y="69781"/>
                  </a:cubicBezTo>
                  <a:close/>
                  <a:moveTo>
                    <a:pt x="415117" y="69781"/>
                  </a:moveTo>
                  <a:lnTo>
                    <a:pt x="410103" y="81924"/>
                  </a:lnTo>
                  <a:lnTo>
                    <a:pt x="397011" y="82851"/>
                  </a:lnTo>
                  <a:cubicBezTo>
                    <a:pt x="394504" y="83036"/>
                    <a:pt x="393575" y="86095"/>
                    <a:pt x="395432" y="87671"/>
                  </a:cubicBezTo>
                  <a:lnTo>
                    <a:pt x="405460" y="96107"/>
                  </a:lnTo>
                  <a:lnTo>
                    <a:pt x="402303" y="108806"/>
                  </a:lnTo>
                  <a:cubicBezTo>
                    <a:pt x="401746" y="111217"/>
                    <a:pt x="404346" y="113163"/>
                    <a:pt x="406389" y="111773"/>
                  </a:cubicBezTo>
                  <a:lnTo>
                    <a:pt x="417532" y="104913"/>
                  </a:lnTo>
                  <a:lnTo>
                    <a:pt x="428674" y="111773"/>
                  </a:lnTo>
                  <a:cubicBezTo>
                    <a:pt x="430810" y="113163"/>
                    <a:pt x="433410" y="111217"/>
                    <a:pt x="432760" y="108806"/>
                  </a:cubicBezTo>
                  <a:lnTo>
                    <a:pt x="429696" y="96107"/>
                  </a:lnTo>
                  <a:lnTo>
                    <a:pt x="439724" y="87671"/>
                  </a:lnTo>
                  <a:cubicBezTo>
                    <a:pt x="441581" y="86095"/>
                    <a:pt x="440560" y="83036"/>
                    <a:pt x="438238" y="82851"/>
                  </a:cubicBezTo>
                  <a:lnTo>
                    <a:pt x="425146" y="81924"/>
                  </a:lnTo>
                  <a:lnTo>
                    <a:pt x="420132" y="69781"/>
                  </a:lnTo>
                  <a:cubicBezTo>
                    <a:pt x="419296" y="67463"/>
                    <a:pt x="416046" y="67463"/>
                    <a:pt x="415117" y="69781"/>
                  </a:cubicBezTo>
                  <a:close/>
                  <a:moveTo>
                    <a:pt x="436010" y="3780"/>
                  </a:moveTo>
                  <a:lnTo>
                    <a:pt x="517257" y="3780"/>
                  </a:lnTo>
                  <a:cubicBezTo>
                    <a:pt x="566749" y="3780"/>
                    <a:pt x="606862" y="43825"/>
                    <a:pt x="606862" y="93140"/>
                  </a:cubicBezTo>
                  <a:cubicBezTo>
                    <a:pt x="606862" y="142548"/>
                    <a:pt x="566749" y="182594"/>
                    <a:pt x="517257" y="182594"/>
                  </a:cubicBezTo>
                  <a:lnTo>
                    <a:pt x="456438" y="182594"/>
                  </a:lnTo>
                  <a:lnTo>
                    <a:pt x="415210" y="223751"/>
                  </a:lnTo>
                  <a:cubicBezTo>
                    <a:pt x="412517" y="226625"/>
                    <a:pt x="407689" y="224678"/>
                    <a:pt x="407689" y="220692"/>
                  </a:cubicBezTo>
                  <a:lnTo>
                    <a:pt x="407689" y="178051"/>
                  </a:lnTo>
                  <a:cubicBezTo>
                    <a:pt x="372126" y="166279"/>
                    <a:pt x="346405" y="132815"/>
                    <a:pt x="346405" y="93233"/>
                  </a:cubicBezTo>
                  <a:cubicBezTo>
                    <a:pt x="346405" y="43825"/>
                    <a:pt x="386518" y="3780"/>
                    <a:pt x="436010" y="3780"/>
                  </a:cubicBezTo>
                  <a:close/>
                  <a:moveTo>
                    <a:pt x="140854" y="207"/>
                  </a:moveTo>
                  <a:cubicBezTo>
                    <a:pt x="140854" y="207"/>
                    <a:pt x="191922" y="5954"/>
                    <a:pt x="216621" y="856"/>
                  </a:cubicBezTo>
                  <a:cubicBezTo>
                    <a:pt x="241412" y="-4335"/>
                    <a:pt x="267874" y="15038"/>
                    <a:pt x="272145" y="33762"/>
                  </a:cubicBezTo>
                  <a:cubicBezTo>
                    <a:pt x="272145" y="33762"/>
                    <a:pt x="322099" y="33948"/>
                    <a:pt x="302693" y="122934"/>
                  </a:cubicBezTo>
                  <a:cubicBezTo>
                    <a:pt x="310493" y="122563"/>
                    <a:pt x="318942" y="128032"/>
                    <a:pt x="310400" y="158343"/>
                  </a:cubicBezTo>
                  <a:cubicBezTo>
                    <a:pt x="303807" y="181331"/>
                    <a:pt x="297772" y="187727"/>
                    <a:pt x="293130" y="188098"/>
                  </a:cubicBezTo>
                  <a:cubicBezTo>
                    <a:pt x="291551" y="198480"/>
                    <a:pt x="287466" y="209974"/>
                    <a:pt x="281152" y="220819"/>
                  </a:cubicBezTo>
                  <a:lnTo>
                    <a:pt x="281152" y="260863"/>
                  </a:lnTo>
                  <a:cubicBezTo>
                    <a:pt x="281152" y="262346"/>
                    <a:pt x="281895" y="263737"/>
                    <a:pt x="283287" y="264385"/>
                  </a:cubicBezTo>
                  <a:cubicBezTo>
                    <a:pt x="294987" y="270133"/>
                    <a:pt x="353204" y="299424"/>
                    <a:pt x="407057" y="343732"/>
                  </a:cubicBezTo>
                  <a:cubicBezTo>
                    <a:pt x="416714" y="351611"/>
                    <a:pt x="422192" y="363476"/>
                    <a:pt x="422192" y="375989"/>
                  </a:cubicBezTo>
                  <a:lnTo>
                    <a:pt x="422192" y="435406"/>
                  </a:lnTo>
                  <a:lnTo>
                    <a:pt x="238533" y="435406"/>
                  </a:lnTo>
                  <a:lnTo>
                    <a:pt x="220520" y="352816"/>
                  </a:lnTo>
                  <a:cubicBezTo>
                    <a:pt x="257104" y="301834"/>
                    <a:pt x="217735" y="299331"/>
                    <a:pt x="210957" y="299331"/>
                  </a:cubicBezTo>
                  <a:cubicBezTo>
                    <a:pt x="204179" y="299424"/>
                    <a:pt x="164810" y="301834"/>
                    <a:pt x="201393" y="352816"/>
                  </a:cubicBezTo>
                  <a:lnTo>
                    <a:pt x="183566" y="435499"/>
                  </a:lnTo>
                  <a:lnTo>
                    <a:pt x="0" y="435499"/>
                  </a:lnTo>
                  <a:lnTo>
                    <a:pt x="0" y="376082"/>
                  </a:lnTo>
                  <a:cubicBezTo>
                    <a:pt x="0" y="363754"/>
                    <a:pt x="5478" y="351703"/>
                    <a:pt x="15135" y="343824"/>
                  </a:cubicBezTo>
                  <a:cubicBezTo>
                    <a:pt x="68988" y="299609"/>
                    <a:pt x="127113" y="270318"/>
                    <a:pt x="138905" y="264478"/>
                  </a:cubicBezTo>
                  <a:cubicBezTo>
                    <a:pt x="140112" y="263829"/>
                    <a:pt x="141040" y="262532"/>
                    <a:pt x="141040" y="261049"/>
                  </a:cubicBezTo>
                  <a:lnTo>
                    <a:pt x="141040" y="221005"/>
                  </a:lnTo>
                  <a:cubicBezTo>
                    <a:pt x="134726" y="210067"/>
                    <a:pt x="130641" y="198573"/>
                    <a:pt x="128970" y="188191"/>
                  </a:cubicBezTo>
                  <a:cubicBezTo>
                    <a:pt x="124420" y="187820"/>
                    <a:pt x="118385" y="181424"/>
                    <a:pt x="111792" y="158436"/>
                  </a:cubicBezTo>
                  <a:cubicBezTo>
                    <a:pt x="103528" y="128867"/>
                    <a:pt x="111328" y="123120"/>
                    <a:pt x="118942" y="123120"/>
                  </a:cubicBezTo>
                  <a:cubicBezTo>
                    <a:pt x="114856" y="105786"/>
                    <a:pt x="104643" y="45813"/>
                    <a:pt x="149397" y="18560"/>
                  </a:cubicBezTo>
                  <a:cubicBezTo>
                    <a:pt x="149397" y="18560"/>
                    <a:pt x="140112" y="10960"/>
                    <a:pt x="140854" y="207"/>
                  </a:cubicBezTo>
                  <a:close/>
                </a:path>
              </a:pathLst>
            </a:custGeom>
            <a:solidFill>
              <a:srgbClr val="0086E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 name="Google Shape;69;p15"/>
            <p:cNvSpPr txBox="1"/>
            <p:nvPr/>
          </p:nvSpPr>
          <p:spPr>
            <a:xfrm>
              <a:off x="6373626" y="5110403"/>
              <a:ext cx="2020500" cy="438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262626"/>
                  </a:solidFill>
                  <a:latin typeface="Roboto"/>
                  <a:ea typeface="Roboto"/>
                  <a:cs typeface="Roboto"/>
                  <a:sym typeface="Roboto"/>
                </a:rPr>
                <a:t>GIẢNG VIÊN HƯỚNG DẪN</a:t>
              </a:r>
              <a:endParaRPr sz="1100"/>
            </a:p>
            <a:p>
              <a:pPr indent="0" lvl="0" marL="0" marR="0" rtl="0" algn="l">
                <a:spcBef>
                  <a:spcPts val="0"/>
                </a:spcBef>
                <a:spcAft>
                  <a:spcPts val="0"/>
                </a:spcAft>
                <a:buNone/>
              </a:pPr>
              <a:r>
                <a:rPr b="1" i="0" lang="en" sz="1400" u="none" cap="none" strike="noStrike">
                  <a:solidFill>
                    <a:srgbClr val="0086E7"/>
                  </a:solidFill>
                  <a:latin typeface="Roboto"/>
                  <a:ea typeface="Roboto"/>
                  <a:cs typeface="Roboto"/>
                  <a:sym typeface="Roboto"/>
                </a:rPr>
                <a:t>ThS.</a:t>
              </a:r>
              <a:r>
                <a:rPr b="1" lang="en">
                  <a:solidFill>
                    <a:srgbClr val="0086E7"/>
                  </a:solidFill>
                  <a:latin typeface="Roboto"/>
                  <a:ea typeface="Roboto"/>
                  <a:cs typeface="Roboto"/>
                  <a:sym typeface="Roboto"/>
                </a:rPr>
                <a:t> NGUYỄN NGỌC DUY</a:t>
              </a:r>
              <a:endParaRPr b="1" i="0" sz="1400" u="none" cap="none" strike="noStrike">
                <a:solidFill>
                  <a:srgbClr val="0086E7"/>
                </a:solidFill>
                <a:latin typeface="Roboto"/>
                <a:ea typeface="Roboto"/>
                <a:cs typeface="Roboto"/>
                <a:sym typeface="Roboto"/>
              </a:endParaRPr>
            </a:p>
          </p:txBody>
        </p:sp>
      </p:grpSp>
      <p:grpSp>
        <p:nvGrpSpPr>
          <p:cNvPr id="70" name="Google Shape;70;p15"/>
          <p:cNvGrpSpPr/>
          <p:nvPr/>
        </p:nvGrpSpPr>
        <p:grpSpPr>
          <a:xfrm>
            <a:off x="5222078" y="3589300"/>
            <a:ext cx="2889467" cy="931275"/>
            <a:chOff x="7149224" y="4787747"/>
            <a:chExt cx="3566363" cy="1241700"/>
          </a:xfrm>
        </p:grpSpPr>
        <p:pic>
          <p:nvPicPr>
            <p:cNvPr descr="School boy with solid fill" id="71" name="Google Shape;71;p15"/>
            <p:cNvPicPr preferRelativeResize="0"/>
            <p:nvPr/>
          </p:nvPicPr>
          <p:blipFill rotWithShape="1">
            <a:blip r:embed="rId5">
              <a:alphaModFix/>
            </a:blip>
            <a:srcRect b="0" l="0" r="0" t="0"/>
            <a:stretch/>
          </p:blipFill>
          <p:spPr>
            <a:xfrm>
              <a:off x="7149224" y="4935406"/>
              <a:ext cx="524619" cy="524619"/>
            </a:xfrm>
            <a:prstGeom prst="rect">
              <a:avLst/>
            </a:prstGeom>
            <a:noFill/>
            <a:ln>
              <a:noFill/>
            </a:ln>
          </p:spPr>
        </p:pic>
        <p:sp>
          <p:nvSpPr>
            <p:cNvPr id="72" name="Google Shape;72;p15"/>
            <p:cNvSpPr txBox="1"/>
            <p:nvPr/>
          </p:nvSpPr>
          <p:spPr>
            <a:xfrm>
              <a:off x="7877587" y="4787747"/>
              <a:ext cx="2838000" cy="124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262626"/>
                  </a:solidFill>
                  <a:latin typeface="Roboto"/>
                  <a:ea typeface="Roboto"/>
                  <a:cs typeface="Roboto"/>
                  <a:sym typeface="Roboto"/>
                </a:rPr>
                <a:t>SINH VIÊN THỰC HIỆN</a:t>
              </a:r>
              <a:endParaRPr sz="1100"/>
            </a:p>
            <a:p>
              <a:pPr indent="0" lvl="0" marL="0" marR="0" rtl="0" algn="l">
                <a:spcBef>
                  <a:spcPts val="0"/>
                </a:spcBef>
                <a:spcAft>
                  <a:spcPts val="0"/>
                </a:spcAft>
                <a:buNone/>
              </a:pPr>
              <a:r>
                <a:rPr b="1" lang="en">
                  <a:solidFill>
                    <a:srgbClr val="0086E7"/>
                  </a:solidFill>
                  <a:latin typeface="Roboto"/>
                  <a:ea typeface="Roboto"/>
                  <a:cs typeface="Roboto"/>
                  <a:sym typeface="Roboto"/>
                </a:rPr>
                <a:t>ĐINH NHO NAM</a:t>
              </a:r>
              <a:endParaRPr sz="1100"/>
            </a:p>
            <a:p>
              <a:pPr indent="0" lvl="0" marL="0" marR="0" rtl="0" algn="l">
                <a:spcBef>
                  <a:spcPts val="0"/>
                </a:spcBef>
                <a:spcAft>
                  <a:spcPts val="0"/>
                </a:spcAft>
                <a:buNone/>
              </a:pPr>
              <a:r>
                <a:rPr lang="en">
                  <a:solidFill>
                    <a:schemeClr val="dk1"/>
                  </a:solidFill>
                  <a:latin typeface="Roboto"/>
                  <a:ea typeface="Roboto"/>
                  <a:cs typeface="Roboto"/>
                  <a:sym typeface="Roboto"/>
                </a:rPr>
                <a:t>MSSV : </a:t>
              </a:r>
              <a:r>
                <a:rPr b="0" i="0" lang="en" sz="1400" u="none" cap="none" strike="noStrike">
                  <a:solidFill>
                    <a:schemeClr val="dk1"/>
                  </a:solidFill>
                  <a:latin typeface="Roboto"/>
                  <a:ea typeface="Roboto"/>
                  <a:cs typeface="Roboto"/>
                  <a:sym typeface="Roboto"/>
                </a:rPr>
                <a:t>N1</a:t>
              </a:r>
              <a:r>
                <a:rPr lang="en">
                  <a:solidFill>
                    <a:schemeClr val="dk1"/>
                  </a:solidFill>
                  <a:latin typeface="Roboto"/>
                  <a:ea typeface="Roboto"/>
                  <a:cs typeface="Roboto"/>
                  <a:sym typeface="Roboto"/>
                </a:rPr>
                <a:t>9DCCN113</a:t>
              </a:r>
              <a:endParaRPr sz="1100"/>
            </a:p>
            <a:p>
              <a:pPr indent="0" lvl="0" marL="0" marR="0" rtl="0" algn="l">
                <a:spcBef>
                  <a:spcPts val="0"/>
                </a:spcBef>
                <a:spcAft>
                  <a:spcPts val="0"/>
                </a:spcAft>
                <a:buNone/>
              </a:pPr>
              <a:r>
                <a:rPr lang="en">
                  <a:solidFill>
                    <a:schemeClr val="dk1"/>
                  </a:solidFill>
                  <a:latin typeface="Roboto"/>
                  <a:ea typeface="Roboto"/>
                  <a:cs typeface="Roboto"/>
                  <a:sym typeface="Roboto"/>
                </a:rPr>
                <a:t>LỚP: </a:t>
              </a:r>
              <a:r>
                <a:rPr b="0" i="0" lang="en" sz="1400" u="none" cap="none" strike="noStrike">
                  <a:solidFill>
                    <a:schemeClr val="dk1"/>
                  </a:solidFill>
                  <a:latin typeface="Roboto"/>
                  <a:ea typeface="Roboto"/>
                  <a:cs typeface="Roboto"/>
                  <a:sym typeface="Roboto"/>
                </a:rPr>
                <a:t>D1</a:t>
              </a:r>
              <a:r>
                <a:rPr lang="en">
                  <a:solidFill>
                    <a:schemeClr val="dk1"/>
                  </a:solidFill>
                  <a:latin typeface="Roboto"/>
                  <a:ea typeface="Roboto"/>
                  <a:cs typeface="Roboto"/>
                  <a:sym typeface="Roboto"/>
                </a:rPr>
                <a:t>9</a:t>
              </a:r>
              <a:r>
                <a:rPr b="0" i="0" lang="en" sz="1400" u="none" cap="none" strike="noStrike">
                  <a:solidFill>
                    <a:schemeClr val="dk1"/>
                  </a:solidFill>
                  <a:latin typeface="Roboto"/>
                  <a:ea typeface="Roboto"/>
                  <a:cs typeface="Roboto"/>
                  <a:sym typeface="Roboto"/>
                </a:rPr>
                <a:t>CQ</a:t>
              </a:r>
              <a:r>
                <a:rPr lang="en">
                  <a:solidFill>
                    <a:schemeClr val="dk1"/>
                  </a:solidFill>
                  <a:latin typeface="Roboto"/>
                  <a:ea typeface="Roboto"/>
                  <a:cs typeface="Roboto"/>
                  <a:sym typeface="Roboto"/>
                </a:rPr>
                <a:t>CNPM</a:t>
              </a:r>
              <a:r>
                <a:rPr b="0" i="0" lang="en" sz="1400" u="none" cap="none" strike="noStrike">
                  <a:solidFill>
                    <a:schemeClr val="dk1"/>
                  </a:solidFill>
                  <a:latin typeface="Roboto"/>
                  <a:ea typeface="Roboto"/>
                  <a:cs typeface="Roboto"/>
                  <a:sym typeface="Roboto"/>
                </a:rPr>
                <a:t>01-N</a:t>
              </a:r>
              <a:endParaRPr b="0" i="0" sz="1400" u="none" cap="none" strike="noStrike">
                <a:solidFill>
                  <a:schemeClr val="dk1"/>
                </a:solidFill>
                <a:latin typeface="Roboto"/>
                <a:ea typeface="Roboto"/>
                <a:cs typeface="Roboto"/>
                <a:sym typeface="Roboto"/>
              </a:endParaRPr>
            </a:p>
          </p:txBody>
        </p:sp>
      </p:grpSp>
      <p:sp>
        <p:nvSpPr>
          <p:cNvPr id="73" name="Google Shape;73;p15"/>
          <p:cNvSpPr txBox="1"/>
          <p:nvPr/>
        </p:nvSpPr>
        <p:spPr>
          <a:xfrm>
            <a:off x="2929775" y="102950"/>
            <a:ext cx="4745100" cy="1146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0000B6"/>
                </a:solidFill>
                <a:latin typeface="Roboto"/>
                <a:ea typeface="Roboto"/>
                <a:cs typeface="Roboto"/>
                <a:sym typeface="Roboto"/>
              </a:rPr>
              <a:t>BỘ THÔNG TIN VÀ TRUYỀN THÔNG</a:t>
            </a:r>
            <a:endParaRPr b="1">
              <a:solidFill>
                <a:srgbClr val="0000B6"/>
              </a:solidFill>
              <a:latin typeface="Roboto"/>
              <a:ea typeface="Roboto"/>
              <a:cs typeface="Roboto"/>
              <a:sym typeface="Roboto"/>
            </a:endParaRPr>
          </a:p>
          <a:p>
            <a:pPr indent="0" lvl="0" marL="0" marR="0" rtl="0" algn="ctr">
              <a:spcBef>
                <a:spcPts val="0"/>
              </a:spcBef>
              <a:spcAft>
                <a:spcPts val="0"/>
              </a:spcAft>
              <a:buNone/>
            </a:pPr>
            <a:r>
              <a:rPr b="1" i="0" lang="en" sz="1400" u="none" cap="none" strike="noStrike">
                <a:solidFill>
                  <a:srgbClr val="0000B6"/>
                </a:solidFill>
                <a:latin typeface="Roboto"/>
                <a:ea typeface="Roboto"/>
                <a:cs typeface="Roboto"/>
                <a:sym typeface="Roboto"/>
              </a:rPr>
              <a:t>HỌC VIỆN CÔNG NGHỆ BƯU CHÍNH VIỄN THÔNG CƠ SỞ THÀNH PHỐ HỒ CHÍ MINH</a:t>
            </a:r>
            <a:endParaRPr b="1" i="0" sz="1400" u="none" cap="none" strike="noStrike">
              <a:solidFill>
                <a:srgbClr val="0000B6"/>
              </a:solidFill>
              <a:latin typeface="Roboto"/>
              <a:ea typeface="Roboto"/>
              <a:cs typeface="Roboto"/>
              <a:sym typeface="Roboto"/>
            </a:endParaRPr>
          </a:p>
          <a:p>
            <a:pPr indent="0" lvl="0" marL="0" marR="0" rtl="0" algn="ctr">
              <a:spcBef>
                <a:spcPts val="0"/>
              </a:spcBef>
              <a:spcAft>
                <a:spcPts val="0"/>
              </a:spcAft>
              <a:buNone/>
            </a:pPr>
            <a:r>
              <a:t/>
            </a:r>
            <a:endParaRPr b="1">
              <a:solidFill>
                <a:srgbClr val="0000B6"/>
              </a:solidFill>
              <a:latin typeface="Roboto"/>
              <a:ea typeface="Roboto"/>
              <a:cs typeface="Roboto"/>
              <a:sym typeface="Roboto"/>
            </a:endParaRPr>
          </a:p>
          <a:p>
            <a:pPr indent="0" lvl="0" marL="0" marR="0" rtl="0" algn="ctr">
              <a:spcBef>
                <a:spcPts val="0"/>
              </a:spcBef>
              <a:spcAft>
                <a:spcPts val="0"/>
              </a:spcAft>
              <a:buNone/>
            </a:pPr>
            <a:r>
              <a:rPr b="1" lang="en">
                <a:solidFill>
                  <a:srgbClr val="0000B6"/>
                </a:solidFill>
                <a:latin typeface="Roboto"/>
                <a:ea typeface="Roboto"/>
                <a:cs typeface="Roboto"/>
                <a:sym typeface="Roboto"/>
              </a:rPr>
              <a:t>KHOA CÔNG NGHỆ THÔNG TIN II</a:t>
            </a:r>
            <a:endParaRPr b="1">
              <a:solidFill>
                <a:srgbClr val="0000B6"/>
              </a:solidFill>
              <a:latin typeface="Roboto"/>
              <a:ea typeface="Roboto"/>
              <a:cs typeface="Roboto"/>
              <a:sym typeface="Roboto"/>
            </a:endParaRPr>
          </a:p>
        </p:txBody>
      </p:sp>
      <p:pic>
        <p:nvPicPr>
          <p:cNvPr descr="Logo&#10;&#10;Description automatically generated" id="74" name="Google Shape;74;p15"/>
          <p:cNvPicPr preferRelativeResize="0"/>
          <p:nvPr/>
        </p:nvPicPr>
        <p:blipFill rotWithShape="1">
          <a:blip r:embed="rId6">
            <a:alphaModFix/>
          </a:blip>
          <a:srcRect b="0" l="0" r="0" t="0"/>
          <a:stretch/>
        </p:blipFill>
        <p:spPr>
          <a:xfrm>
            <a:off x="2213975" y="195725"/>
            <a:ext cx="715800" cy="715800"/>
          </a:xfrm>
          <a:prstGeom prst="rect">
            <a:avLst/>
          </a:prstGeom>
          <a:noFill/>
          <a:ln>
            <a:noFill/>
          </a:ln>
        </p:spPr>
      </p:pic>
      <p:sp>
        <p:nvSpPr>
          <p:cNvPr id="75" name="Google Shape;75;p15"/>
          <p:cNvSpPr txBox="1"/>
          <p:nvPr/>
        </p:nvSpPr>
        <p:spPr>
          <a:xfrm>
            <a:off x="3898275" y="4552900"/>
            <a:ext cx="1891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THÁNG 12/2023</a:t>
            </a:r>
            <a:endParaRPr>
              <a:solidFill>
                <a:schemeClr val="dk2"/>
              </a:solidFill>
              <a:latin typeface="Roboto"/>
              <a:ea typeface="Roboto"/>
              <a:cs typeface="Roboto"/>
              <a:sym typeface="Robot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p:nvPr/>
        </p:nvSpPr>
        <p:spPr>
          <a:xfrm>
            <a:off x="541866" y="303529"/>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12" name="Google Shape;212;p24"/>
          <p:cNvSpPr txBox="1"/>
          <p:nvPr/>
        </p:nvSpPr>
        <p:spPr>
          <a:xfrm>
            <a:off x="704843" y="400086"/>
            <a:ext cx="5723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62626"/>
                </a:solidFill>
                <a:latin typeface="Roboto"/>
                <a:ea typeface="Roboto"/>
                <a:cs typeface="Roboto"/>
                <a:sym typeface="Roboto"/>
              </a:rPr>
              <a:t>Thuật toán K-Nearest Neighbors (KNN)</a:t>
            </a:r>
            <a:endParaRPr b="1" sz="1800">
              <a:solidFill>
                <a:srgbClr val="262626"/>
              </a:solidFill>
              <a:latin typeface="Roboto"/>
              <a:ea typeface="Roboto"/>
              <a:cs typeface="Roboto"/>
              <a:sym typeface="Roboto"/>
            </a:endParaRPr>
          </a:p>
        </p:txBody>
      </p:sp>
      <p:sp>
        <p:nvSpPr>
          <p:cNvPr id="213" name="Google Shape;213;p24"/>
          <p:cNvSpPr txBox="1"/>
          <p:nvPr>
            <p:ph idx="10" type="dt"/>
          </p:nvPr>
        </p:nvSpPr>
        <p:spPr>
          <a:xfrm>
            <a:off x="628650" y="4746638"/>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14" name="Google Shape;214;p24"/>
          <p:cNvSpPr txBox="1"/>
          <p:nvPr>
            <p:ph idx="11" type="ftr"/>
          </p:nvPr>
        </p:nvSpPr>
        <p:spPr>
          <a:xfrm>
            <a:off x="3028950" y="4746638"/>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15" name="Google Shape;215;p24"/>
          <p:cNvSpPr txBox="1"/>
          <p:nvPr>
            <p:ph idx="12" type="sldNum"/>
          </p:nvPr>
        </p:nvSpPr>
        <p:spPr>
          <a:xfrm>
            <a:off x="8073843" y="458323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4"/>
          <p:cNvPicPr preferRelativeResize="0"/>
          <p:nvPr/>
        </p:nvPicPr>
        <p:blipFill>
          <a:blip r:embed="rId3">
            <a:alphaModFix/>
          </a:blip>
          <a:stretch>
            <a:fillRect/>
          </a:stretch>
        </p:blipFill>
        <p:spPr>
          <a:xfrm>
            <a:off x="541866" y="1327174"/>
            <a:ext cx="3657600" cy="695325"/>
          </a:xfrm>
          <a:prstGeom prst="rect">
            <a:avLst/>
          </a:prstGeom>
          <a:noFill/>
          <a:ln>
            <a:noFill/>
          </a:ln>
        </p:spPr>
      </p:pic>
      <p:pic>
        <p:nvPicPr>
          <p:cNvPr id="217" name="Google Shape;217;p24"/>
          <p:cNvPicPr preferRelativeResize="0"/>
          <p:nvPr/>
        </p:nvPicPr>
        <p:blipFill>
          <a:blip r:embed="rId4">
            <a:alphaModFix/>
          </a:blip>
          <a:stretch>
            <a:fillRect/>
          </a:stretch>
        </p:blipFill>
        <p:spPr>
          <a:xfrm>
            <a:off x="469700" y="2297963"/>
            <a:ext cx="4419824" cy="1600200"/>
          </a:xfrm>
          <a:prstGeom prst="rect">
            <a:avLst/>
          </a:prstGeom>
          <a:noFill/>
          <a:ln>
            <a:noFill/>
          </a:ln>
        </p:spPr>
      </p:pic>
      <p:sp>
        <p:nvSpPr>
          <p:cNvPr id="218" name="Google Shape;218;p24"/>
          <p:cNvSpPr txBox="1"/>
          <p:nvPr/>
        </p:nvSpPr>
        <p:spPr>
          <a:xfrm>
            <a:off x="5298675" y="863313"/>
            <a:ext cx="3000000" cy="38958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300"/>
              </a:spcBef>
              <a:spcAft>
                <a:spcPts val="0"/>
              </a:spcAft>
              <a:buClr>
                <a:schemeClr val="dk1"/>
              </a:buClr>
              <a:buSzPts val="1100"/>
              <a:buFont typeface="Arial"/>
              <a:buNone/>
            </a:pPr>
            <a:r>
              <a:rPr lang="en" sz="1200" u="sng">
                <a:solidFill>
                  <a:schemeClr val="dk1"/>
                </a:solidFill>
                <a:highlight>
                  <a:schemeClr val="lt1"/>
                </a:highlight>
              </a:rPr>
              <a:t>Bước 2:</a:t>
            </a:r>
            <a:endParaRPr sz="1200" u="sng">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Giả sử chúng ta hỏi rằng: “Tôi muốn tìm mua một giày bóng đá”</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Sử dụng Maximun matching =&gt; giày</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Thì vector(v9) ứng với câu nói trên là: [ 0 1 0 0 0 0 0 0]</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u="sng">
                <a:solidFill>
                  <a:schemeClr val="dk1"/>
                </a:solidFill>
                <a:highlight>
                  <a:srgbClr val="FFFFFF"/>
                </a:highlight>
              </a:rPr>
              <a:t>Bước 4:</a:t>
            </a:r>
            <a:endParaRPr sz="1200" u="sng">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Áp dụng công thức tính khoảng cách Mahattan ta tính được các giá trị sau</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d(v9-v1) =5</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d(v9-v2) = 2</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d(v9-v3) = 2</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d(v9-v4) = 3</a:t>
            </a:r>
            <a:endParaRPr sz="1200">
              <a:solidFill>
                <a:schemeClr val="dk1"/>
              </a:solidFill>
              <a:highlight>
                <a:srgbClr val="FFFFFF"/>
              </a:highlight>
            </a:endParaRPr>
          </a:p>
          <a:p>
            <a:pPr indent="0" lvl="0" marL="0" rtl="0" algn="just">
              <a:lnSpc>
                <a:spcPct val="120000"/>
              </a:lnSpc>
              <a:spcBef>
                <a:spcPts val="300"/>
              </a:spcBef>
              <a:spcAft>
                <a:spcPts val="0"/>
              </a:spcAft>
              <a:buNone/>
            </a:pPr>
            <a:r>
              <a:rPr lang="en" sz="1200">
                <a:solidFill>
                  <a:schemeClr val="dk1"/>
                </a:solidFill>
                <a:highlight>
                  <a:srgbClr val="FFFFFF"/>
                </a:highlight>
              </a:rPr>
              <a:t>d(v9-v5) = 0</a:t>
            </a:r>
            <a:endParaRPr sz="1200">
              <a:solidFill>
                <a:schemeClr val="dk1"/>
              </a:solidFill>
              <a:highlight>
                <a:srgbClr val="FFFFFF"/>
              </a:highlight>
            </a:endParaRPr>
          </a:p>
          <a:p>
            <a:pPr indent="0" lvl="0" marL="0" rtl="0" algn="just">
              <a:lnSpc>
                <a:spcPct val="120000"/>
              </a:lnSpc>
              <a:spcBef>
                <a:spcPts val="300"/>
              </a:spcBef>
              <a:spcAft>
                <a:spcPts val="300"/>
              </a:spcAft>
              <a:buNone/>
            </a:pPr>
            <a:r>
              <a:rPr lang="en" sz="1200">
                <a:solidFill>
                  <a:schemeClr val="dk1"/>
                </a:solidFill>
                <a:highlight>
                  <a:srgbClr val="FFFFFF"/>
                </a:highlight>
              </a:rPr>
              <a:t>d(v9-v6) = 1</a:t>
            </a:r>
            <a:endParaRPr sz="1200">
              <a:solidFill>
                <a:schemeClr val="dk1"/>
              </a:solidFill>
              <a:highlight>
                <a:srgbClr val="FFFFFF"/>
              </a:highlight>
            </a:endParaRPr>
          </a:p>
        </p:txBody>
      </p:sp>
      <p:pic>
        <p:nvPicPr>
          <p:cNvPr id="219" name="Google Shape;219;p24"/>
          <p:cNvPicPr preferRelativeResize="0"/>
          <p:nvPr/>
        </p:nvPicPr>
        <p:blipFill>
          <a:blip r:embed="rId5">
            <a:alphaModFix/>
          </a:blip>
          <a:stretch>
            <a:fillRect/>
          </a:stretch>
        </p:blipFill>
        <p:spPr>
          <a:xfrm>
            <a:off x="6757225" y="3159273"/>
            <a:ext cx="968862" cy="738900"/>
          </a:xfrm>
          <a:prstGeom prst="rect">
            <a:avLst/>
          </a:prstGeom>
          <a:noFill/>
          <a:ln>
            <a:noFill/>
          </a:ln>
        </p:spPr>
      </p:pic>
      <p:sp>
        <p:nvSpPr>
          <p:cNvPr id="220" name="Google Shape;220;p24"/>
          <p:cNvSpPr txBox="1"/>
          <p:nvPr/>
        </p:nvSpPr>
        <p:spPr>
          <a:xfrm>
            <a:off x="7919400" y="3297875"/>
            <a:ext cx="122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dk1"/>
                </a:solidFill>
              </a:rPr>
              <a:t>Bước 5, 6</a:t>
            </a:r>
            <a:endParaRPr sz="1200" u="sng">
              <a:solidFill>
                <a:schemeClr val="dk1"/>
              </a:solidFill>
            </a:endParaRPr>
          </a:p>
          <a:p>
            <a:pPr indent="0" lvl="0" marL="0" rtl="0" algn="l">
              <a:spcBef>
                <a:spcPts val="0"/>
              </a:spcBef>
              <a:spcAft>
                <a:spcPts val="0"/>
              </a:spcAft>
              <a:buNone/>
            </a:pPr>
            <a:r>
              <a:rPr lang="en" sz="1800">
                <a:solidFill>
                  <a:schemeClr val="dk1"/>
                </a:solidFill>
              </a:rPr>
              <a:t>V9 : gbd </a:t>
            </a:r>
            <a:endParaRPr sz="1800">
              <a:solidFill>
                <a:schemeClr val="dk1"/>
              </a:solidFill>
            </a:endParaRPr>
          </a:p>
        </p:txBody>
      </p:sp>
      <p:sp>
        <p:nvSpPr>
          <p:cNvPr id="221" name="Google Shape;221;p24"/>
          <p:cNvSpPr txBox="1"/>
          <p:nvPr/>
        </p:nvSpPr>
        <p:spPr>
          <a:xfrm>
            <a:off x="541875" y="836625"/>
            <a:ext cx="11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dk1"/>
                </a:solidFill>
              </a:rPr>
              <a:t>Bước 1</a:t>
            </a:r>
            <a:r>
              <a:rPr lang="en" sz="1200">
                <a:solidFill>
                  <a:schemeClr val="dk1"/>
                </a:solidFill>
              </a:rPr>
              <a:t>:</a:t>
            </a:r>
            <a:endParaRPr sz="1200">
              <a:solidFill>
                <a:schemeClr val="dk1"/>
              </a:solidFill>
            </a:endParaRPr>
          </a:p>
        </p:txBody>
      </p:sp>
      <p:sp>
        <p:nvSpPr>
          <p:cNvPr id="222" name="Google Shape;222;p24"/>
          <p:cNvSpPr txBox="1"/>
          <p:nvPr/>
        </p:nvSpPr>
        <p:spPr>
          <a:xfrm>
            <a:off x="541875" y="42139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300"/>
              </a:spcBef>
              <a:spcAft>
                <a:spcPts val="300"/>
              </a:spcAft>
              <a:buNone/>
            </a:pPr>
            <a:r>
              <a:rPr lang="en" sz="1200" u="sng">
                <a:solidFill>
                  <a:schemeClr val="dk1"/>
                </a:solidFill>
                <a:highlight>
                  <a:schemeClr val="lt1"/>
                </a:highlight>
              </a:rPr>
              <a:t>Bước 3</a:t>
            </a:r>
            <a:r>
              <a:rPr lang="en" sz="1200">
                <a:solidFill>
                  <a:schemeClr val="dk1"/>
                </a:solidFill>
                <a:highlight>
                  <a:schemeClr val="lt1"/>
                </a:highlight>
              </a:rPr>
              <a:t>: chọn k = 5</a:t>
            </a:r>
            <a:endParaRPr sz="1200">
              <a:solidFill>
                <a:schemeClr val="dk1"/>
              </a:solidFill>
              <a:highlight>
                <a:schemeClr val="lt1"/>
              </a:highlight>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nvSpPr>
        <p:spPr>
          <a:xfrm>
            <a:off x="890554" y="1983128"/>
            <a:ext cx="48912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rgbClr val="0000B6"/>
                </a:solidFill>
                <a:latin typeface="Roboto"/>
                <a:ea typeface="Roboto"/>
                <a:cs typeface="Roboto"/>
                <a:sym typeface="Roboto"/>
              </a:rPr>
              <a:t>Phân tích và </a:t>
            </a:r>
            <a:endParaRPr sz="1100"/>
          </a:p>
          <a:p>
            <a:pPr indent="0" lvl="0" marL="0" marR="0" rtl="0" algn="l">
              <a:spcBef>
                <a:spcPts val="0"/>
              </a:spcBef>
              <a:spcAft>
                <a:spcPts val="0"/>
              </a:spcAft>
              <a:buNone/>
            </a:pPr>
            <a:r>
              <a:rPr b="1" lang="en" sz="3300">
                <a:solidFill>
                  <a:srgbClr val="0000B6"/>
                </a:solidFill>
                <a:latin typeface="Roboto"/>
                <a:ea typeface="Roboto"/>
                <a:cs typeface="Roboto"/>
                <a:sym typeface="Roboto"/>
              </a:rPr>
              <a:t>Thiết kế hệ thống</a:t>
            </a:r>
            <a:endParaRPr b="1" sz="3300">
              <a:solidFill>
                <a:srgbClr val="0000B6"/>
              </a:solidFill>
              <a:latin typeface="Roboto"/>
              <a:ea typeface="Roboto"/>
              <a:cs typeface="Roboto"/>
              <a:sym typeface="Roboto"/>
            </a:endParaRPr>
          </a:p>
        </p:txBody>
      </p:sp>
      <p:sp>
        <p:nvSpPr>
          <p:cNvPr id="229" name="Google Shape;229;p25"/>
          <p:cNvSpPr/>
          <p:nvPr/>
        </p:nvSpPr>
        <p:spPr>
          <a:xfrm>
            <a:off x="666410" y="1248880"/>
            <a:ext cx="4683874" cy="2950777"/>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230" name="Google Shape;230;p25"/>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231" name="Google Shape;23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32" name="Google Shape;23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33" name="Google Shape;233;p25"/>
          <p:cNvSpPr txBox="1"/>
          <p:nvPr>
            <p:ph idx="12" type="sldNum"/>
          </p:nvPr>
        </p:nvSpPr>
        <p:spPr>
          <a:xfrm>
            <a:off x="8408793" y="467873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40" name="Google Shape;240;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41" name="Google Shape;241;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42" name="Google Shape;242;p26"/>
          <p:cNvSpPr txBox="1"/>
          <p:nvPr>
            <p:ph idx="12" type="sldNum"/>
          </p:nvPr>
        </p:nvSpPr>
        <p:spPr>
          <a:xfrm>
            <a:off x="8379443" y="45686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26"/>
          <p:cNvPicPr preferRelativeResize="0"/>
          <p:nvPr/>
        </p:nvPicPr>
        <p:blipFill>
          <a:blip r:embed="rId3">
            <a:alphaModFix/>
          </a:blip>
          <a:stretch>
            <a:fillRect/>
          </a:stretch>
        </p:blipFill>
        <p:spPr>
          <a:xfrm>
            <a:off x="469978" y="276100"/>
            <a:ext cx="8204036" cy="4244792"/>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50" name="Google Shape;25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51" name="Google Shape;25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52" name="Google Shape;252;p27"/>
          <p:cNvSpPr txBox="1"/>
          <p:nvPr>
            <p:ph idx="12" type="sldNum"/>
          </p:nvPr>
        </p:nvSpPr>
        <p:spPr>
          <a:xfrm>
            <a:off x="8333418" y="46082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27"/>
          <p:cNvPicPr preferRelativeResize="0"/>
          <p:nvPr/>
        </p:nvPicPr>
        <p:blipFill>
          <a:blip r:embed="rId3">
            <a:alphaModFix/>
          </a:blip>
          <a:stretch>
            <a:fillRect/>
          </a:stretch>
        </p:blipFill>
        <p:spPr>
          <a:xfrm>
            <a:off x="834413" y="324140"/>
            <a:ext cx="7299767" cy="4290724"/>
          </a:xfrm>
          <a:prstGeom prst="rect">
            <a:avLst/>
          </a:prstGeom>
          <a:no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60" name="Google Shape;260;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61" name="Google Shape;261;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62" name="Google Shape;262;p28"/>
          <p:cNvSpPr txBox="1"/>
          <p:nvPr>
            <p:ph idx="12" type="sldNum"/>
          </p:nvPr>
        </p:nvSpPr>
        <p:spPr>
          <a:xfrm>
            <a:off x="8426168"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28"/>
          <p:cNvPicPr preferRelativeResize="0"/>
          <p:nvPr/>
        </p:nvPicPr>
        <p:blipFill>
          <a:blip r:embed="rId3">
            <a:alphaModFix/>
          </a:blip>
          <a:stretch>
            <a:fillRect/>
          </a:stretch>
        </p:blipFill>
        <p:spPr>
          <a:xfrm>
            <a:off x="935750" y="263125"/>
            <a:ext cx="7394852" cy="4346624"/>
          </a:xfrm>
          <a:prstGeom prst="rect">
            <a:avLst/>
          </a:prstGeom>
          <a:noFill/>
          <a:ln>
            <a:noFill/>
          </a:ln>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70" name="Google Shape;270;p29"/>
          <p:cNvSpPr txBox="1"/>
          <p:nvPr/>
        </p:nvSpPr>
        <p:spPr>
          <a:xfrm>
            <a:off x="704852" y="420700"/>
            <a:ext cx="30183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62626"/>
                </a:solidFill>
                <a:latin typeface="Roboto"/>
                <a:ea typeface="Roboto"/>
                <a:cs typeface="Roboto"/>
                <a:sym typeface="Roboto"/>
              </a:rPr>
              <a:t>Diagram</a:t>
            </a:r>
            <a:endParaRPr b="1" sz="1800">
              <a:solidFill>
                <a:srgbClr val="262626"/>
              </a:solidFill>
              <a:latin typeface="Roboto"/>
              <a:ea typeface="Roboto"/>
              <a:cs typeface="Roboto"/>
              <a:sym typeface="Roboto"/>
            </a:endParaRPr>
          </a:p>
        </p:txBody>
      </p:sp>
      <p:sp>
        <p:nvSpPr>
          <p:cNvPr id="271" name="Google Shape;271;p29"/>
          <p:cNvSpPr/>
          <p:nvPr/>
        </p:nvSpPr>
        <p:spPr>
          <a:xfrm>
            <a:off x="2910840" y="-461192"/>
            <a:ext cx="91440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2" name="Google Shape;272;p29"/>
          <p:cNvSpPr/>
          <p:nvPr/>
        </p:nvSpPr>
        <p:spPr>
          <a:xfrm>
            <a:off x="2910840" y="-118292"/>
            <a:ext cx="9144000" cy="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3" name="Google Shape;273;p29"/>
          <p:cNvSpPr/>
          <p:nvPr/>
        </p:nvSpPr>
        <p:spPr>
          <a:xfrm>
            <a:off x="2910840" y="-118292"/>
            <a:ext cx="91440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Google Shape;274;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75" name="Google Shape;275;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76" name="Google Shape;276;p29"/>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29"/>
          <p:cNvSpPr txBox="1"/>
          <p:nvPr>
            <p:ph idx="12" type="sldNum"/>
          </p:nvPr>
        </p:nvSpPr>
        <p:spPr>
          <a:xfrm>
            <a:off x="8426168"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29"/>
          <p:cNvPicPr preferRelativeResize="0"/>
          <p:nvPr/>
        </p:nvPicPr>
        <p:blipFill>
          <a:blip r:embed="rId3">
            <a:alphaModFix/>
          </a:blip>
          <a:stretch>
            <a:fillRect/>
          </a:stretch>
        </p:blipFill>
        <p:spPr>
          <a:xfrm>
            <a:off x="1698575" y="394638"/>
            <a:ext cx="6271300" cy="4202601"/>
          </a:xfrm>
          <a:prstGeom prst="rect">
            <a:avLst/>
          </a:prstGeom>
          <a:noFill/>
          <a:ln>
            <a:noFill/>
          </a:ln>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nvSpPr>
        <p:spPr>
          <a:xfrm>
            <a:off x="1269933" y="2059136"/>
            <a:ext cx="4891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rgbClr val="0000B6"/>
                </a:solidFill>
                <a:latin typeface="Roboto"/>
                <a:ea typeface="Roboto"/>
                <a:cs typeface="Roboto"/>
                <a:sym typeface="Roboto"/>
              </a:rPr>
              <a:t>Demo sản phẩm</a:t>
            </a:r>
            <a:endParaRPr b="1" sz="3300">
              <a:solidFill>
                <a:srgbClr val="0000B6"/>
              </a:solidFill>
              <a:latin typeface="Roboto"/>
              <a:ea typeface="Roboto"/>
              <a:cs typeface="Roboto"/>
              <a:sym typeface="Roboto"/>
            </a:endParaRPr>
          </a:p>
        </p:txBody>
      </p:sp>
      <p:sp>
        <p:nvSpPr>
          <p:cNvPr id="285" name="Google Shape;285;p30"/>
          <p:cNvSpPr/>
          <p:nvPr/>
        </p:nvSpPr>
        <p:spPr>
          <a:xfrm>
            <a:off x="666410" y="1248880"/>
            <a:ext cx="4683874" cy="2950777"/>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286" name="Google Shape;286;p30"/>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287" name="Google Shape;287;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88" name="Google Shape;288;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89" name="Google Shape;289;p30"/>
          <p:cNvSpPr txBox="1"/>
          <p:nvPr>
            <p:ph idx="12" type="sldNum"/>
          </p:nvPr>
        </p:nvSpPr>
        <p:spPr>
          <a:xfrm>
            <a:off x="8302493"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nvSpPr>
        <p:spPr>
          <a:xfrm>
            <a:off x="747939" y="402759"/>
            <a:ext cx="65160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100">
                <a:solidFill>
                  <a:srgbClr val="262626"/>
                </a:solidFill>
                <a:latin typeface="Roboto"/>
                <a:ea typeface="Roboto"/>
                <a:cs typeface="Roboto"/>
                <a:sym typeface="Roboto"/>
              </a:rPr>
              <a:t>Demo</a:t>
            </a:r>
            <a:endParaRPr b="1" sz="2100">
              <a:solidFill>
                <a:srgbClr val="262626"/>
              </a:solidFill>
              <a:latin typeface="Roboto"/>
              <a:ea typeface="Roboto"/>
              <a:cs typeface="Roboto"/>
              <a:sym typeface="Roboto"/>
            </a:endParaRPr>
          </a:p>
        </p:txBody>
      </p:sp>
      <p:sp>
        <p:nvSpPr>
          <p:cNvPr id="296" name="Google Shape;296;p31"/>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97" name="Google Shape;297;p31"/>
          <p:cNvSpPr txBox="1"/>
          <p:nvPr/>
        </p:nvSpPr>
        <p:spPr>
          <a:xfrm>
            <a:off x="747939" y="1096141"/>
            <a:ext cx="4059900" cy="23781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1500">
                <a:solidFill>
                  <a:srgbClr val="262626"/>
                </a:solidFill>
                <a:latin typeface="Roboto"/>
                <a:ea typeface="Roboto"/>
                <a:cs typeface="Roboto"/>
                <a:sym typeface="Roboto"/>
              </a:rPr>
              <a:t>Chức năng cho Khách hàng</a:t>
            </a:r>
            <a:endParaRPr b="1"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Đăng nhập, đăng ký</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thông tin cá nhân</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Đánh giá sản phẩm</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giỏ hàng, mua hàng</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Tìm kiếm sản phẩm bằng ngôn ngữ tự nhiên</a:t>
            </a:r>
            <a:endParaRPr sz="1100"/>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đơn hàng</a:t>
            </a:r>
            <a:endParaRPr sz="1100"/>
          </a:p>
        </p:txBody>
      </p:sp>
      <p:sp>
        <p:nvSpPr>
          <p:cNvPr id="298" name="Google Shape;298;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99" name="Google Shape;299;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p>
        </p:txBody>
      </p:sp>
      <p:sp>
        <p:nvSpPr>
          <p:cNvPr id="300" name="Google Shape;300;p31"/>
          <p:cNvSpPr txBox="1"/>
          <p:nvPr>
            <p:ph idx="12" type="sldNum"/>
          </p:nvPr>
        </p:nvSpPr>
        <p:spPr>
          <a:xfrm>
            <a:off x="8354018"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1"/>
          <p:cNvSpPr txBox="1"/>
          <p:nvPr/>
        </p:nvSpPr>
        <p:spPr>
          <a:xfrm>
            <a:off x="5041130" y="899453"/>
            <a:ext cx="3724500" cy="3763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1500">
                <a:solidFill>
                  <a:srgbClr val="262626"/>
                </a:solidFill>
                <a:latin typeface="Roboto"/>
                <a:ea typeface="Roboto"/>
                <a:cs typeface="Roboto"/>
                <a:sym typeface="Roboto"/>
              </a:rPr>
              <a:t>Chức năng dành cho người quản trị</a:t>
            </a:r>
            <a:endParaRPr b="1"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Sản phẩm</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Danh mục sản phẩm</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nhập hàng</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môi trường sử dụng sản phẩm</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đơn vị sản phẩm</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banner</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nhân viên</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nhãn hiệu</a:t>
            </a:r>
            <a:endParaRPr sz="1100"/>
          </a:p>
          <a:p>
            <a:pPr indent="0" lvl="0" marL="0" marR="0" rtl="0" algn="l">
              <a:lnSpc>
                <a:spcPct val="150000"/>
              </a:lnSpc>
              <a:spcBef>
                <a:spcPts val="0"/>
              </a:spcBef>
              <a:spcAft>
                <a:spcPts val="0"/>
              </a:spcAft>
              <a:buNone/>
            </a:pPr>
            <a:r>
              <a:rPr lang="en" sz="1500">
                <a:solidFill>
                  <a:srgbClr val="262626"/>
                </a:solidFill>
                <a:latin typeface="Roboto"/>
                <a:ea typeface="Roboto"/>
                <a:cs typeface="Roboto"/>
                <a:sym typeface="Roboto"/>
              </a:rPr>
              <a:t>Quản lý nhà cung cấp</a:t>
            </a:r>
            <a:endParaRPr sz="1500">
              <a:solidFill>
                <a:srgbClr val="262626"/>
              </a:solidFill>
              <a:latin typeface="Roboto"/>
              <a:ea typeface="Roboto"/>
              <a:cs typeface="Roboto"/>
              <a:sym typeface="Roboto"/>
            </a:endParaRPr>
          </a:p>
          <a:p>
            <a:pPr indent="0" lvl="0" marL="0" marR="0" rtl="0" algn="l">
              <a:lnSpc>
                <a:spcPct val="150000"/>
              </a:lnSpc>
              <a:spcBef>
                <a:spcPts val="0"/>
              </a:spcBef>
              <a:spcAft>
                <a:spcPts val="0"/>
              </a:spcAft>
              <a:buNone/>
            </a:pPr>
            <a:r>
              <a:rPr b="1" lang="en" sz="1500">
                <a:solidFill>
                  <a:srgbClr val="262626"/>
                </a:solidFill>
                <a:latin typeface="Roboto"/>
                <a:ea typeface="Roboto"/>
                <a:cs typeface="Roboto"/>
                <a:sym typeface="Roboto"/>
              </a:rPr>
              <a:t>Thống kê</a:t>
            </a:r>
            <a:endParaRPr b="1" sz="1500">
              <a:solidFill>
                <a:srgbClr val="262626"/>
              </a:solidFill>
              <a:latin typeface="Roboto"/>
              <a:ea typeface="Roboto"/>
              <a:cs typeface="Roboto"/>
              <a:sym typeface="Roboto"/>
            </a:endParaRPr>
          </a:p>
        </p:txBody>
      </p:sp>
      <p:sp>
        <p:nvSpPr>
          <p:cNvPr id="302" name="Google Shape;302;p31"/>
          <p:cNvSpPr txBox="1"/>
          <p:nvPr/>
        </p:nvSpPr>
        <p:spPr>
          <a:xfrm>
            <a:off x="747950" y="3612863"/>
            <a:ext cx="5937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Chức năng của nhân viên</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Đăng nhập</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Quản lý đơn hàng</a:t>
            </a:r>
            <a:endParaRPr sz="1500">
              <a:solidFill>
                <a:schemeClr val="dk1"/>
              </a:solidFill>
              <a:latin typeface="Roboto"/>
              <a:ea typeface="Roboto"/>
              <a:cs typeface="Roboto"/>
              <a:sym typeface="Roboto"/>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nvSpPr>
        <p:spPr>
          <a:xfrm>
            <a:off x="927033" y="2340619"/>
            <a:ext cx="4891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rgbClr val="0000B6"/>
                </a:solidFill>
                <a:latin typeface="Roboto"/>
                <a:ea typeface="Roboto"/>
                <a:cs typeface="Roboto"/>
                <a:sym typeface="Roboto"/>
              </a:rPr>
              <a:t>Kết luận</a:t>
            </a:r>
            <a:endParaRPr b="1" sz="3300">
              <a:solidFill>
                <a:srgbClr val="0000B6"/>
              </a:solidFill>
              <a:latin typeface="Roboto"/>
              <a:ea typeface="Roboto"/>
              <a:cs typeface="Roboto"/>
              <a:sym typeface="Roboto"/>
            </a:endParaRPr>
          </a:p>
        </p:txBody>
      </p:sp>
      <p:sp>
        <p:nvSpPr>
          <p:cNvPr id="309" name="Google Shape;309;p32"/>
          <p:cNvSpPr/>
          <p:nvPr/>
        </p:nvSpPr>
        <p:spPr>
          <a:xfrm>
            <a:off x="666410" y="1248880"/>
            <a:ext cx="4683874" cy="2950777"/>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310" name="Google Shape;310;p32"/>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311" name="Google Shape;311;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312" name="Google Shape;31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p>
        </p:txBody>
      </p:sp>
      <p:sp>
        <p:nvSpPr>
          <p:cNvPr id="313" name="Google Shape;313;p32"/>
          <p:cNvSpPr txBox="1"/>
          <p:nvPr>
            <p:ph idx="12" type="sldNum"/>
          </p:nvPr>
        </p:nvSpPr>
        <p:spPr>
          <a:xfrm>
            <a:off x="8436493"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nvSpPr>
        <p:spPr>
          <a:xfrm>
            <a:off x="747939" y="402759"/>
            <a:ext cx="65160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100">
                <a:solidFill>
                  <a:srgbClr val="262626"/>
                </a:solidFill>
                <a:latin typeface="Roboto"/>
                <a:ea typeface="Roboto"/>
                <a:cs typeface="Roboto"/>
                <a:sym typeface="Roboto"/>
              </a:rPr>
              <a:t>Kết luận</a:t>
            </a:r>
            <a:endParaRPr b="1" sz="2100">
              <a:solidFill>
                <a:srgbClr val="262626"/>
              </a:solidFill>
              <a:latin typeface="Roboto"/>
              <a:ea typeface="Roboto"/>
              <a:cs typeface="Roboto"/>
              <a:sym typeface="Roboto"/>
            </a:endParaRPr>
          </a:p>
        </p:txBody>
      </p:sp>
      <p:sp>
        <p:nvSpPr>
          <p:cNvPr id="320" name="Google Shape;320;p33"/>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21" name="Google Shape;321;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322" name="Google Shape;322;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323" name="Google Shape;323;p33"/>
          <p:cNvSpPr txBox="1"/>
          <p:nvPr>
            <p:ph idx="12" type="sldNum"/>
          </p:nvPr>
        </p:nvSpPr>
        <p:spPr>
          <a:xfrm>
            <a:off x="8312793"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33"/>
          <p:cNvSpPr txBox="1"/>
          <p:nvPr/>
        </p:nvSpPr>
        <p:spPr>
          <a:xfrm>
            <a:off x="691469" y="795174"/>
            <a:ext cx="4507500" cy="3010800"/>
          </a:xfrm>
          <a:prstGeom prst="rect">
            <a:avLst/>
          </a:prstGeom>
          <a:noFill/>
          <a:ln>
            <a:noFill/>
          </a:ln>
        </p:spPr>
        <p:txBody>
          <a:bodyPr anchorCtr="0" anchor="t" bIns="34275" lIns="68575" spcFirstLastPara="1" rIns="68575" wrap="square" tIns="34275">
            <a:spAutoFit/>
          </a:bodyPr>
          <a:lstStyle/>
          <a:p>
            <a:pPr indent="0" lvl="0" marL="0" marR="0" rtl="0" algn="just">
              <a:lnSpc>
                <a:spcPct val="115000"/>
              </a:lnSpc>
              <a:spcBef>
                <a:spcPts val="0"/>
              </a:spcBef>
              <a:spcAft>
                <a:spcPts val="0"/>
              </a:spcAft>
              <a:buNone/>
            </a:pPr>
            <a:r>
              <a:t/>
            </a:r>
            <a:endParaRPr/>
          </a:p>
          <a:p>
            <a:pPr indent="0" lvl="0" marL="0" marR="0" rtl="0" algn="just">
              <a:lnSpc>
                <a:spcPct val="115000"/>
              </a:lnSpc>
              <a:spcBef>
                <a:spcPts val="0"/>
              </a:spcBef>
              <a:spcAft>
                <a:spcPts val="0"/>
              </a:spcAft>
              <a:buNone/>
            </a:pPr>
            <a:r>
              <a:rPr lang="en"/>
              <a:t>	</a:t>
            </a:r>
            <a:r>
              <a:rPr b="1" lang="en"/>
              <a:t>Kết quả đạt được</a:t>
            </a:r>
            <a:endParaRPr b="1"/>
          </a:p>
          <a:p>
            <a:pPr indent="0" lvl="0" marL="0" marR="0" rtl="0" algn="just">
              <a:lnSpc>
                <a:spcPct val="115000"/>
              </a:lnSpc>
              <a:spcBef>
                <a:spcPts val="0"/>
              </a:spcBef>
              <a:spcAft>
                <a:spcPts val="0"/>
              </a:spcAft>
              <a:buNone/>
            </a:pPr>
            <a:r>
              <a:t/>
            </a:r>
            <a:endParaRPr/>
          </a:p>
          <a:p>
            <a:pPr indent="-241300" lvl="0" marL="520700" marR="0" rtl="0" algn="just">
              <a:lnSpc>
                <a:spcPct val="115000"/>
              </a:lnSpc>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Tìm hiểu nghiệp vụ liên quan đến </a:t>
            </a:r>
            <a:r>
              <a:rPr lang="en">
                <a:latin typeface="Roboto"/>
                <a:ea typeface="Roboto"/>
                <a:cs typeface="Roboto"/>
                <a:sym typeface="Roboto"/>
              </a:rPr>
              <a:t>kinh doanh dụng cụ thể thao và xây dựng giao diện trực quan</a:t>
            </a:r>
            <a:endParaRPr>
              <a:solidFill>
                <a:schemeClr val="dk1"/>
              </a:solidFill>
              <a:latin typeface="Roboto"/>
              <a:ea typeface="Roboto"/>
              <a:cs typeface="Roboto"/>
              <a:sym typeface="Roboto"/>
            </a:endParaRPr>
          </a:p>
          <a:p>
            <a:pPr indent="-241300" lvl="0" marL="520700" marR="0" rtl="0" algn="just">
              <a:lnSpc>
                <a:spcPct val="115000"/>
              </a:lnSpc>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Tìm hiểu về </a:t>
            </a:r>
            <a:r>
              <a:rPr lang="en">
                <a:latin typeface="Roboto"/>
                <a:ea typeface="Roboto"/>
                <a:cs typeface="Roboto"/>
                <a:sym typeface="Roboto"/>
              </a:rPr>
              <a:t>Spring, Android Java, MySQL, ReactJs</a:t>
            </a:r>
            <a:endParaRPr>
              <a:solidFill>
                <a:schemeClr val="dk1"/>
              </a:solidFill>
              <a:latin typeface="Roboto"/>
              <a:ea typeface="Roboto"/>
              <a:cs typeface="Roboto"/>
              <a:sym typeface="Roboto"/>
            </a:endParaRPr>
          </a:p>
          <a:p>
            <a:pPr indent="-241300" lvl="0" marL="520700" marR="0" rtl="0" algn="just">
              <a:lnSpc>
                <a:spcPct val="115000"/>
              </a:lnSpc>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Tìm hiểu Firebase</a:t>
            </a:r>
            <a:endParaRPr>
              <a:solidFill>
                <a:srgbClr val="000000"/>
              </a:solidFill>
              <a:latin typeface="Roboto"/>
              <a:ea typeface="Roboto"/>
              <a:cs typeface="Roboto"/>
              <a:sym typeface="Roboto"/>
            </a:endParaRPr>
          </a:p>
          <a:p>
            <a:pPr indent="-241300" lvl="0" marL="520700" marR="0" rtl="0" algn="just">
              <a:lnSpc>
                <a:spcPct val="115000"/>
              </a:lnSpc>
              <a:spcBef>
                <a:spcPts val="0"/>
              </a:spcBef>
              <a:spcAft>
                <a:spcPts val="0"/>
              </a:spcAft>
              <a:buSzPts val="1400"/>
              <a:buFont typeface="Roboto"/>
              <a:buChar char="-"/>
            </a:pPr>
            <a:r>
              <a:rPr lang="en">
                <a:latin typeface="Roboto"/>
                <a:ea typeface="Roboto"/>
                <a:cs typeface="Roboto"/>
                <a:sym typeface="Roboto"/>
              </a:rPr>
              <a:t>Hiểu được cách phát triển và xây dựng một ứng dụng phần mềm</a:t>
            </a:r>
            <a:endParaRPr>
              <a:latin typeface="Roboto"/>
              <a:ea typeface="Roboto"/>
              <a:cs typeface="Roboto"/>
              <a:sym typeface="Roboto"/>
            </a:endParaRPr>
          </a:p>
          <a:p>
            <a:pPr indent="0" lvl="0" marL="342900" marR="0" rtl="0" algn="just">
              <a:lnSpc>
                <a:spcPct val="115000"/>
              </a:lnSpc>
              <a:spcBef>
                <a:spcPts val="0"/>
              </a:spcBef>
              <a:spcAft>
                <a:spcPts val="0"/>
              </a:spcAft>
              <a:buNone/>
            </a:pPr>
            <a:r>
              <a:t/>
            </a:r>
            <a:endParaRPr>
              <a:solidFill>
                <a:schemeClr val="dk1"/>
              </a:solidFill>
              <a:latin typeface="Roboto"/>
              <a:ea typeface="Roboto"/>
              <a:cs typeface="Roboto"/>
              <a:sym typeface="Roboto"/>
            </a:endParaRPr>
          </a:p>
        </p:txBody>
      </p:sp>
      <p:sp>
        <p:nvSpPr>
          <p:cNvPr id="325" name="Google Shape;325;p33"/>
          <p:cNvSpPr txBox="1"/>
          <p:nvPr/>
        </p:nvSpPr>
        <p:spPr>
          <a:xfrm>
            <a:off x="5306993" y="3238137"/>
            <a:ext cx="3713100" cy="1275900"/>
          </a:xfrm>
          <a:prstGeom prst="rect">
            <a:avLst/>
          </a:prstGeom>
          <a:noFill/>
          <a:ln>
            <a:noFill/>
          </a:ln>
        </p:spPr>
        <p:txBody>
          <a:bodyPr anchorCtr="0" anchor="t" bIns="34275" lIns="68575" spcFirstLastPara="1" rIns="68575" wrap="square" tIns="34275">
            <a:spAutoFit/>
          </a:bodyPr>
          <a:lstStyle/>
          <a:p>
            <a:pPr indent="342900" lvl="0" marL="0" marR="0" rtl="0" algn="just">
              <a:lnSpc>
                <a:spcPct val="115000"/>
              </a:lnSpc>
              <a:spcBef>
                <a:spcPts val="0"/>
              </a:spcBef>
              <a:spcAft>
                <a:spcPts val="0"/>
              </a:spcAft>
              <a:buNone/>
            </a:pPr>
            <a:r>
              <a:rPr b="1" lang="en">
                <a:solidFill>
                  <a:srgbClr val="000000"/>
                </a:solidFill>
                <a:latin typeface="Roboto"/>
                <a:ea typeface="Roboto"/>
                <a:cs typeface="Roboto"/>
                <a:sym typeface="Roboto"/>
              </a:rPr>
              <a:t>Hạn chế:</a:t>
            </a:r>
            <a:endParaRPr>
              <a:solidFill>
                <a:schemeClr val="dk1"/>
              </a:solidFill>
              <a:latin typeface="Roboto"/>
              <a:ea typeface="Roboto"/>
              <a:cs typeface="Roboto"/>
              <a:sym typeface="Roboto"/>
            </a:endParaRPr>
          </a:p>
          <a:p>
            <a:pPr indent="-266700" lvl="0" marL="254000" marR="0" rtl="0" algn="just">
              <a:lnSpc>
                <a:spcPct val="115000"/>
              </a:lnSpc>
              <a:spcBef>
                <a:spcPts val="0"/>
              </a:spcBef>
              <a:spcAft>
                <a:spcPts val="0"/>
              </a:spcAft>
              <a:buClr>
                <a:srgbClr val="000000"/>
              </a:buClr>
              <a:buSzPts val="1400"/>
              <a:buFont typeface="Times New Roman"/>
              <a:buChar char="-"/>
            </a:pPr>
            <a:r>
              <a:rPr lang="en">
                <a:latin typeface="Roboto"/>
                <a:ea typeface="Roboto"/>
                <a:cs typeface="Roboto"/>
                <a:sym typeface="Roboto"/>
              </a:rPr>
              <a:t>Chưa khai thác hết các ưu điểm của công nghệ sử dụng</a:t>
            </a:r>
            <a:endParaRPr>
              <a:latin typeface="Roboto"/>
              <a:ea typeface="Roboto"/>
              <a:cs typeface="Roboto"/>
              <a:sym typeface="Roboto"/>
            </a:endParaRPr>
          </a:p>
          <a:p>
            <a:pPr indent="-266700" lvl="0" marL="254000" marR="0" rtl="0" algn="just">
              <a:lnSpc>
                <a:spcPct val="115000"/>
              </a:lnSpc>
              <a:spcBef>
                <a:spcPts val="0"/>
              </a:spcBef>
              <a:spcAft>
                <a:spcPts val="0"/>
              </a:spcAft>
              <a:buSzPts val="1400"/>
              <a:buFont typeface="Roboto"/>
              <a:buChar char="-"/>
            </a:pPr>
            <a:r>
              <a:rPr lang="en">
                <a:latin typeface="Roboto"/>
                <a:ea typeface="Roboto"/>
                <a:cs typeface="Roboto"/>
                <a:sym typeface="Roboto"/>
              </a:rPr>
              <a:t>Code chương trình chưa được trong sáng dễ hiểu</a:t>
            </a:r>
            <a:endParaRPr>
              <a:latin typeface="Roboto"/>
              <a:ea typeface="Roboto"/>
              <a:cs typeface="Roboto"/>
              <a:sym typeface="Roboto"/>
            </a:endParaRPr>
          </a:p>
        </p:txBody>
      </p:sp>
      <p:sp>
        <p:nvSpPr>
          <p:cNvPr id="326" name="Google Shape;326;p33"/>
          <p:cNvSpPr txBox="1"/>
          <p:nvPr/>
        </p:nvSpPr>
        <p:spPr>
          <a:xfrm>
            <a:off x="5306993" y="948171"/>
            <a:ext cx="3713100" cy="1652100"/>
          </a:xfrm>
          <a:prstGeom prst="rect">
            <a:avLst/>
          </a:prstGeom>
          <a:noFill/>
          <a:ln>
            <a:noFill/>
          </a:ln>
        </p:spPr>
        <p:txBody>
          <a:bodyPr anchorCtr="0" anchor="t" bIns="34275" lIns="68575" spcFirstLastPara="1" rIns="68575" wrap="square" tIns="34275">
            <a:spAutoFit/>
          </a:bodyPr>
          <a:lstStyle/>
          <a:p>
            <a:pPr indent="342900" lvl="0" marL="0" marR="0" rtl="0" algn="just">
              <a:lnSpc>
                <a:spcPct val="115000"/>
              </a:lnSpc>
              <a:spcBef>
                <a:spcPts val="0"/>
              </a:spcBef>
              <a:spcAft>
                <a:spcPts val="0"/>
              </a:spcAft>
              <a:buNone/>
            </a:pPr>
            <a:r>
              <a:rPr b="1" lang="en">
                <a:latin typeface="Roboto"/>
                <a:ea typeface="Roboto"/>
                <a:cs typeface="Roboto"/>
                <a:sym typeface="Roboto"/>
              </a:rPr>
              <a:t>Hướng phát triển</a:t>
            </a:r>
            <a:r>
              <a:rPr lang="en">
                <a:solidFill>
                  <a:srgbClr val="000000"/>
                </a:solidFill>
                <a:latin typeface="Roboto"/>
                <a:ea typeface="Roboto"/>
                <a:cs typeface="Roboto"/>
                <a:sym typeface="Roboto"/>
              </a:rPr>
              <a:t>:</a:t>
            </a:r>
            <a:endParaRPr>
              <a:solidFill>
                <a:schemeClr val="dk1"/>
              </a:solidFill>
              <a:latin typeface="Roboto"/>
              <a:ea typeface="Roboto"/>
              <a:cs typeface="Roboto"/>
              <a:sym typeface="Roboto"/>
            </a:endParaRPr>
          </a:p>
          <a:p>
            <a:pPr indent="-266700" lvl="0" marL="266700" marR="0" rtl="0" algn="just">
              <a:lnSpc>
                <a:spcPct val="115000"/>
              </a:lnSpc>
              <a:spcBef>
                <a:spcPts val="500"/>
              </a:spcBef>
              <a:spcAft>
                <a:spcPts val="0"/>
              </a:spcAft>
              <a:buNone/>
            </a:pPr>
            <a:r>
              <a:rPr lang="en">
                <a:solidFill>
                  <a:srgbClr val="000000"/>
                </a:solidFill>
                <a:latin typeface="Roboto"/>
                <a:ea typeface="Roboto"/>
                <a:cs typeface="Roboto"/>
                <a:sym typeface="Roboto"/>
              </a:rPr>
              <a:t>-	</a:t>
            </a:r>
            <a:r>
              <a:rPr lang="en">
                <a:latin typeface="Roboto"/>
                <a:ea typeface="Roboto"/>
                <a:cs typeface="Roboto"/>
                <a:sym typeface="Roboto"/>
              </a:rPr>
              <a:t>Tối ưu code để phát huy được thế mạnh của công nghệ</a:t>
            </a:r>
            <a:endParaRPr>
              <a:latin typeface="Roboto"/>
              <a:ea typeface="Roboto"/>
              <a:cs typeface="Roboto"/>
              <a:sym typeface="Roboto"/>
            </a:endParaRPr>
          </a:p>
          <a:p>
            <a:pPr indent="-266700" lvl="0" marL="266700" marR="0" rtl="0" algn="just">
              <a:lnSpc>
                <a:spcPct val="115000"/>
              </a:lnSpc>
              <a:spcBef>
                <a:spcPts val="500"/>
              </a:spcBef>
              <a:spcAft>
                <a:spcPts val="0"/>
              </a:spcAft>
              <a:buNone/>
            </a:pPr>
            <a:r>
              <a:rPr lang="en">
                <a:latin typeface="Roboto"/>
                <a:ea typeface="Roboto"/>
                <a:cs typeface="Roboto"/>
                <a:sym typeface="Roboto"/>
              </a:rPr>
              <a:t>-	Xây dựng và phát triển thêm các chức năng, hoàn thiện chương trình một cách tối ưu để có thể áp dụng trong thực tế</a:t>
            </a:r>
            <a:endParaRPr>
              <a:latin typeface="Roboto"/>
              <a:ea typeface="Roboto"/>
              <a:cs typeface="Roboto"/>
              <a:sym typeface="Roboto"/>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0" l="0" r="0" t="0"/>
          <a:stretch/>
        </p:blipFill>
        <p:spPr>
          <a:xfrm>
            <a:off x="-82250" y="37375"/>
            <a:ext cx="9134475" cy="5143500"/>
          </a:xfrm>
          <a:custGeom>
            <a:rect b="b" l="l" r="r" t="t"/>
            <a:pathLst>
              <a:path extrusionOk="0" h="6858000" w="12179300">
                <a:moveTo>
                  <a:pt x="0" y="0"/>
                </a:moveTo>
                <a:lnTo>
                  <a:pt x="12179300" y="0"/>
                </a:lnTo>
                <a:lnTo>
                  <a:pt x="12179300" y="6858000"/>
                </a:lnTo>
                <a:lnTo>
                  <a:pt x="0" y="6858000"/>
                </a:lnTo>
                <a:close/>
              </a:path>
            </a:pathLst>
          </a:custGeom>
          <a:noFill/>
          <a:ln>
            <a:noFill/>
          </a:ln>
        </p:spPr>
      </p:pic>
      <p:pic>
        <p:nvPicPr>
          <p:cNvPr id="82" name="Google Shape;82;p16"/>
          <p:cNvPicPr preferRelativeResize="0"/>
          <p:nvPr/>
        </p:nvPicPr>
        <p:blipFill rotWithShape="1">
          <a:blip r:embed="rId4">
            <a:alphaModFix/>
          </a:blip>
          <a:srcRect b="0" l="0" r="0" t="0"/>
          <a:stretch/>
        </p:blipFill>
        <p:spPr>
          <a:xfrm>
            <a:off x="794863" y="86513"/>
            <a:ext cx="7577276" cy="4680774"/>
          </a:xfrm>
          <a:prstGeom prst="rect">
            <a:avLst/>
          </a:prstGeom>
          <a:noFill/>
          <a:ln>
            <a:noFill/>
          </a:ln>
        </p:spPr>
      </p:pic>
      <p:sp>
        <p:nvSpPr>
          <p:cNvPr id="83" name="Google Shape;83;p16"/>
          <p:cNvSpPr txBox="1"/>
          <p:nvPr/>
        </p:nvSpPr>
        <p:spPr>
          <a:xfrm>
            <a:off x="1461523" y="1178909"/>
            <a:ext cx="7782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i="0" lang="en" sz="4500" u="none" cap="none" strike="noStrike">
                <a:solidFill>
                  <a:srgbClr val="0000B6"/>
                </a:solidFill>
                <a:latin typeface="Roboto"/>
                <a:ea typeface="Roboto"/>
                <a:cs typeface="Roboto"/>
                <a:sym typeface="Roboto"/>
              </a:rPr>
              <a:t>1</a:t>
            </a:r>
            <a:endParaRPr b="1" i="0" sz="4500" u="none" cap="none" strike="noStrike">
              <a:solidFill>
                <a:srgbClr val="0000B6"/>
              </a:solidFill>
              <a:latin typeface="Roboto"/>
              <a:ea typeface="Roboto"/>
              <a:cs typeface="Roboto"/>
              <a:sym typeface="Roboto"/>
            </a:endParaRPr>
          </a:p>
        </p:txBody>
      </p:sp>
      <p:sp>
        <p:nvSpPr>
          <p:cNvPr id="84" name="Google Shape;84;p16"/>
          <p:cNvSpPr txBox="1"/>
          <p:nvPr/>
        </p:nvSpPr>
        <p:spPr>
          <a:xfrm>
            <a:off x="4690499" y="1267096"/>
            <a:ext cx="7782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i="0" lang="en" sz="4500" u="none" cap="none" strike="noStrike">
                <a:solidFill>
                  <a:srgbClr val="0000B6"/>
                </a:solidFill>
                <a:latin typeface="Roboto"/>
                <a:ea typeface="Roboto"/>
                <a:cs typeface="Roboto"/>
                <a:sym typeface="Roboto"/>
              </a:rPr>
              <a:t>2</a:t>
            </a:r>
            <a:endParaRPr b="1" i="0" sz="4500" u="none" cap="none" strike="noStrike">
              <a:solidFill>
                <a:srgbClr val="0000B6"/>
              </a:solidFill>
              <a:latin typeface="Roboto"/>
              <a:ea typeface="Roboto"/>
              <a:cs typeface="Roboto"/>
              <a:sym typeface="Roboto"/>
            </a:endParaRPr>
          </a:p>
        </p:txBody>
      </p:sp>
      <p:grpSp>
        <p:nvGrpSpPr>
          <p:cNvPr id="85" name="Google Shape;85;p16"/>
          <p:cNvGrpSpPr/>
          <p:nvPr/>
        </p:nvGrpSpPr>
        <p:grpSpPr>
          <a:xfrm>
            <a:off x="2358232" y="1238995"/>
            <a:ext cx="2213775" cy="554869"/>
            <a:chOff x="3045406" y="2073374"/>
            <a:chExt cx="2951700" cy="739825"/>
          </a:xfrm>
        </p:grpSpPr>
        <p:sp>
          <p:nvSpPr>
            <p:cNvPr id="86" name="Google Shape;86;p16"/>
            <p:cNvSpPr txBox="1"/>
            <p:nvPr/>
          </p:nvSpPr>
          <p:spPr>
            <a:xfrm>
              <a:off x="3045406" y="2073374"/>
              <a:ext cx="2663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rgbClr val="262626"/>
                  </a:solidFill>
                  <a:latin typeface="Roboto"/>
                  <a:ea typeface="Roboto"/>
                  <a:cs typeface="Roboto"/>
                  <a:sym typeface="Roboto"/>
                </a:rPr>
                <a:t>GIỚI THIỆU ĐỀ TÀI</a:t>
              </a:r>
              <a:endParaRPr b="1" i="0" sz="1400" u="none" cap="none" strike="noStrike">
                <a:solidFill>
                  <a:srgbClr val="262626"/>
                </a:solidFill>
                <a:latin typeface="Roboto"/>
                <a:ea typeface="Roboto"/>
                <a:cs typeface="Roboto"/>
                <a:sym typeface="Roboto"/>
              </a:endParaRPr>
            </a:p>
          </p:txBody>
        </p:sp>
        <p:sp>
          <p:nvSpPr>
            <p:cNvPr id="87" name="Google Shape;87;p16"/>
            <p:cNvSpPr txBox="1"/>
            <p:nvPr/>
          </p:nvSpPr>
          <p:spPr>
            <a:xfrm>
              <a:off x="3045406" y="2495199"/>
              <a:ext cx="29517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1100" u="none" cap="none" strike="noStrike">
                  <a:solidFill>
                    <a:srgbClr val="595959"/>
                  </a:solidFill>
                  <a:latin typeface="Roboto"/>
                  <a:ea typeface="Roboto"/>
                  <a:cs typeface="Roboto"/>
                  <a:sym typeface="Roboto"/>
                </a:rPr>
                <a:t>Lý do lựa chọn và mục tiêu</a:t>
              </a:r>
              <a:endParaRPr b="0" i="0" sz="1100" u="none" cap="none" strike="noStrike">
                <a:solidFill>
                  <a:srgbClr val="595959"/>
                </a:solidFill>
                <a:latin typeface="Roboto"/>
                <a:ea typeface="Roboto"/>
                <a:cs typeface="Roboto"/>
                <a:sym typeface="Roboto"/>
              </a:endParaRPr>
            </a:p>
          </p:txBody>
        </p:sp>
      </p:grpSp>
      <p:grpSp>
        <p:nvGrpSpPr>
          <p:cNvPr id="88" name="Google Shape;88;p16"/>
          <p:cNvGrpSpPr/>
          <p:nvPr/>
        </p:nvGrpSpPr>
        <p:grpSpPr>
          <a:xfrm>
            <a:off x="5600989" y="1299095"/>
            <a:ext cx="2414786" cy="758044"/>
            <a:chOff x="3045406" y="2073374"/>
            <a:chExt cx="2951700" cy="1010725"/>
          </a:xfrm>
        </p:grpSpPr>
        <p:sp>
          <p:nvSpPr>
            <p:cNvPr id="89" name="Google Shape;89;p16"/>
            <p:cNvSpPr txBox="1"/>
            <p:nvPr/>
          </p:nvSpPr>
          <p:spPr>
            <a:xfrm>
              <a:off x="3045406" y="2073374"/>
              <a:ext cx="2559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rgbClr val="262626"/>
                  </a:solidFill>
                  <a:latin typeface="Roboto"/>
                  <a:ea typeface="Roboto"/>
                  <a:cs typeface="Roboto"/>
                  <a:sym typeface="Roboto"/>
                </a:rPr>
                <a:t>CƠ SỞ LÝ THUYẾT</a:t>
              </a:r>
              <a:endParaRPr b="1" i="0" sz="1400" u="none" cap="none" strike="noStrike">
                <a:solidFill>
                  <a:srgbClr val="262626"/>
                </a:solidFill>
                <a:latin typeface="Roboto"/>
                <a:ea typeface="Roboto"/>
                <a:cs typeface="Roboto"/>
                <a:sym typeface="Roboto"/>
              </a:endParaRPr>
            </a:p>
          </p:txBody>
        </p:sp>
        <p:sp>
          <p:nvSpPr>
            <p:cNvPr id="90" name="Google Shape;90;p16"/>
            <p:cNvSpPr txBox="1"/>
            <p:nvPr/>
          </p:nvSpPr>
          <p:spPr>
            <a:xfrm>
              <a:off x="3045406" y="2495199"/>
              <a:ext cx="2951700" cy="58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1100" u="none" cap="none" strike="noStrike">
                  <a:solidFill>
                    <a:srgbClr val="595959"/>
                  </a:solidFill>
                  <a:latin typeface="Roboto"/>
                  <a:ea typeface="Roboto"/>
                  <a:cs typeface="Roboto"/>
                  <a:sym typeface="Roboto"/>
                </a:rPr>
                <a:t>Cơ sở lý thuyết và nền tảng</a:t>
              </a:r>
              <a:endParaRPr b="0" i="0" sz="1100" u="none" cap="none" strike="noStrike">
                <a:solidFill>
                  <a:srgbClr val="595959"/>
                </a:solidFill>
                <a:latin typeface="Roboto"/>
                <a:ea typeface="Roboto"/>
                <a:cs typeface="Roboto"/>
                <a:sym typeface="Roboto"/>
              </a:endParaRPr>
            </a:p>
            <a:p>
              <a:pPr indent="0" lvl="0" marL="0" marR="0" rtl="0" algn="l">
                <a:lnSpc>
                  <a:spcPct val="120000"/>
                </a:lnSpc>
                <a:spcBef>
                  <a:spcPts val="0"/>
                </a:spcBef>
                <a:spcAft>
                  <a:spcPts val="0"/>
                </a:spcAft>
                <a:buNone/>
              </a:pPr>
              <a:r>
                <a:rPr b="0" i="0" lang="en" sz="1100" u="none" cap="none" strike="noStrike">
                  <a:solidFill>
                    <a:srgbClr val="595959"/>
                  </a:solidFill>
                  <a:latin typeface="Roboto"/>
                  <a:ea typeface="Roboto"/>
                  <a:cs typeface="Roboto"/>
                  <a:sym typeface="Roboto"/>
                </a:rPr>
                <a:t>công nghệ</a:t>
              </a:r>
              <a:endParaRPr b="0" i="0" sz="1100" u="none" cap="none" strike="noStrike">
                <a:solidFill>
                  <a:srgbClr val="595959"/>
                </a:solidFill>
                <a:latin typeface="Roboto"/>
                <a:ea typeface="Roboto"/>
                <a:cs typeface="Roboto"/>
                <a:sym typeface="Roboto"/>
              </a:endParaRPr>
            </a:p>
          </p:txBody>
        </p:sp>
      </p:grpSp>
      <p:sp>
        <p:nvSpPr>
          <p:cNvPr id="91" name="Google Shape;91;p16"/>
          <p:cNvSpPr txBox="1"/>
          <p:nvPr/>
        </p:nvSpPr>
        <p:spPr>
          <a:xfrm>
            <a:off x="2529775" y="490850"/>
            <a:ext cx="4064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rgbClr val="0000B6"/>
                </a:solidFill>
                <a:latin typeface="Roboto"/>
                <a:ea typeface="Roboto"/>
                <a:cs typeface="Roboto"/>
                <a:sym typeface="Roboto"/>
              </a:rPr>
              <a:t>Tổng quan về đề tài</a:t>
            </a:r>
            <a:endParaRPr b="1" i="0" sz="3300" u="none" cap="none" strike="noStrike">
              <a:solidFill>
                <a:srgbClr val="0000B6"/>
              </a:solidFill>
              <a:latin typeface="Roboto"/>
              <a:ea typeface="Roboto"/>
              <a:cs typeface="Roboto"/>
              <a:sym typeface="Roboto"/>
            </a:endParaRPr>
          </a:p>
        </p:txBody>
      </p:sp>
      <p:sp>
        <p:nvSpPr>
          <p:cNvPr id="92" name="Google Shape;92;p16"/>
          <p:cNvSpPr txBox="1"/>
          <p:nvPr/>
        </p:nvSpPr>
        <p:spPr>
          <a:xfrm>
            <a:off x="1461523" y="2196963"/>
            <a:ext cx="7782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i="0" lang="en" sz="4500" u="none" cap="none" strike="noStrike">
                <a:solidFill>
                  <a:srgbClr val="0000B6"/>
                </a:solidFill>
                <a:latin typeface="Roboto"/>
                <a:ea typeface="Roboto"/>
                <a:cs typeface="Roboto"/>
                <a:sym typeface="Roboto"/>
              </a:rPr>
              <a:t>3</a:t>
            </a:r>
            <a:endParaRPr b="1" i="0" sz="4500" u="none" cap="none" strike="noStrike">
              <a:solidFill>
                <a:srgbClr val="0000B6"/>
              </a:solidFill>
              <a:latin typeface="Roboto"/>
              <a:ea typeface="Roboto"/>
              <a:cs typeface="Roboto"/>
              <a:sym typeface="Roboto"/>
            </a:endParaRPr>
          </a:p>
        </p:txBody>
      </p:sp>
      <p:sp>
        <p:nvSpPr>
          <p:cNvPr id="93" name="Google Shape;93;p16"/>
          <p:cNvSpPr txBox="1"/>
          <p:nvPr/>
        </p:nvSpPr>
        <p:spPr>
          <a:xfrm>
            <a:off x="3374424" y="3426150"/>
            <a:ext cx="7782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4500">
                <a:solidFill>
                  <a:srgbClr val="0000B6"/>
                </a:solidFill>
                <a:latin typeface="Roboto"/>
                <a:ea typeface="Roboto"/>
                <a:cs typeface="Roboto"/>
                <a:sym typeface="Roboto"/>
              </a:rPr>
              <a:t>5</a:t>
            </a:r>
            <a:endParaRPr b="1" i="0" sz="4500" u="none" cap="none" strike="noStrike">
              <a:solidFill>
                <a:srgbClr val="0000B6"/>
              </a:solidFill>
              <a:latin typeface="Roboto"/>
              <a:ea typeface="Roboto"/>
              <a:cs typeface="Roboto"/>
              <a:sym typeface="Roboto"/>
            </a:endParaRPr>
          </a:p>
        </p:txBody>
      </p:sp>
      <p:grpSp>
        <p:nvGrpSpPr>
          <p:cNvPr id="94" name="Google Shape;94;p16"/>
          <p:cNvGrpSpPr/>
          <p:nvPr/>
        </p:nvGrpSpPr>
        <p:grpSpPr>
          <a:xfrm>
            <a:off x="2358232" y="2257083"/>
            <a:ext cx="2213775" cy="923336"/>
            <a:chOff x="3045406" y="2073374"/>
            <a:chExt cx="2951700" cy="808525"/>
          </a:xfrm>
        </p:grpSpPr>
        <p:sp>
          <p:nvSpPr>
            <p:cNvPr id="95" name="Google Shape;95;p16"/>
            <p:cNvSpPr txBox="1"/>
            <p:nvPr/>
          </p:nvSpPr>
          <p:spPr>
            <a:xfrm>
              <a:off x="3045406" y="2073374"/>
              <a:ext cx="2663400" cy="43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rgbClr val="262626"/>
                  </a:solidFill>
                  <a:latin typeface="Roboto"/>
                  <a:ea typeface="Roboto"/>
                  <a:cs typeface="Roboto"/>
                  <a:sym typeface="Roboto"/>
                </a:rPr>
                <a:t>PHÂN TÍCH VÀ THIẾT KẾ HỆ THỐNG</a:t>
              </a:r>
              <a:endParaRPr b="1" i="0" sz="1400" u="none" cap="none" strike="noStrike">
                <a:solidFill>
                  <a:srgbClr val="262626"/>
                </a:solidFill>
                <a:latin typeface="Roboto"/>
                <a:ea typeface="Roboto"/>
                <a:cs typeface="Roboto"/>
                <a:sym typeface="Roboto"/>
              </a:endParaRPr>
            </a:p>
          </p:txBody>
        </p:sp>
        <p:sp>
          <p:nvSpPr>
            <p:cNvPr id="96" name="Google Shape;96;p16"/>
            <p:cNvSpPr txBox="1"/>
            <p:nvPr/>
          </p:nvSpPr>
          <p:spPr>
            <a:xfrm>
              <a:off x="3045406" y="2495199"/>
              <a:ext cx="2951700" cy="3867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1100" u="none" cap="none" strike="noStrike">
                  <a:solidFill>
                    <a:srgbClr val="595959"/>
                  </a:solidFill>
                  <a:latin typeface="Roboto"/>
                  <a:ea typeface="Roboto"/>
                  <a:cs typeface="Roboto"/>
                  <a:sym typeface="Roboto"/>
                </a:rPr>
                <a:t>Phân tích nghiệp vụ và thiết kế bản thảo hệ thống</a:t>
              </a:r>
              <a:endParaRPr b="0" i="0" sz="1100" u="none" cap="none" strike="noStrike">
                <a:solidFill>
                  <a:srgbClr val="595959"/>
                </a:solidFill>
                <a:latin typeface="Roboto"/>
                <a:ea typeface="Roboto"/>
                <a:cs typeface="Roboto"/>
                <a:sym typeface="Roboto"/>
              </a:endParaRPr>
            </a:p>
          </p:txBody>
        </p:sp>
      </p:grpSp>
      <p:grpSp>
        <p:nvGrpSpPr>
          <p:cNvPr id="97" name="Google Shape;97;p16"/>
          <p:cNvGrpSpPr/>
          <p:nvPr/>
        </p:nvGrpSpPr>
        <p:grpSpPr>
          <a:xfrm>
            <a:off x="4305539" y="3594837"/>
            <a:ext cx="2414786" cy="758044"/>
            <a:chOff x="3045406" y="2073374"/>
            <a:chExt cx="2951700" cy="1010725"/>
          </a:xfrm>
        </p:grpSpPr>
        <p:sp>
          <p:nvSpPr>
            <p:cNvPr id="98" name="Google Shape;98;p16"/>
            <p:cNvSpPr txBox="1"/>
            <p:nvPr/>
          </p:nvSpPr>
          <p:spPr>
            <a:xfrm>
              <a:off x="3045406" y="2073374"/>
              <a:ext cx="2559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262626"/>
                  </a:solidFill>
                  <a:latin typeface="Roboto"/>
                  <a:ea typeface="Roboto"/>
                  <a:cs typeface="Roboto"/>
                  <a:sym typeface="Roboto"/>
                </a:rPr>
                <a:t>KẾT LUẬN</a:t>
              </a:r>
              <a:endParaRPr b="1" i="0" sz="1400" u="none" cap="none" strike="noStrike">
                <a:solidFill>
                  <a:srgbClr val="262626"/>
                </a:solidFill>
                <a:latin typeface="Roboto"/>
                <a:ea typeface="Roboto"/>
                <a:cs typeface="Roboto"/>
                <a:sym typeface="Roboto"/>
              </a:endParaRPr>
            </a:p>
          </p:txBody>
        </p:sp>
        <p:sp>
          <p:nvSpPr>
            <p:cNvPr id="99" name="Google Shape;99;p16"/>
            <p:cNvSpPr txBox="1"/>
            <p:nvPr/>
          </p:nvSpPr>
          <p:spPr>
            <a:xfrm>
              <a:off x="3045406" y="2495199"/>
              <a:ext cx="2951700" cy="58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1100">
                  <a:solidFill>
                    <a:srgbClr val="595959"/>
                  </a:solidFill>
                  <a:latin typeface="Roboto"/>
                  <a:ea typeface="Roboto"/>
                  <a:cs typeface="Roboto"/>
                  <a:sym typeface="Roboto"/>
                </a:rPr>
                <a:t>Hạn chế, kết quả đạt được và</a:t>
              </a:r>
              <a:endParaRPr sz="1100">
                <a:solidFill>
                  <a:srgbClr val="595959"/>
                </a:solidFill>
                <a:latin typeface="Roboto"/>
                <a:ea typeface="Roboto"/>
                <a:cs typeface="Roboto"/>
                <a:sym typeface="Roboto"/>
              </a:endParaRPr>
            </a:p>
            <a:p>
              <a:pPr indent="0" lvl="0" marL="0" marR="0" rtl="0" algn="l">
                <a:lnSpc>
                  <a:spcPct val="120000"/>
                </a:lnSpc>
                <a:spcBef>
                  <a:spcPts val="0"/>
                </a:spcBef>
                <a:spcAft>
                  <a:spcPts val="0"/>
                </a:spcAft>
                <a:buNone/>
              </a:pPr>
              <a:r>
                <a:rPr lang="en" sz="1100">
                  <a:solidFill>
                    <a:srgbClr val="595959"/>
                  </a:solidFill>
                  <a:latin typeface="Roboto"/>
                  <a:ea typeface="Roboto"/>
                  <a:cs typeface="Roboto"/>
                  <a:sym typeface="Roboto"/>
                </a:rPr>
                <a:t>hướng phát triển</a:t>
              </a:r>
              <a:endParaRPr b="0" i="0" sz="1100" u="none" cap="none" strike="noStrike">
                <a:solidFill>
                  <a:srgbClr val="595959"/>
                </a:solidFill>
                <a:latin typeface="Roboto"/>
                <a:ea typeface="Roboto"/>
                <a:cs typeface="Roboto"/>
                <a:sym typeface="Roboto"/>
              </a:endParaRPr>
            </a:p>
          </p:txBody>
        </p:sp>
      </p:grpSp>
      <p:sp>
        <p:nvSpPr>
          <p:cNvPr id="100" name="Google Shape;10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solidFill>
                  <a:schemeClr val="lt1"/>
                </a:solidFill>
              </a:rPr>
              <a:t>BÁO CÁO TỐT NGHIỆP</a:t>
            </a:r>
            <a:endParaRPr sz="1100"/>
          </a:p>
        </p:txBody>
      </p:sp>
      <p:sp>
        <p:nvSpPr>
          <p:cNvPr id="101" name="Google Shape;10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lt1"/>
                </a:solidFill>
              </a:rPr>
              <a:t>ĐINH NHO NAM</a:t>
            </a:r>
            <a:r>
              <a:rPr lang="en" sz="1100">
                <a:solidFill>
                  <a:schemeClr val="lt1"/>
                </a:solidFill>
              </a:rPr>
              <a:t> – N19DCCN113 D19C</a:t>
            </a:r>
            <a:r>
              <a:rPr lang="en" sz="1100">
                <a:solidFill>
                  <a:schemeClr val="lt1"/>
                </a:solidFill>
              </a:rPr>
              <a:t>QCNPM</a:t>
            </a:r>
            <a:r>
              <a:rPr lang="en" sz="1100">
                <a:solidFill>
                  <a:schemeClr val="lt1"/>
                </a:solidFill>
              </a:rPr>
              <a:t>01-N</a:t>
            </a:r>
            <a:endParaRPr sz="1100"/>
          </a:p>
        </p:txBody>
      </p:sp>
      <p:sp>
        <p:nvSpPr>
          <p:cNvPr id="102" name="Google Shape;102;p16"/>
          <p:cNvSpPr txBox="1"/>
          <p:nvPr>
            <p:ph idx="12" type="sldNum"/>
          </p:nvPr>
        </p:nvSpPr>
        <p:spPr>
          <a:xfrm>
            <a:off x="7960543" y="47566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6"/>
          <p:cNvSpPr txBox="1"/>
          <p:nvPr/>
        </p:nvSpPr>
        <p:spPr>
          <a:xfrm>
            <a:off x="4571999" y="2288188"/>
            <a:ext cx="7782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rgbClr val="0000B6"/>
                </a:solidFill>
                <a:latin typeface="Roboto"/>
                <a:ea typeface="Roboto"/>
                <a:cs typeface="Roboto"/>
                <a:sym typeface="Roboto"/>
              </a:rPr>
              <a:t>4</a:t>
            </a:r>
            <a:endParaRPr b="1" i="0" sz="4500" u="none" cap="none" strike="noStrike">
              <a:solidFill>
                <a:srgbClr val="0000B6"/>
              </a:solidFill>
              <a:latin typeface="Roboto"/>
              <a:ea typeface="Roboto"/>
              <a:cs typeface="Roboto"/>
              <a:sym typeface="Roboto"/>
            </a:endParaRPr>
          </a:p>
        </p:txBody>
      </p:sp>
      <p:grpSp>
        <p:nvGrpSpPr>
          <p:cNvPr id="104" name="Google Shape;104;p16"/>
          <p:cNvGrpSpPr/>
          <p:nvPr/>
        </p:nvGrpSpPr>
        <p:grpSpPr>
          <a:xfrm>
            <a:off x="5512364" y="2348274"/>
            <a:ext cx="2678145" cy="554876"/>
            <a:chOff x="3045406" y="2073374"/>
            <a:chExt cx="3273616" cy="739834"/>
          </a:xfrm>
        </p:grpSpPr>
        <p:sp>
          <p:nvSpPr>
            <p:cNvPr id="105" name="Google Shape;105;p16"/>
            <p:cNvSpPr txBox="1"/>
            <p:nvPr/>
          </p:nvSpPr>
          <p:spPr>
            <a:xfrm>
              <a:off x="3045406" y="2073374"/>
              <a:ext cx="2559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262626"/>
                  </a:solidFill>
                  <a:latin typeface="Roboto"/>
                  <a:ea typeface="Roboto"/>
                  <a:cs typeface="Roboto"/>
                  <a:sym typeface="Roboto"/>
                </a:rPr>
                <a:t>DEMO</a:t>
              </a:r>
              <a:endParaRPr b="1" i="0" sz="1400" u="none" cap="none" strike="noStrike">
                <a:solidFill>
                  <a:srgbClr val="262626"/>
                </a:solidFill>
                <a:latin typeface="Roboto"/>
                <a:ea typeface="Roboto"/>
                <a:cs typeface="Roboto"/>
                <a:sym typeface="Roboto"/>
              </a:endParaRPr>
            </a:p>
          </p:txBody>
        </p:sp>
        <p:sp>
          <p:nvSpPr>
            <p:cNvPr id="106" name="Google Shape;106;p16"/>
            <p:cNvSpPr txBox="1"/>
            <p:nvPr/>
          </p:nvSpPr>
          <p:spPr>
            <a:xfrm>
              <a:off x="3045422" y="2495208"/>
              <a:ext cx="32736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1100" u="none" cap="none" strike="noStrike">
                  <a:solidFill>
                    <a:srgbClr val="595959"/>
                  </a:solidFill>
                  <a:latin typeface="Roboto"/>
                  <a:ea typeface="Roboto"/>
                  <a:cs typeface="Roboto"/>
                  <a:sym typeface="Roboto"/>
                </a:rPr>
                <a:t>Xây d</a:t>
              </a:r>
              <a:r>
                <a:rPr lang="en" sz="1100">
                  <a:solidFill>
                    <a:srgbClr val="595959"/>
                  </a:solidFill>
                  <a:latin typeface="Roboto"/>
                  <a:ea typeface="Roboto"/>
                  <a:cs typeface="Roboto"/>
                  <a:sym typeface="Roboto"/>
                </a:rPr>
                <a:t>ựng ứng dụng và website quản lý</a:t>
              </a:r>
              <a:endParaRPr b="0" i="0" sz="1100" u="none" cap="none" strike="noStrike">
                <a:solidFill>
                  <a:srgbClr val="595959"/>
                </a:solidFill>
                <a:latin typeface="Roboto"/>
                <a:ea typeface="Roboto"/>
                <a:cs typeface="Roboto"/>
                <a:sym typeface="Roboto"/>
              </a:endParaRPr>
            </a:p>
          </p:txBody>
        </p:sp>
      </p:gr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ppt_w</p:attrName>
                                        </p:attrNameLst>
                                      </p:cBhvr>
                                      <p:tavLst>
                                        <p:tav fmla="" tm="0">
                                          <p:val>
                                            <p:strVal val="0"/>
                                          </p:val>
                                        </p:tav>
                                        <p:tav fmla="" tm="100000">
                                          <p:val>
                                            <p:strVal val="#ppt_w"/>
                                          </p:val>
                                        </p:tav>
                                      </p:tavLst>
                                    </p:anim>
                                    <p:anim calcmode="lin" valueType="num">
                                      <p:cBhvr additive="base">
                                        <p:cTn dur="500"/>
                                        <p:tgtEl>
                                          <p:spTgt spid="83"/>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p:tgtEl>
                                          <p:spTgt spid="84"/>
                                        </p:tgtEl>
                                        <p:attrNameLst>
                                          <p:attrName>ppt_w</p:attrName>
                                        </p:attrNameLst>
                                      </p:cBhvr>
                                      <p:tavLst>
                                        <p:tav fmla="" tm="0">
                                          <p:val>
                                            <p:strVal val="0"/>
                                          </p:val>
                                        </p:tav>
                                        <p:tav fmla="" tm="100000">
                                          <p:val>
                                            <p:strVal val="#ppt_w"/>
                                          </p:val>
                                        </p:tav>
                                      </p:tavLst>
                                    </p:anim>
                                    <p:anim calcmode="lin" valueType="num">
                                      <p:cBhvr additive="base">
                                        <p:cTn dur="500"/>
                                        <p:tgtEl>
                                          <p:spTgt spid="84"/>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ppt_w</p:attrName>
                                        </p:attrNameLst>
                                      </p:cBhvr>
                                      <p:tavLst>
                                        <p:tav fmla="" tm="0">
                                          <p:val>
                                            <p:strVal val="0"/>
                                          </p:val>
                                        </p:tav>
                                        <p:tav fmla="" tm="100000">
                                          <p:val>
                                            <p:strVal val="#ppt_w"/>
                                          </p:val>
                                        </p:tav>
                                      </p:tavLst>
                                    </p:anim>
                                    <p:anim calcmode="lin" valueType="num">
                                      <p:cBhvr additive="base">
                                        <p:cTn dur="500"/>
                                        <p:tgtEl>
                                          <p:spTgt spid="92"/>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ppt_w</p:attrName>
                                        </p:attrNameLst>
                                      </p:cBhvr>
                                      <p:tavLst>
                                        <p:tav fmla="" tm="0">
                                          <p:val>
                                            <p:strVal val="0"/>
                                          </p:val>
                                        </p:tav>
                                        <p:tav fmla="" tm="100000">
                                          <p:val>
                                            <p:strVal val="#ppt_w"/>
                                          </p:val>
                                        </p:tav>
                                      </p:tavLst>
                                    </p:anim>
                                    <p:anim calcmode="lin" valueType="num">
                                      <p:cBhvr additive="base">
                                        <p:cTn dur="500"/>
                                        <p:tgtEl>
                                          <p:spTgt spid="93"/>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nvSpPr>
        <p:spPr>
          <a:xfrm>
            <a:off x="2218200" y="2198275"/>
            <a:ext cx="5102400" cy="9927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3000">
                <a:solidFill>
                  <a:srgbClr val="0000B6"/>
                </a:solidFill>
                <a:latin typeface="Roboto Black"/>
                <a:ea typeface="Roboto Black"/>
                <a:cs typeface="Roboto Black"/>
                <a:sym typeface="Roboto Black"/>
              </a:rPr>
              <a:t>EM XIN CẢM ƠN </a:t>
            </a:r>
            <a:endParaRPr b="1" sz="3000">
              <a:solidFill>
                <a:srgbClr val="0000B6"/>
              </a:solidFill>
              <a:latin typeface="Roboto Black"/>
              <a:ea typeface="Roboto Black"/>
              <a:cs typeface="Roboto Black"/>
              <a:sym typeface="Roboto Black"/>
            </a:endParaRPr>
          </a:p>
          <a:p>
            <a:pPr indent="0" lvl="0" marL="0" marR="0" rtl="0" algn="ctr">
              <a:spcBef>
                <a:spcPts val="0"/>
              </a:spcBef>
              <a:spcAft>
                <a:spcPts val="0"/>
              </a:spcAft>
              <a:buNone/>
            </a:pPr>
            <a:r>
              <a:rPr b="1" lang="en" sz="3000">
                <a:solidFill>
                  <a:srgbClr val="0000B6"/>
                </a:solidFill>
                <a:latin typeface="Roboto Black"/>
                <a:ea typeface="Roboto Black"/>
                <a:cs typeface="Roboto Black"/>
                <a:sym typeface="Roboto Black"/>
              </a:rPr>
              <a:t>QUÝ THẦY CÔ ĐÃ THEO DÕI</a:t>
            </a:r>
            <a:endParaRPr b="1" sz="3000">
              <a:solidFill>
                <a:srgbClr val="0000B6"/>
              </a:solidFill>
              <a:latin typeface="Roboto Black"/>
              <a:ea typeface="Roboto Black"/>
              <a:cs typeface="Roboto Black"/>
              <a:sym typeface="Roboto Black"/>
            </a:endParaRPr>
          </a:p>
        </p:txBody>
      </p:sp>
      <p:pic>
        <p:nvPicPr>
          <p:cNvPr id="333" name="Google Shape;333;p34"/>
          <p:cNvPicPr preferRelativeResize="0"/>
          <p:nvPr/>
        </p:nvPicPr>
        <p:blipFill rotWithShape="1">
          <a:blip r:embed="rId3">
            <a:alphaModFix/>
          </a:blip>
          <a:srcRect b="0" l="22063" r="0" t="0"/>
          <a:stretch/>
        </p:blipFill>
        <p:spPr>
          <a:xfrm>
            <a:off x="0" y="0"/>
            <a:ext cx="1569975" cy="5143500"/>
          </a:xfrm>
          <a:prstGeom prst="rect">
            <a:avLst/>
          </a:prstGeom>
          <a:noFill/>
          <a:ln>
            <a:noFill/>
          </a:ln>
        </p:spPr>
      </p:pic>
      <p:pic>
        <p:nvPicPr>
          <p:cNvPr id="334" name="Google Shape;334;p34"/>
          <p:cNvPicPr preferRelativeResize="0"/>
          <p:nvPr/>
        </p:nvPicPr>
        <p:blipFill rotWithShape="1">
          <a:blip r:embed="rId4">
            <a:alphaModFix/>
          </a:blip>
          <a:srcRect b="0" l="0" r="0" t="0"/>
          <a:stretch/>
        </p:blipFill>
        <p:spPr>
          <a:xfrm>
            <a:off x="-693114" y="-714546"/>
            <a:ext cx="457200" cy="457200"/>
          </a:xfrm>
          <a:prstGeom prst="rect">
            <a:avLst/>
          </a:prstGeom>
          <a:noFill/>
          <a:ln>
            <a:noFill/>
          </a:ln>
        </p:spPr>
      </p:pic>
      <p:sp>
        <p:nvSpPr>
          <p:cNvPr id="335" name="Google Shape;335;p34"/>
          <p:cNvSpPr txBox="1"/>
          <p:nvPr/>
        </p:nvSpPr>
        <p:spPr>
          <a:xfrm>
            <a:off x="1080750" y="337267"/>
            <a:ext cx="76362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400">
                <a:solidFill>
                  <a:srgbClr val="0000B6"/>
                </a:solidFill>
                <a:latin typeface="Roboto"/>
                <a:ea typeface="Roboto"/>
                <a:cs typeface="Roboto"/>
                <a:sym typeface="Roboto"/>
              </a:rPr>
              <a:t>HỌC VIỆN CÔNG NGHỆ BƯU CHÍNH VIỄN THÔNG CƠ SỞ THÀNH PHỐ HỒ CHÍ MINH</a:t>
            </a:r>
            <a:endParaRPr b="1" sz="1400">
              <a:solidFill>
                <a:srgbClr val="0000B6"/>
              </a:solidFill>
              <a:latin typeface="Roboto"/>
              <a:ea typeface="Roboto"/>
              <a:cs typeface="Roboto"/>
              <a:sym typeface="Roboto"/>
            </a:endParaRPr>
          </a:p>
        </p:txBody>
      </p:sp>
      <p:pic>
        <p:nvPicPr>
          <p:cNvPr descr="Logo&#10;&#10;Description automatically generated" id="336" name="Google Shape;336;p34"/>
          <p:cNvPicPr preferRelativeResize="0"/>
          <p:nvPr/>
        </p:nvPicPr>
        <p:blipFill rotWithShape="1">
          <a:blip r:embed="rId5">
            <a:alphaModFix/>
          </a:blip>
          <a:srcRect b="0" l="0" r="0" t="0"/>
          <a:stretch/>
        </p:blipFill>
        <p:spPr>
          <a:xfrm>
            <a:off x="4311882" y="706155"/>
            <a:ext cx="520220" cy="520220"/>
          </a:xfrm>
          <a:prstGeom prst="rect">
            <a:avLst/>
          </a:prstGeom>
          <a:noFill/>
          <a:ln>
            <a:noFill/>
          </a:ln>
        </p:spPr>
      </p:pic>
      <p:sp>
        <p:nvSpPr>
          <p:cNvPr id="337" name="Google Shape;337;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338" name="Google Shape;338;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p>
        </p:txBody>
      </p:sp>
      <p:sp>
        <p:nvSpPr>
          <p:cNvPr id="339" name="Google Shape;339;p34"/>
          <p:cNvSpPr txBox="1"/>
          <p:nvPr>
            <p:ph idx="12" type="sldNum"/>
          </p:nvPr>
        </p:nvSpPr>
        <p:spPr>
          <a:xfrm>
            <a:off x="8426168" y="4472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par>
                                <p:cTn fill="hold" nodeType="withEffect" presetClass="entr" presetID="2" presetSubtype="8">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2" presetSubtype="8">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855564" y="2260126"/>
            <a:ext cx="48912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3600" u="none" cap="none" strike="noStrike">
                <a:solidFill>
                  <a:srgbClr val="0000B6"/>
                </a:solidFill>
                <a:latin typeface="Roboto"/>
                <a:ea typeface="Roboto"/>
                <a:cs typeface="Roboto"/>
                <a:sym typeface="Roboto"/>
              </a:rPr>
              <a:t>Giới thiệu đề tài</a:t>
            </a:r>
            <a:endParaRPr b="1" i="0" sz="3600" u="none" cap="none" strike="noStrike">
              <a:solidFill>
                <a:srgbClr val="0000B6"/>
              </a:solidFill>
              <a:latin typeface="Roboto"/>
              <a:ea typeface="Roboto"/>
              <a:cs typeface="Roboto"/>
              <a:sym typeface="Roboto"/>
            </a:endParaRPr>
          </a:p>
        </p:txBody>
      </p:sp>
      <p:sp>
        <p:nvSpPr>
          <p:cNvPr id="113" name="Google Shape;113;p17"/>
          <p:cNvSpPr/>
          <p:nvPr/>
        </p:nvSpPr>
        <p:spPr>
          <a:xfrm>
            <a:off x="666410" y="1248880"/>
            <a:ext cx="4683874" cy="2950777"/>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114" name="Google Shape;114;p17"/>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115" name="Google Shape;11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BÁO CÁO TỐT NGHIỆP</a:t>
            </a:r>
            <a:endParaRPr/>
          </a:p>
        </p:txBody>
      </p:sp>
      <p:sp>
        <p:nvSpPr>
          <p:cNvPr id="116" name="Google Shape;11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chemeClr val="dk1"/>
                </a:solidFill>
              </a:rPr>
              <a:t>ĐINH NHO NAM – N19DCCN113 D19CQCNPM01-N</a:t>
            </a:r>
            <a:endParaRPr>
              <a:solidFill>
                <a:schemeClr val="dk1"/>
              </a:solidFill>
            </a:endParaRPr>
          </a:p>
        </p:txBody>
      </p:sp>
      <p:sp>
        <p:nvSpPr>
          <p:cNvPr id="117" name="Google Shape;11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3994842" y="903704"/>
            <a:ext cx="4805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Roboto"/>
                <a:ea typeface="Roboto"/>
                <a:cs typeface="Roboto"/>
                <a:sym typeface="Roboto"/>
              </a:rPr>
              <a:t>Vấn đề hiện hữu?</a:t>
            </a:r>
            <a:endParaRPr b="1" sz="1400">
              <a:solidFill>
                <a:schemeClr val="dk1"/>
              </a:solidFill>
              <a:latin typeface="Roboto"/>
              <a:ea typeface="Roboto"/>
              <a:cs typeface="Roboto"/>
              <a:sym typeface="Roboto"/>
            </a:endParaRPr>
          </a:p>
        </p:txBody>
      </p:sp>
      <p:grpSp>
        <p:nvGrpSpPr>
          <p:cNvPr id="124" name="Google Shape;124;p18"/>
          <p:cNvGrpSpPr/>
          <p:nvPr/>
        </p:nvGrpSpPr>
        <p:grpSpPr>
          <a:xfrm>
            <a:off x="4105163" y="1314317"/>
            <a:ext cx="1437410" cy="992475"/>
            <a:chOff x="1143000" y="4042311"/>
            <a:chExt cx="1916547" cy="1323300"/>
          </a:xfrm>
        </p:grpSpPr>
        <p:sp>
          <p:nvSpPr>
            <p:cNvPr id="125" name="Google Shape;125;p18"/>
            <p:cNvSpPr/>
            <p:nvPr/>
          </p:nvSpPr>
          <p:spPr>
            <a:xfrm>
              <a:off x="1143000" y="4042311"/>
              <a:ext cx="1828800" cy="1323300"/>
            </a:xfrm>
            <a:prstGeom prst="rect">
              <a:avLst/>
            </a:prstGeom>
            <a:gradFill>
              <a:gsLst>
                <a:gs pos="0">
                  <a:srgbClr val="262626"/>
                </a:gs>
                <a:gs pos="1260">
                  <a:srgbClr val="262626"/>
                </a:gs>
                <a:gs pos="100000">
                  <a:srgbClr val="3A414B"/>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sp>
          <p:nvSpPr>
            <p:cNvPr id="126" name="Google Shape;126;p18"/>
            <p:cNvSpPr txBox="1"/>
            <p:nvPr/>
          </p:nvSpPr>
          <p:spPr>
            <a:xfrm>
              <a:off x="1230747" y="4704030"/>
              <a:ext cx="1828800" cy="54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Roboto"/>
                  <a:ea typeface="Roboto"/>
                  <a:cs typeface="Roboto"/>
                  <a:sym typeface="Roboto"/>
                </a:rPr>
                <a:t>Nhu cầu mua sắm online</a:t>
              </a:r>
              <a:endParaRPr b="1" sz="1100">
                <a:solidFill>
                  <a:schemeClr val="lt1"/>
                </a:solidFill>
                <a:latin typeface="Roboto"/>
                <a:ea typeface="Roboto"/>
                <a:cs typeface="Roboto"/>
                <a:sym typeface="Roboto"/>
              </a:endParaRPr>
            </a:p>
          </p:txBody>
        </p:sp>
      </p:grpSp>
      <p:grpSp>
        <p:nvGrpSpPr>
          <p:cNvPr id="127" name="Google Shape;127;p18"/>
          <p:cNvGrpSpPr/>
          <p:nvPr/>
        </p:nvGrpSpPr>
        <p:grpSpPr>
          <a:xfrm>
            <a:off x="5742868" y="1314317"/>
            <a:ext cx="1437409" cy="992475"/>
            <a:chOff x="3326607" y="4042311"/>
            <a:chExt cx="1916545" cy="1323300"/>
          </a:xfrm>
        </p:grpSpPr>
        <p:sp>
          <p:nvSpPr>
            <p:cNvPr id="128" name="Google Shape;128;p18"/>
            <p:cNvSpPr/>
            <p:nvPr/>
          </p:nvSpPr>
          <p:spPr>
            <a:xfrm>
              <a:off x="3326607" y="4042311"/>
              <a:ext cx="1828800" cy="13233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sp>
          <p:nvSpPr>
            <p:cNvPr id="129" name="Google Shape;129;p18"/>
            <p:cNvSpPr txBox="1"/>
            <p:nvPr/>
          </p:nvSpPr>
          <p:spPr>
            <a:xfrm>
              <a:off x="3414352" y="4667495"/>
              <a:ext cx="1828800" cy="31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Roboto"/>
                  <a:ea typeface="Roboto"/>
                  <a:cs typeface="Roboto"/>
                  <a:sym typeface="Roboto"/>
                </a:rPr>
                <a:t>Logistics phát triển </a:t>
              </a:r>
              <a:endParaRPr b="1" sz="1100">
                <a:solidFill>
                  <a:schemeClr val="lt1"/>
                </a:solidFill>
                <a:latin typeface="Roboto"/>
                <a:ea typeface="Roboto"/>
                <a:cs typeface="Roboto"/>
                <a:sym typeface="Roboto"/>
              </a:endParaRPr>
            </a:p>
          </p:txBody>
        </p:sp>
        <p:sp>
          <p:nvSpPr>
            <p:cNvPr id="130" name="Google Shape;130;p18"/>
            <p:cNvSpPr/>
            <p:nvPr/>
          </p:nvSpPr>
          <p:spPr>
            <a:xfrm>
              <a:off x="4602269" y="4203657"/>
              <a:ext cx="295070" cy="394352"/>
            </a:xfrm>
            <a:custGeom>
              <a:rect b="b" l="l" r="r" t="t"/>
              <a:pathLst>
                <a:path extrusionOk="0" h="602064" w="450489">
                  <a:moveTo>
                    <a:pt x="225169" y="164809"/>
                  </a:moveTo>
                  <a:cubicBezTo>
                    <a:pt x="192521" y="164809"/>
                    <a:pt x="166100" y="191193"/>
                    <a:pt x="166100" y="223945"/>
                  </a:cubicBezTo>
                  <a:cubicBezTo>
                    <a:pt x="166100" y="256546"/>
                    <a:pt x="192521" y="282930"/>
                    <a:pt x="225169" y="282930"/>
                  </a:cubicBezTo>
                  <a:cubicBezTo>
                    <a:pt x="257816" y="282930"/>
                    <a:pt x="284389" y="256546"/>
                    <a:pt x="284389" y="223945"/>
                  </a:cubicBezTo>
                  <a:cubicBezTo>
                    <a:pt x="284389" y="191193"/>
                    <a:pt x="257816" y="164809"/>
                    <a:pt x="225169" y="164809"/>
                  </a:cubicBezTo>
                  <a:close/>
                  <a:moveTo>
                    <a:pt x="225169" y="100062"/>
                  </a:moveTo>
                  <a:cubicBezTo>
                    <a:pt x="293500" y="100062"/>
                    <a:pt x="349228" y="155711"/>
                    <a:pt x="349228" y="223945"/>
                  </a:cubicBezTo>
                  <a:cubicBezTo>
                    <a:pt x="349228" y="292179"/>
                    <a:pt x="293500" y="347676"/>
                    <a:pt x="225169" y="347676"/>
                  </a:cubicBezTo>
                  <a:cubicBezTo>
                    <a:pt x="156837" y="347676"/>
                    <a:pt x="101261" y="292179"/>
                    <a:pt x="101261" y="223945"/>
                  </a:cubicBezTo>
                  <a:cubicBezTo>
                    <a:pt x="101261" y="155711"/>
                    <a:pt x="156837" y="100062"/>
                    <a:pt x="225169" y="100062"/>
                  </a:cubicBezTo>
                  <a:close/>
                  <a:moveTo>
                    <a:pt x="225169" y="35781"/>
                  </a:moveTo>
                  <a:cubicBezTo>
                    <a:pt x="121315" y="35781"/>
                    <a:pt x="36895" y="120231"/>
                    <a:pt x="36895" y="223936"/>
                  </a:cubicBezTo>
                  <a:cubicBezTo>
                    <a:pt x="36895" y="327489"/>
                    <a:pt x="121315" y="411939"/>
                    <a:pt x="225169" y="411939"/>
                  </a:cubicBezTo>
                  <a:cubicBezTo>
                    <a:pt x="329022" y="411939"/>
                    <a:pt x="413442" y="327489"/>
                    <a:pt x="413442" y="223936"/>
                  </a:cubicBezTo>
                  <a:cubicBezTo>
                    <a:pt x="413442" y="120231"/>
                    <a:pt x="329022" y="35781"/>
                    <a:pt x="225169" y="35781"/>
                  </a:cubicBezTo>
                  <a:close/>
                  <a:moveTo>
                    <a:pt x="225169" y="0"/>
                  </a:moveTo>
                  <a:cubicBezTo>
                    <a:pt x="349672" y="0"/>
                    <a:pt x="450489" y="100673"/>
                    <a:pt x="450489" y="224845"/>
                  </a:cubicBezTo>
                  <a:cubicBezTo>
                    <a:pt x="450489" y="415577"/>
                    <a:pt x="225169" y="602064"/>
                    <a:pt x="225169" y="602064"/>
                  </a:cubicBezTo>
                  <a:cubicBezTo>
                    <a:pt x="225169" y="602064"/>
                    <a:pt x="0" y="415577"/>
                    <a:pt x="0" y="224845"/>
                  </a:cubicBezTo>
                  <a:cubicBezTo>
                    <a:pt x="0" y="100673"/>
                    <a:pt x="100817" y="0"/>
                    <a:pt x="225169"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131" name="Google Shape;131;p18"/>
          <p:cNvGrpSpPr/>
          <p:nvPr/>
        </p:nvGrpSpPr>
        <p:grpSpPr>
          <a:xfrm>
            <a:off x="7380572" y="1314317"/>
            <a:ext cx="1534500" cy="992475"/>
            <a:chOff x="5510213" y="4042311"/>
            <a:chExt cx="2046000" cy="1323300"/>
          </a:xfrm>
        </p:grpSpPr>
        <p:sp>
          <p:nvSpPr>
            <p:cNvPr id="132" name="Google Shape;132;p18"/>
            <p:cNvSpPr/>
            <p:nvPr/>
          </p:nvSpPr>
          <p:spPr>
            <a:xfrm>
              <a:off x="5510213" y="4042311"/>
              <a:ext cx="2046000" cy="1323300"/>
            </a:xfrm>
            <a:prstGeom prst="rect">
              <a:avLst/>
            </a:prstGeom>
            <a:gradFill>
              <a:gsLst>
                <a:gs pos="0">
                  <a:srgbClr val="262626"/>
                </a:gs>
                <a:gs pos="1260">
                  <a:srgbClr val="262626"/>
                </a:gs>
                <a:gs pos="100000">
                  <a:srgbClr val="3A414B"/>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sp>
          <p:nvSpPr>
            <p:cNvPr id="133" name="Google Shape;133;p18"/>
            <p:cNvSpPr txBox="1"/>
            <p:nvPr/>
          </p:nvSpPr>
          <p:spPr>
            <a:xfrm>
              <a:off x="5597958" y="4644569"/>
              <a:ext cx="1828800" cy="54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Roboto"/>
                  <a:ea typeface="Roboto"/>
                  <a:cs typeface="Roboto"/>
                  <a:sym typeface="Roboto"/>
                </a:rPr>
                <a:t>Hàng hóa từ nhiều nguồn</a:t>
              </a:r>
              <a:endParaRPr b="1" sz="1100">
                <a:solidFill>
                  <a:schemeClr val="lt1"/>
                </a:solidFill>
                <a:latin typeface="Roboto"/>
                <a:ea typeface="Roboto"/>
                <a:cs typeface="Roboto"/>
                <a:sym typeface="Roboto"/>
              </a:endParaRPr>
            </a:p>
          </p:txBody>
        </p:sp>
      </p:grpSp>
      <p:sp>
        <p:nvSpPr>
          <p:cNvPr id="134" name="Google Shape;134;p18"/>
          <p:cNvSpPr txBox="1"/>
          <p:nvPr/>
        </p:nvSpPr>
        <p:spPr>
          <a:xfrm>
            <a:off x="704843" y="420711"/>
            <a:ext cx="5723700" cy="346200"/>
          </a:xfrm>
          <a:prstGeom prst="rect">
            <a:avLst/>
          </a:prstGeom>
          <a:noFill/>
          <a:ln>
            <a:noFill/>
          </a:ln>
        </p:spPr>
        <p:txBody>
          <a:bodyPr anchorCtr="0" anchor="t" bIns="34275" lIns="68575" spcFirstLastPara="1" rIns="68575" wrap="square" tIns="34275">
            <a:spAutoFit/>
          </a:bodyPr>
          <a:lstStyle/>
          <a:p>
            <a:pPr indent="0" lvl="0" marL="457200" marR="0" rtl="0" algn="l">
              <a:spcBef>
                <a:spcPts val="0"/>
              </a:spcBef>
              <a:spcAft>
                <a:spcPts val="0"/>
              </a:spcAft>
              <a:buNone/>
            </a:pPr>
            <a:r>
              <a:rPr b="1" lang="en" sz="1800">
                <a:solidFill>
                  <a:srgbClr val="262626"/>
                </a:solidFill>
                <a:latin typeface="Roboto"/>
                <a:ea typeface="Roboto"/>
                <a:cs typeface="Roboto"/>
                <a:sym typeface="Roboto"/>
              </a:rPr>
              <a:t>L</a:t>
            </a:r>
            <a:r>
              <a:rPr b="1" lang="en" sz="1800">
                <a:solidFill>
                  <a:srgbClr val="262626"/>
                </a:solidFill>
                <a:latin typeface="Roboto"/>
                <a:ea typeface="Roboto"/>
                <a:cs typeface="Roboto"/>
                <a:sym typeface="Roboto"/>
              </a:rPr>
              <a:t>ý do và mục tiêu nghiên cứu</a:t>
            </a:r>
            <a:endParaRPr b="1" sz="1800">
              <a:solidFill>
                <a:srgbClr val="262626"/>
              </a:solidFill>
              <a:latin typeface="Roboto"/>
              <a:ea typeface="Roboto"/>
              <a:cs typeface="Roboto"/>
              <a:sym typeface="Roboto"/>
            </a:endParaRPr>
          </a:p>
        </p:txBody>
      </p:sp>
      <p:sp>
        <p:nvSpPr>
          <p:cNvPr id="135" name="Google Shape;135;p18"/>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descr="Users with solid fill" id="136" name="Google Shape;136;p18"/>
          <p:cNvPicPr preferRelativeResize="0"/>
          <p:nvPr/>
        </p:nvPicPr>
        <p:blipFill rotWithShape="1">
          <a:blip r:embed="rId3">
            <a:alphaModFix/>
          </a:blip>
          <a:srcRect b="0" l="0" r="0" t="0"/>
          <a:stretch/>
        </p:blipFill>
        <p:spPr>
          <a:xfrm>
            <a:off x="4773594" y="1326867"/>
            <a:ext cx="575859" cy="575859"/>
          </a:xfrm>
          <a:prstGeom prst="rect">
            <a:avLst/>
          </a:prstGeom>
          <a:noFill/>
          <a:ln>
            <a:noFill/>
          </a:ln>
        </p:spPr>
      </p:pic>
      <p:pic>
        <p:nvPicPr>
          <p:cNvPr descr="Add with solid fill" id="137" name="Google Shape;137;p18"/>
          <p:cNvPicPr preferRelativeResize="0"/>
          <p:nvPr/>
        </p:nvPicPr>
        <p:blipFill rotWithShape="1">
          <a:blip r:embed="rId4">
            <a:alphaModFix/>
          </a:blip>
          <a:srcRect b="0" l="0" r="0" t="0"/>
          <a:stretch/>
        </p:blipFill>
        <p:spPr>
          <a:xfrm>
            <a:off x="8491199" y="1395264"/>
            <a:ext cx="375358" cy="375358"/>
          </a:xfrm>
          <a:prstGeom prst="rect">
            <a:avLst/>
          </a:prstGeom>
          <a:noFill/>
          <a:ln>
            <a:noFill/>
          </a:ln>
        </p:spPr>
      </p:pic>
      <p:sp>
        <p:nvSpPr>
          <p:cNvPr id="138" name="Google Shape;138;p18"/>
          <p:cNvSpPr/>
          <p:nvPr/>
        </p:nvSpPr>
        <p:spPr>
          <a:xfrm>
            <a:off x="217170" y="1037573"/>
            <a:ext cx="2137428" cy="1865646"/>
          </a:xfrm>
          <a:prstGeom prst="irregularSeal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500">
                <a:solidFill>
                  <a:schemeClr val="accent2"/>
                </a:solidFill>
              </a:rPr>
              <a:t>Hoạt động thể thao</a:t>
            </a:r>
            <a:endParaRPr sz="1500">
              <a:solidFill>
                <a:schemeClr val="accent2"/>
              </a:solidFill>
              <a:latin typeface="Arial"/>
              <a:ea typeface="Arial"/>
              <a:cs typeface="Arial"/>
              <a:sym typeface="Arial"/>
            </a:endParaRPr>
          </a:p>
        </p:txBody>
      </p:sp>
      <p:sp>
        <p:nvSpPr>
          <p:cNvPr id="139" name="Google Shape;139;p18"/>
          <p:cNvSpPr/>
          <p:nvPr/>
        </p:nvSpPr>
        <p:spPr>
          <a:xfrm>
            <a:off x="5449652" y="3109916"/>
            <a:ext cx="1008300" cy="690900"/>
          </a:xfrm>
          <a:prstGeom prst="wedgeEllipseCallout">
            <a:avLst>
              <a:gd fmla="val -79021" name="adj1"/>
              <a:gd fmla="val -29299" name="adj2"/>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500">
                <a:solidFill>
                  <a:schemeClr val="accent2"/>
                </a:solidFill>
              </a:rPr>
              <a:t>Sức khỏe ?</a:t>
            </a:r>
            <a:endParaRPr sz="1500">
              <a:solidFill>
                <a:schemeClr val="accent2"/>
              </a:solidFill>
              <a:latin typeface="Arial"/>
              <a:ea typeface="Arial"/>
              <a:cs typeface="Arial"/>
              <a:sym typeface="Arial"/>
            </a:endParaRPr>
          </a:p>
        </p:txBody>
      </p:sp>
      <p:sp>
        <p:nvSpPr>
          <p:cNvPr id="140" name="Google Shape;14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BÁO CÁO TỐT NGHIỆP</a:t>
            </a:r>
            <a:endParaRPr/>
          </a:p>
        </p:txBody>
      </p:sp>
      <p:sp>
        <p:nvSpPr>
          <p:cNvPr id="141" name="Google Shape;14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chemeClr val="dk1"/>
                </a:solidFill>
              </a:rPr>
              <a:t>ĐINH NHO NAM – N19DCCN113 D19CQCNPM01-N</a:t>
            </a:r>
            <a:endParaRPr/>
          </a:p>
        </p:txBody>
      </p:sp>
      <p:sp>
        <p:nvSpPr>
          <p:cNvPr id="142" name="Google Shape;14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18"/>
          <p:cNvPicPr preferRelativeResize="0"/>
          <p:nvPr/>
        </p:nvPicPr>
        <p:blipFill>
          <a:blip r:embed="rId5">
            <a:alphaModFix/>
          </a:blip>
          <a:stretch>
            <a:fillRect/>
          </a:stretch>
        </p:blipFill>
        <p:spPr>
          <a:xfrm>
            <a:off x="217175" y="2197950"/>
            <a:ext cx="4477775" cy="2514824"/>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ppt_w</p:attrName>
                                        </p:attrNameLst>
                                      </p:cBhvr>
                                      <p:tavLst>
                                        <p:tav fmla="" tm="0">
                                          <p:val>
                                            <p:strVal val="0"/>
                                          </p:val>
                                        </p:tav>
                                        <p:tav fmla="" tm="100000">
                                          <p:val>
                                            <p:strVal val="#ppt_w"/>
                                          </p:val>
                                        </p:tav>
                                      </p:tavLst>
                                    </p:anim>
                                    <p:anim calcmode="lin" valueType="num">
                                      <p:cBhvr additive="base">
                                        <p:cTn dur="500"/>
                                        <p:tgtEl>
                                          <p:spTgt spid="1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ppt_w</p:attrName>
                                        </p:attrNameLst>
                                      </p:cBhvr>
                                      <p:tavLst>
                                        <p:tav fmla="" tm="0">
                                          <p:val>
                                            <p:strVal val="0"/>
                                          </p:val>
                                        </p:tav>
                                        <p:tav fmla="" tm="100000">
                                          <p:val>
                                            <p:strVal val="#ppt_w"/>
                                          </p:val>
                                        </p:tav>
                                      </p:tavLst>
                                    </p:anim>
                                    <p:anim calcmode="lin" valueType="num">
                                      <p:cBhvr additive="base">
                                        <p:cTn dur="500"/>
                                        <p:tgtEl>
                                          <p:spTgt spid="1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ppt_w</p:attrName>
                                        </p:attrNameLst>
                                      </p:cBhvr>
                                      <p:tavLst>
                                        <p:tav fmla="" tm="0">
                                          <p:val>
                                            <p:strVal val="0"/>
                                          </p:val>
                                        </p:tav>
                                        <p:tav fmla="" tm="100000">
                                          <p:val>
                                            <p:strVal val="#ppt_w"/>
                                          </p:val>
                                        </p:tav>
                                      </p:tavLst>
                                    </p:anim>
                                    <p:anim calcmode="lin" valueType="num">
                                      <p:cBhvr additive="base">
                                        <p:cTn dur="500"/>
                                        <p:tgtEl>
                                          <p:spTgt spid="1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nvSpPr>
        <p:spPr>
          <a:xfrm>
            <a:off x="890554" y="1983128"/>
            <a:ext cx="48912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600">
                <a:solidFill>
                  <a:srgbClr val="0000B6"/>
                </a:solidFill>
                <a:latin typeface="Roboto"/>
                <a:ea typeface="Roboto"/>
                <a:cs typeface="Roboto"/>
                <a:sym typeface="Roboto"/>
              </a:rPr>
              <a:t>Cơ sở lý thuyết</a:t>
            </a:r>
            <a:endParaRPr b="1" sz="3600">
              <a:solidFill>
                <a:srgbClr val="0000B6"/>
              </a:solidFill>
              <a:latin typeface="Roboto"/>
              <a:ea typeface="Roboto"/>
              <a:cs typeface="Roboto"/>
              <a:sym typeface="Roboto"/>
            </a:endParaRPr>
          </a:p>
          <a:p>
            <a:pPr indent="0" lvl="0" marL="0" marR="0" rtl="0" algn="l">
              <a:spcBef>
                <a:spcPts val="0"/>
              </a:spcBef>
              <a:spcAft>
                <a:spcPts val="0"/>
              </a:spcAft>
              <a:buNone/>
            </a:pPr>
            <a:r>
              <a:rPr b="1" lang="en" sz="3600">
                <a:solidFill>
                  <a:srgbClr val="0000B6"/>
                </a:solidFill>
                <a:latin typeface="Roboto"/>
                <a:ea typeface="Roboto"/>
                <a:cs typeface="Roboto"/>
                <a:sym typeface="Roboto"/>
              </a:rPr>
              <a:t>và công nghệ </a:t>
            </a:r>
            <a:endParaRPr b="1" sz="3600">
              <a:solidFill>
                <a:srgbClr val="0000B6"/>
              </a:solidFill>
              <a:latin typeface="Roboto"/>
              <a:ea typeface="Roboto"/>
              <a:cs typeface="Roboto"/>
              <a:sym typeface="Roboto"/>
            </a:endParaRPr>
          </a:p>
        </p:txBody>
      </p:sp>
      <p:sp>
        <p:nvSpPr>
          <p:cNvPr id="150" name="Google Shape;150;p19"/>
          <p:cNvSpPr/>
          <p:nvPr/>
        </p:nvSpPr>
        <p:spPr>
          <a:xfrm>
            <a:off x="666410" y="1248880"/>
            <a:ext cx="4683874" cy="2950777"/>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151" name="Google Shape;151;p19"/>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152" name="Google Shape;15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153" name="Google Shape;15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154" name="Google Shape;154;p19"/>
          <p:cNvSpPr txBox="1"/>
          <p:nvPr>
            <p:ph idx="12" type="sldNum"/>
          </p:nvPr>
        </p:nvSpPr>
        <p:spPr>
          <a:xfrm>
            <a:off x="7984118" y="47085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61" name="Google Shape;161;p20"/>
          <p:cNvSpPr txBox="1"/>
          <p:nvPr/>
        </p:nvSpPr>
        <p:spPr>
          <a:xfrm>
            <a:off x="704843" y="420711"/>
            <a:ext cx="5723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62626"/>
                </a:solidFill>
                <a:latin typeface="Roboto"/>
                <a:ea typeface="Roboto"/>
                <a:cs typeface="Roboto"/>
                <a:sym typeface="Roboto"/>
              </a:rPr>
              <a:t>Công nghệ sử dụng</a:t>
            </a:r>
            <a:endParaRPr b="1" sz="1800">
              <a:solidFill>
                <a:srgbClr val="262626"/>
              </a:solidFill>
              <a:latin typeface="Roboto"/>
              <a:ea typeface="Roboto"/>
              <a:cs typeface="Roboto"/>
              <a:sym typeface="Roboto"/>
            </a:endParaRPr>
          </a:p>
        </p:txBody>
      </p:sp>
      <p:sp>
        <p:nvSpPr>
          <p:cNvPr id="162" name="Google Shape;16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163" name="Google Shape;16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164" name="Google Shape;164;p20"/>
          <p:cNvSpPr txBox="1"/>
          <p:nvPr>
            <p:ph idx="12" type="sldNum"/>
          </p:nvPr>
        </p:nvSpPr>
        <p:spPr>
          <a:xfrm>
            <a:off x="8073843" y="4603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0"/>
          <p:cNvPicPr preferRelativeResize="0"/>
          <p:nvPr/>
        </p:nvPicPr>
        <p:blipFill rotWithShape="1">
          <a:blip r:embed="rId3">
            <a:alphaModFix/>
          </a:blip>
          <a:srcRect b="0" l="0" r="0" t="0"/>
          <a:stretch/>
        </p:blipFill>
        <p:spPr>
          <a:xfrm>
            <a:off x="704851" y="766889"/>
            <a:ext cx="7268590" cy="3629532"/>
          </a:xfrm>
          <a:prstGeom prst="rect">
            <a:avLst/>
          </a:prstGeom>
          <a:noFill/>
          <a:ln>
            <a:noFill/>
          </a:ln>
        </p:spPr>
      </p:pic>
      <p:sp>
        <p:nvSpPr>
          <p:cNvPr id="166" name="Google Shape;166;p20"/>
          <p:cNvSpPr txBox="1"/>
          <p:nvPr/>
        </p:nvSpPr>
        <p:spPr>
          <a:xfrm>
            <a:off x="2146050" y="3745775"/>
            <a:ext cx="59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67" name="Google Shape;167;p20"/>
          <p:cNvPicPr preferRelativeResize="0"/>
          <p:nvPr/>
        </p:nvPicPr>
        <p:blipFill>
          <a:blip r:embed="rId4">
            <a:alphaModFix/>
          </a:blip>
          <a:stretch>
            <a:fillRect/>
          </a:stretch>
        </p:blipFill>
        <p:spPr>
          <a:xfrm>
            <a:off x="1394597" y="3466400"/>
            <a:ext cx="813300" cy="1020449"/>
          </a:xfrm>
          <a:prstGeom prst="rect">
            <a:avLst/>
          </a:prstGeom>
          <a:noFill/>
          <a:ln>
            <a:noFill/>
          </a:ln>
        </p:spPr>
      </p:pic>
      <p:cxnSp>
        <p:nvCxnSpPr>
          <p:cNvPr id="168" name="Google Shape;168;p20"/>
          <p:cNvCxnSpPr>
            <a:endCxn id="167" idx="3"/>
          </p:cNvCxnSpPr>
          <p:nvPr/>
        </p:nvCxnSpPr>
        <p:spPr>
          <a:xfrm flipH="1">
            <a:off x="2207898" y="3443225"/>
            <a:ext cx="886500" cy="53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232016" y="1089303"/>
            <a:ext cx="4891200" cy="1223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Roboto"/>
                <a:ea typeface="Roboto"/>
                <a:cs typeface="Roboto"/>
                <a:sym typeface="Roboto"/>
              </a:rPr>
              <a:t>Để có thể tìm kiếm và khuyến nghị sản phẩm cho người dùng một cách đầy đủ và chích xác nhất em có sử dụng </a:t>
            </a:r>
            <a:endParaRPr b="1" sz="1500">
              <a:solidFill>
                <a:schemeClr val="dk1"/>
              </a:solidFill>
              <a:latin typeface="Roboto"/>
              <a:ea typeface="Roboto"/>
              <a:cs typeface="Roboto"/>
              <a:sym typeface="Roboto"/>
            </a:endParaRPr>
          </a:p>
          <a:p>
            <a:pPr indent="0" lvl="0" marL="0" marR="0" rtl="0" algn="l">
              <a:spcBef>
                <a:spcPts val="0"/>
              </a:spcBef>
              <a:spcAft>
                <a:spcPts val="0"/>
              </a:spcAft>
              <a:buNone/>
            </a:pPr>
            <a:r>
              <a:rPr b="1" lang="en" sz="1500">
                <a:solidFill>
                  <a:schemeClr val="dk1"/>
                </a:solidFill>
                <a:latin typeface="Roboto"/>
                <a:ea typeface="Roboto"/>
                <a:cs typeface="Roboto"/>
                <a:sym typeface="Roboto"/>
              </a:rPr>
              <a:t>Thuật toán Maximum matching  và giải thuật học máy KNN</a:t>
            </a:r>
            <a:endParaRPr b="1" sz="1500">
              <a:solidFill>
                <a:schemeClr val="dk1"/>
              </a:solidFill>
              <a:latin typeface="Roboto"/>
              <a:ea typeface="Roboto"/>
              <a:cs typeface="Roboto"/>
              <a:sym typeface="Roboto"/>
            </a:endParaRPr>
          </a:p>
          <a:p>
            <a:pPr indent="0" lvl="0" marL="0" marR="0" rtl="0" algn="l">
              <a:spcBef>
                <a:spcPts val="0"/>
              </a:spcBef>
              <a:spcAft>
                <a:spcPts val="0"/>
              </a:spcAft>
              <a:buNone/>
            </a:pPr>
            <a:r>
              <a:t/>
            </a:r>
            <a:endParaRPr b="1" sz="1500">
              <a:solidFill>
                <a:schemeClr val="dk1"/>
              </a:solidFill>
              <a:latin typeface="Roboto"/>
              <a:ea typeface="Roboto"/>
              <a:cs typeface="Roboto"/>
              <a:sym typeface="Roboto"/>
            </a:endParaRPr>
          </a:p>
        </p:txBody>
      </p:sp>
      <p:sp>
        <p:nvSpPr>
          <p:cNvPr id="175" name="Google Shape;175;p21"/>
          <p:cNvSpPr/>
          <p:nvPr/>
        </p:nvSpPr>
        <p:spPr>
          <a:xfrm>
            <a:off x="11" y="811049"/>
            <a:ext cx="5355229" cy="3354050"/>
          </a:xfrm>
          <a:custGeom>
            <a:rect b="b" l="l" r="r" t="t"/>
            <a:pathLst>
              <a:path extrusionOk="0" h="3934369" w="6245165">
                <a:moveTo>
                  <a:pt x="202558" y="0"/>
                </a:moveTo>
                <a:lnTo>
                  <a:pt x="6097788" y="0"/>
                </a:lnTo>
                <a:lnTo>
                  <a:pt x="5946785" y="200350"/>
                </a:lnTo>
                <a:lnTo>
                  <a:pt x="205303" y="200350"/>
                </a:lnTo>
                <a:lnTo>
                  <a:pt x="205303" y="3327304"/>
                </a:lnTo>
                <a:lnTo>
                  <a:pt x="5979341" y="3327304"/>
                </a:lnTo>
                <a:lnTo>
                  <a:pt x="6245165" y="3527654"/>
                </a:lnTo>
                <a:lnTo>
                  <a:pt x="1084347" y="3527654"/>
                </a:lnTo>
                <a:lnTo>
                  <a:pt x="572986" y="3934369"/>
                </a:lnTo>
                <a:lnTo>
                  <a:pt x="383987" y="3527654"/>
                </a:lnTo>
                <a:lnTo>
                  <a:pt x="202558" y="3527654"/>
                </a:lnTo>
                <a:cubicBezTo>
                  <a:pt x="90688" y="3527654"/>
                  <a:pt x="0" y="3436966"/>
                  <a:pt x="0" y="3325096"/>
                </a:cubicBezTo>
                <a:lnTo>
                  <a:pt x="0" y="202558"/>
                </a:lnTo>
                <a:cubicBezTo>
                  <a:pt x="0" y="90688"/>
                  <a:pt x="90688" y="0"/>
                  <a:pt x="202558" y="0"/>
                </a:cubicBezTo>
                <a:close/>
              </a:path>
            </a:pathLst>
          </a:custGeom>
          <a:solidFill>
            <a:srgbClr val="A5A5A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pic>
        <p:nvPicPr>
          <p:cNvPr id="176" name="Google Shape;176;p21"/>
          <p:cNvPicPr preferRelativeResize="0"/>
          <p:nvPr/>
        </p:nvPicPr>
        <p:blipFill rotWithShape="1">
          <a:blip r:embed="rId3">
            <a:alphaModFix/>
          </a:blip>
          <a:srcRect b="0" l="3306" r="0" t="0"/>
          <a:stretch/>
        </p:blipFill>
        <p:spPr>
          <a:xfrm>
            <a:off x="4387379" y="0"/>
            <a:ext cx="4756622" cy="5143500"/>
          </a:xfrm>
          <a:prstGeom prst="rect">
            <a:avLst/>
          </a:prstGeom>
          <a:noFill/>
          <a:ln>
            <a:noFill/>
          </a:ln>
        </p:spPr>
      </p:pic>
      <p:sp>
        <p:nvSpPr>
          <p:cNvPr id="177" name="Google Shape;17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178" name="Google Shape;17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179" name="Google Shape;179;p21"/>
          <p:cNvSpPr txBox="1"/>
          <p:nvPr>
            <p:ph idx="12" type="sldNum"/>
          </p:nvPr>
        </p:nvSpPr>
        <p:spPr>
          <a:xfrm>
            <a:off x="7984118" y="47085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p:nvPr/>
        </p:nvSpPr>
        <p:spPr>
          <a:xfrm>
            <a:off x="541866"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86" name="Google Shape;186;p22"/>
          <p:cNvSpPr txBox="1"/>
          <p:nvPr/>
        </p:nvSpPr>
        <p:spPr>
          <a:xfrm>
            <a:off x="704843" y="420711"/>
            <a:ext cx="5723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62626"/>
                </a:solidFill>
                <a:latin typeface="Roboto"/>
                <a:ea typeface="Roboto"/>
                <a:cs typeface="Roboto"/>
                <a:sym typeface="Roboto"/>
              </a:rPr>
              <a:t>Thuật toán Maximum Matching</a:t>
            </a:r>
            <a:endParaRPr b="1" sz="1800">
              <a:solidFill>
                <a:srgbClr val="262626"/>
              </a:solidFill>
              <a:latin typeface="Roboto"/>
              <a:ea typeface="Roboto"/>
              <a:cs typeface="Roboto"/>
              <a:sym typeface="Roboto"/>
            </a:endParaRPr>
          </a:p>
        </p:txBody>
      </p:sp>
      <p:sp>
        <p:nvSpPr>
          <p:cNvPr id="187" name="Google Shape;187;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188" name="Google Shape;188;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189" name="Google Shape;189;p22"/>
          <p:cNvSpPr txBox="1"/>
          <p:nvPr>
            <p:ph idx="12" type="sldNum"/>
          </p:nvPr>
        </p:nvSpPr>
        <p:spPr>
          <a:xfrm>
            <a:off x="8073843" y="4603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2"/>
          <p:cNvSpPr txBox="1"/>
          <p:nvPr/>
        </p:nvSpPr>
        <p:spPr>
          <a:xfrm>
            <a:off x="5857050" y="3623750"/>
            <a:ext cx="297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['đẹp', 'nắng', 'hôm nay']</a:t>
            </a:r>
            <a:endParaRPr sz="1800">
              <a:solidFill>
                <a:schemeClr val="dk1"/>
              </a:solidFill>
            </a:endParaRPr>
          </a:p>
        </p:txBody>
      </p:sp>
      <p:pic>
        <p:nvPicPr>
          <p:cNvPr id="191" name="Google Shape;191;p22"/>
          <p:cNvPicPr preferRelativeResize="0"/>
          <p:nvPr/>
        </p:nvPicPr>
        <p:blipFill>
          <a:blip r:embed="rId3">
            <a:alphaModFix/>
          </a:blip>
          <a:stretch>
            <a:fillRect/>
          </a:stretch>
        </p:blipFill>
        <p:spPr>
          <a:xfrm>
            <a:off x="4572000" y="3543998"/>
            <a:ext cx="968862" cy="738900"/>
          </a:xfrm>
          <a:prstGeom prst="rect">
            <a:avLst/>
          </a:prstGeom>
          <a:noFill/>
          <a:ln>
            <a:noFill/>
          </a:ln>
        </p:spPr>
      </p:pic>
      <p:pic>
        <p:nvPicPr>
          <p:cNvPr id="192" name="Google Shape;192;p22"/>
          <p:cNvPicPr preferRelativeResize="0"/>
          <p:nvPr/>
        </p:nvPicPr>
        <p:blipFill>
          <a:blip r:embed="rId4">
            <a:alphaModFix/>
          </a:blip>
          <a:stretch>
            <a:fillRect/>
          </a:stretch>
        </p:blipFill>
        <p:spPr>
          <a:xfrm>
            <a:off x="3179574" y="1898326"/>
            <a:ext cx="5776820" cy="594000"/>
          </a:xfrm>
          <a:prstGeom prst="rect">
            <a:avLst/>
          </a:prstGeom>
          <a:noFill/>
          <a:ln>
            <a:noFill/>
          </a:ln>
        </p:spPr>
      </p:pic>
      <p:pic>
        <p:nvPicPr>
          <p:cNvPr id="193" name="Google Shape;193;p22"/>
          <p:cNvPicPr preferRelativeResize="0"/>
          <p:nvPr/>
        </p:nvPicPr>
        <p:blipFill>
          <a:blip r:embed="rId5">
            <a:alphaModFix/>
          </a:blip>
          <a:stretch>
            <a:fillRect/>
          </a:stretch>
        </p:blipFill>
        <p:spPr>
          <a:xfrm>
            <a:off x="331388" y="1769574"/>
            <a:ext cx="2651925" cy="2768075"/>
          </a:xfrm>
          <a:prstGeom prst="rect">
            <a:avLst/>
          </a:prstGeom>
          <a:noFill/>
          <a:ln>
            <a:noFill/>
          </a:ln>
        </p:spPr>
      </p:pic>
      <p:sp>
        <p:nvSpPr>
          <p:cNvPr id="194" name="Google Shape;194;p22"/>
          <p:cNvSpPr txBox="1"/>
          <p:nvPr/>
        </p:nvSpPr>
        <p:spPr>
          <a:xfrm>
            <a:off x="1103350" y="708650"/>
            <a:ext cx="730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Phương pháp Đối sánh thực thể dài nhất. Đây là một phương pháp dễ cài đặt, tốc độ nhanh, độ chính xác chấp nhận được đối với bài toán tóm tắt văn bản, nhất là với đối tượng văn bản không tiêu chuẩn, chọn ra được từ ngữ đúng với ngữ cảnh hiện tại.</a:t>
            </a:r>
            <a:endParaRPr>
              <a:solidFill>
                <a:schemeClr val="dk2"/>
              </a:solidFill>
              <a:latin typeface="Roboto"/>
              <a:ea typeface="Roboto"/>
              <a:cs typeface="Roboto"/>
              <a:sym typeface="Roboto"/>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p:nvPr/>
        </p:nvSpPr>
        <p:spPr>
          <a:xfrm>
            <a:off x="628641" y="324154"/>
            <a:ext cx="93300" cy="594000"/>
          </a:xfrm>
          <a:prstGeom prst="rect">
            <a:avLst/>
          </a:prstGeom>
          <a:gradFill>
            <a:gsLst>
              <a:gs pos="0">
                <a:srgbClr val="0000B6"/>
              </a:gs>
              <a:gs pos="1260">
                <a:srgbClr val="0000B6"/>
              </a:gs>
              <a:gs pos="100000">
                <a:srgbClr val="0086E7"/>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01" name="Google Shape;201;p23"/>
          <p:cNvSpPr txBox="1"/>
          <p:nvPr/>
        </p:nvSpPr>
        <p:spPr>
          <a:xfrm>
            <a:off x="870043" y="571961"/>
            <a:ext cx="5723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262626"/>
                </a:solidFill>
                <a:latin typeface="Roboto"/>
                <a:ea typeface="Roboto"/>
                <a:cs typeface="Roboto"/>
                <a:sym typeface="Roboto"/>
              </a:rPr>
              <a:t>Thuật toán K-Nearest Neighbors (KNN)</a:t>
            </a:r>
            <a:endParaRPr b="1" sz="1800">
              <a:solidFill>
                <a:srgbClr val="262626"/>
              </a:solidFill>
              <a:latin typeface="Roboto"/>
              <a:ea typeface="Roboto"/>
              <a:cs typeface="Roboto"/>
              <a:sym typeface="Roboto"/>
            </a:endParaRPr>
          </a:p>
        </p:txBody>
      </p:sp>
      <p:sp>
        <p:nvSpPr>
          <p:cNvPr id="202" name="Google Shape;202;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BÁO CÁO TỐT NGHIỆP</a:t>
            </a:r>
            <a:endParaRPr sz="1100"/>
          </a:p>
        </p:txBody>
      </p:sp>
      <p:sp>
        <p:nvSpPr>
          <p:cNvPr id="203" name="Google Shape;203;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solidFill>
                  <a:schemeClr val="dk1"/>
                </a:solidFill>
              </a:rPr>
              <a:t>ĐINH NHO NAM – N19DCCN113 D19CQCNPM01-N</a:t>
            </a:r>
            <a:endParaRPr sz="1100">
              <a:solidFill>
                <a:schemeClr val="dk1"/>
              </a:solidFill>
            </a:endParaRPr>
          </a:p>
        </p:txBody>
      </p:sp>
      <p:sp>
        <p:nvSpPr>
          <p:cNvPr id="204" name="Google Shape;204;p23"/>
          <p:cNvSpPr txBox="1"/>
          <p:nvPr>
            <p:ph idx="12" type="sldNum"/>
          </p:nvPr>
        </p:nvSpPr>
        <p:spPr>
          <a:xfrm>
            <a:off x="8073843" y="4603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3"/>
          <p:cNvSpPr txBox="1"/>
          <p:nvPr/>
        </p:nvSpPr>
        <p:spPr>
          <a:xfrm>
            <a:off x="628650" y="918150"/>
            <a:ext cx="8492400" cy="587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500">
              <a:solidFill>
                <a:srgbClr val="333333"/>
              </a:solidFill>
              <a:highlight>
                <a:schemeClr val="lt1"/>
              </a:highlight>
            </a:endParaRPr>
          </a:p>
          <a:p>
            <a:pPr indent="0" lvl="0" marL="241300" marR="139700" rtl="0" algn="l">
              <a:lnSpc>
                <a:spcPct val="135000"/>
              </a:lnSpc>
              <a:spcBef>
                <a:spcPts val="0"/>
              </a:spcBef>
              <a:spcAft>
                <a:spcPts val="0"/>
              </a:spcAft>
              <a:buNone/>
            </a:pPr>
            <a:r>
              <a:rPr lang="en" sz="1500">
                <a:solidFill>
                  <a:srgbClr val="333333"/>
                </a:solidFill>
                <a:highlight>
                  <a:schemeClr val="lt1"/>
                </a:highlight>
                <a:latin typeface="Roboto"/>
                <a:ea typeface="Roboto"/>
                <a:cs typeface="Roboto"/>
                <a:sym typeface="Roboto"/>
              </a:rPr>
              <a:t>Thuật toán K láng giềng gần nhất (tiếng Anh: K-Nearest Neighbor - KNN) là một kĩ thuật học có giám sát (supervised learning) dùng để phân loại quan sát mới bằng cách tìm điểm tương đồng giữa quan sát mới này với dữ liệu sẵn có.</a:t>
            </a:r>
            <a:endParaRPr sz="1500">
              <a:solidFill>
                <a:srgbClr val="333333"/>
              </a:solidFill>
              <a:highlight>
                <a:schemeClr val="lt1"/>
              </a:highlight>
              <a:latin typeface="Roboto"/>
              <a:ea typeface="Roboto"/>
              <a:cs typeface="Roboto"/>
              <a:sym typeface="Roboto"/>
            </a:endParaRPr>
          </a:p>
          <a:p>
            <a:pPr indent="0" lvl="0" marL="241300" marR="139700" rtl="0" algn="l">
              <a:lnSpc>
                <a:spcPct val="135000"/>
              </a:lnSpc>
              <a:spcBef>
                <a:spcPts val="1400"/>
              </a:spcBef>
              <a:spcAft>
                <a:spcPts val="0"/>
              </a:spcAft>
              <a:buNone/>
            </a:pPr>
            <a:r>
              <a:rPr lang="en" sz="1300">
                <a:solidFill>
                  <a:srgbClr val="333333"/>
                </a:solidFill>
                <a:highlight>
                  <a:schemeClr val="lt1"/>
                </a:highlight>
                <a:latin typeface="Roboto"/>
                <a:ea typeface="Roboto"/>
                <a:cs typeface="Roboto"/>
                <a:sym typeface="Roboto"/>
              </a:rPr>
              <a:t>Các bước thực hiện:</a:t>
            </a:r>
            <a:endParaRPr sz="1300">
              <a:solidFill>
                <a:srgbClr val="333333"/>
              </a:solidFill>
              <a:highlight>
                <a:schemeClr val="lt1"/>
              </a:highlight>
              <a:latin typeface="Roboto"/>
              <a:ea typeface="Roboto"/>
              <a:cs typeface="Roboto"/>
              <a:sym typeface="Roboto"/>
            </a:endParaRPr>
          </a:p>
          <a:p>
            <a:pPr indent="-311150" lvl="0" marL="457200" rtl="0" algn="l">
              <a:lnSpc>
                <a:spcPct val="115000"/>
              </a:lnSpc>
              <a:spcBef>
                <a:spcPts val="140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Ta có D là tập các điểm dữ liệu đã được gắn nhãn và A là dữ liệu chưa được phân loại.</a:t>
            </a:r>
            <a:endParaRPr sz="1300">
              <a:solidFill>
                <a:srgbClr val="1B1B1B"/>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Đo khoảng cách (Euclidian, Manhattan, Minkowski, Minkowski hoặc Trọng số) từ dữ liệu mới A đến tất cả các dữ liệu khác đã được phân loại trong D.</a:t>
            </a:r>
            <a:endParaRPr sz="1300">
              <a:solidFill>
                <a:srgbClr val="1B1B1B"/>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Chọn K (K là tham số mà bạn định nghĩa) khoảng cách nhỏ nhất.</a:t>
            </a:r>
            <a:endParaRPr sz="1300">
              <a:solidFill>
                <a:srgbClr val="1B1B1B"/>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Kiểm tra danh sách các lớp có khoảng cách ngắn nhất và đếm số lượng của mỗi lớp xuất hiện.</a:t>
            </a:r>
            <a:endParaRPr sz="1300">
              <a:solidFill>
                <a:srgbClr val="1B1B1B"/>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Lấy đúng lớp (lớp xuất hiện nhiều lần nhất).</a:t>
            </a:r>
            <a:endParaRPr sz="1300">
              <a:solidFill>
                <a:srgbClr val="1B1B1B"/>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Roboto"/>
              <a:buAutoNum type="arabicPeriod"/>
            </a:pPr>
            <a:r>
              <a:rPr lang="en" sz="1300">
                <a:solidFill>
                  <a:srgbClr val="1B1B1B"/>
                </a:solidFill>
                <a:highlight>
                  <a:schemeClr val="lt1"/>
                </a:highlight>
                <a:latin typeface="Roboto"/>
                <a:ea typeface="Roboto"/>
                <a:cs typeface="Roboto"/>
                <a:sym typeface="Roboto"/>
              </a:rPr>
              <a:t>Lớp của dữ liệu mới là lớp mà bạn đã nhận được ở bước 5. ( Ví dụ )</a:t>
            </a:r>
            <a:endParaRPr sz="1300">
              <a:solidFill>
                <a:srgbClr val="1B1B1B"/>
              </a:solidFill>
              <a:highlight>
                <a:schemeClr val="lt1"/>
              </a:highlight>
              <a:latin typeface="Roboto"/>
              <a:ea typeface="Roboto"/>
              <a:cs typeface="Roboto"/>
              <a:sym typeface="Roboto"/>
            </a:endParaRPr>
          </a:p>
          <a:p>
            <a:pPr indent="0" lvl="0" marL="241300" marR="139700" rtl="0" algn="l">
              <a:lnSpc>
                <a:spcPct val="135000"/>
              </a:lnSpc>
              <a:spcBef>
                <a:spcPts val="700"/>
              </a:spcBef>
              <a:spcAft>
                <a:spcPts val="0"/>
              </a:spcAft>
              <a:buNone/>
            </a:pPr>
            <a:r>
              <a:t/>
            </a:r>
            <a:endParaRPr sz="1500">
              <a:solidFill>
                <a:srgbClr val="333333"/>
              </a:solidFill>
              <a:latin typeface="Roboto"/>
              <a:ea typeface="Roboto"/>
              <a:cs typeface="Roboto"/>
              <a:sym typeface="Roboto"/>
            </a:endParaRPr>
          </a:p>
          <a:p>
            <a:pPr indent="0" lvl="0" marL="241300" marR="139700" rtl="0" algn="l">
              <a:lnSpc>
                <a:spcPct val="135000"/>
              </a:lnSpc>
              <a:spcBef>
                <a:spcPts val="1400"/>
              </a:spcBef>
              <a:spcAft>
                <a:spcPts val="0"/>
              </a:spcAft>
              <a:buNone/>
            </a:pPr>
            <a:r>
              <a:t/>
            </a:r>
            <a:endParaRPr sz="1500">
              <a:solidFill>
                <a:srgbClr val="333333"/>
              </a:solidFill>
              <a:latin typeface="Roboto"/>
              <a:ea typeface="Roboto"/>
              <a:cs typeface="Roboto"/>
              <a:sym typeface="Roboto"/>
            </a:endParaRPr>
          </a:p>
          <a:p>
            <a:pPr indent="0" lvl="0" marL="241300" marR="139700" rtl="0" algn="l">
              <a:lnSpc>
                <a:spcPct val="135000"/>
              </a:lnSpc>
              <a:spcBef>
                <a:spcPts val="1400"/>
              </a:spcBef>
              <a:spcAft>
                <a:spcPts val="0"/>
              </a:spcAft>
              <a:buNone/>
            </a:pPr>
            <a:r>
              <a:t/>
            </a:r>
            <a:endParaRPr sz="1500">
              <a:solidFill>
                <a:srgbClr val="333333"/>
              </a:solidFill>
              <a:latin typeface="Roboto"/>
              <a:ea typeface="Roboto"/>
              <a:cs typeface="Roboto"/>
              <a:sym typeface="Roboto"/>
            </a:endParaRPr>
          </a:p>
          <a:p>
            <a:pPr indent="0" lvl="0" marL="241300" marR="139700" rtl="0" algn="l">
              <a:lnSpc>
                <a:spcPct val="135000"/>
              </a:lnSpc>
              <a:spcBef>
                <a:spcPts val="1400"/>
              </a:spcBef>
              <a:spcAft>
                <a:spcPts val="0"/>
              </a:spcAft>
              <a:buClr>
                <a:schemeClr val="dk1"/>
              </a:buClr>
              <a:buSzPts val="1100"/>
              <a:buFont typeface="Arial"/>
              <a:buNone/>
            </a:pPr>
            <a:r>
              <a:rPr b="1" lang="en" sz="1500">
                <a:solidFill>
                  <a:srgbClr val="FF0000"/>
                </a:solidFill>
                <a:latin typeface="Roboto"/>
                <a:ea typeface="Roboto"/>
                <a:cs typeface="Roboto"/>
                <a:sym typeface="Roboto"/>
              </a:rPr>
              <a:t>Nếu ra từng bước thực hiện thuật toán : sử dụng ví dụ tại hội đồng</a:t>
            </a:r>
            <a:endParaRPr b="1" sz="1500">
              <a:solidFill>
                <a:srgbClr val="FF0000"/>
              </a:solidFill>
              <a:latin typeface="Roboto"/>
              <a:ea typeface="Roboto"/>
              <a:cs typeface="Roboto"/>
              <a:sym typeface="Roboto"/>
            </a:endParaRPr>
          </a:p>
          <a:p>
            <a:pPr indent="0" lvl="0" marL="0" rtl="0" algn="l">
              <a:spcBef>
                <a:spcPts val="1400"/>
              </a:spcBef>
              <a:spcAft>
                <a:spcPts val="0"/>
              </a:spcAft>
              <a:buNone/>
            </a:pPr>
            <a:r>
              <a:t/>
            </a:r>
            <a:endParaRPr sz="1500">
              <a:solidFill>
                <a:srgbClr val="333333"/>
              </a:solidFill>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