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Canda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8" roundtripDataSignature="AMtx7mhfZ4M+U65pQ2XcLVXUxmsqeF3n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ndar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dara-italic.fntdata"/><Relationship Id="rId25" Type="http://schemas.openxmlformats.org/officeDocument/2006/relationships/font" Target="fonts/Candara-bold.fntdata"/><Relationship Id="rId28" Type="http://customschemas.google.com/relationships/presentationmetadata" Target="metadata"/><Relationship Id="rId27" Type="http://schemas.openxmlformats.org/officeDocument/2006/relationships/font" Target="fonts/Canda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914400" y="1371601"/>
            <a:ext cx="104648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20" name="Google Shape;20;p20"/>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3" name="Google Shape;23;p20"/>
          <p:cNvCxnSpPr/>
          <p:nvPr/>
        </p:nvCxnSpPr>
        <p:spPr>
          <a:xfrm>
            <a:off x="914400" y="3398520"/>
            <a:ext cx="104648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29"/>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30"/>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0"/>
          <p:cNvSpPr txBox="1"/>
          <p:nvPr>
            <p:ph idx="1" type="body"/>
          </p:nvPr>
        </p:nvSpPr>
        <p:spPr>
          <a:xfrm rot="5400000">
            <a:off x="1689100" y="-469900"/>
            <a:ext cx="5867400" cy="8026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30"/>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1"/>
          <p:cNvSpPr txBox="1"/>
          <p:nvPr>
            <p:ph type="title"/>
          </p:nvPr>
        </p:nvSpPr>
        <p:spPr>
          <a:xfrm>
            <a:off x="609600" y="381000"/>
            <a:ext cx="10972800" cy="609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1"/>
          <p:cNvSpPr txBox="1"/>
          <p:nvPr>
            <p:ph idx="1" type="body"/>
          </p:nvPr>
        </p:nvSpPr>
        <p:spPr>
          <a:xfrm>
            <a:off x="609600" y="1295400"/>
            <a:ext cx="10972800" cy="5181600"/>
          </a:xfrm>
          <a:prstGeom prst="rect">
            <a:avLst/>
          </a:prstGeom>
          <a:noFill/>
          <a:ln>
            <a:noFill/>
          </a:ln>
        </p:spPr>
        <p:txBody>
          <a:bodyPr anchorCtr="0" anchor="t" bIns="45700" lIns="91425" spcFirstLastPara="1" rIns="91425" wrap="square" tIns="45700">
            <a:normAutofit/>
          </a:bodyPr>
          <a:lstStyle>
            <a:lvl1pPr indent="-358140" lvl="0" marL="457200" algn="just">
              <a:lnSpc>
                <a:spcPct val="150000"/>
              </a:lnSpc>
              <a:spcBef>
                <a:spcPts val="480"/>
              </a:spcBef>
              <a:spcAft>
                <a:spcPts val="0"/>
              </a:spcAft>
              <a:buSzPts val="2040"/>
              <a:buChar char="•"/>
              <a:defRPr>
                <a:latin typeface="Times New Roman"/>
                <a:ea typeface="Times New Roman"/>
                <a:cs typeface="Times New Roman"/>
                <a:sym typeface="Times New Roman"/>
              </a:defRPr>
            </a:lvl1pPr>
            <a:lvl2pPr indent="-336550" lvl="1" marL="914400" algn="just">
              <a:lnSpc>
                <a:spcPct val="150000"/>
              </a:lnSpc>
              <a:spcBef>
                <a:spcPts val="400"/>
              </a:spcBef>
              <a:spcAft>
                <a:spcPts val="0"/>
              </a:spcAft>
              <a:buSzPts val="1700"/>
              <a:buChar char="•"/>
              <a:defRPr>
                <a:latin typeface="Times New Roman"/>
                <a:ea typeface="Times New Roman"/>
                <a:cs typeface="Times New Roman"/>
                <a:sym typeface="Times New Roman"/>
              </a:defRPr>
            </a:lvl2pPr>
            <a:lvl3pPr indent="-331469" lvl="2" marL="1371600" algn="just">
              <a:lnSpc>
                <a:spcPct val="150000"/>
              </a:lnSpc>
              <a:spcBef>
                <a:spcPts val="360"/>
              </a:spcBef>
              <a:spcAft>
                <a:spcPts val="0"/>
              </a:spcAft>
              <a:buSzPts val="1620"/>
              <a:buChar char="•"/>
              <a:defRPr>
                <a:latin typeface="Times New Roman"/>
                <a:ea typeface="Times New Roman"/>
                <a:cs typeface="Times New Roman"/>
                <a:sym typeface="Times New Roman"/>
              </a:defRPr>
            </a:lvl3pPr>
            <a:lvl4pPr indent="-330200" lvl="3" marL="1828800" algn="just">
              <a:lnSpc>
                <a:spcPct val="150000"/>
              </a:lnSpc>
              <a:spcBef>
                <a:spcPts val="320"/>
              </a:spcBef>
              <a:spcAft>
                <a:spcPts val="0"/>
              </a:spcAft>
              <a:buSzPts val="1600"/>
              <a:buChar char="•"/>
              <a:defRPr>
                <a:latin typeface="Times New Roman"/>
                <a:ea typeface="Times New Roman"/>
                <a:cs typeface="Times New Roman"/>
                <a:sym typeface="Times New Roman"/>
              </a:defRPr>
            </a:lvl4pPr>
            <a:lvl5pPr indent="-317500" lvl="4" marL="2286000" algn="just">
              <a:lnSpc>
                <a:spcPct val="150000"/>
              </a:lnSpc>
              <a:spcBef>
                <a:spcPts val="280"/>
              </a:spcBef>
              <a:spcAft>
                <a:spcPts val="0"/>
              </a:spcAft>
              <a:buSzPts val="1400"/>
              <a:buChar char="•"/>
              <a:defRPr>
                <a:latin typeface="Times New Roman"/>
                <a:ea typeface="Times New Roman"/>
                <a:cs typeface="Times New Roman"/>
                <a:sym typeface="Times New Roman"/>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21"/>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2"/>
          <p:cNvSpPr txBox="1"/>
          <p:nvPr>
            <p:ph type="title"/>
          </p:nvPr>
        </p:nvSpPr>
        <p:spPr>
          <a:xfrm>
            <a:off x="963084" y="2362201"/>
            <a:ext cx="103632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2"/>
          <p:cNvSpPr txBox="1"/>
          <p:nvPr>
            <p:ph idx="1" type="body"/>
          </p:nvPr>
        </p:nvSpPr>
        <p:spPr>
          <a:xfrm>
            <a:off x="963084" y="4626865"/>
            <a:ext cx="103632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3" name="Google Shape;33;p22"/>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6" name="Google Shape;36;p22"/>
          <p:cNvCxnSpPr/>
          <p:nvPr/>
        </p:nvCxnSpPr>
        <p:spPr>
          <a:xfrm>
            <a:off x="975360" y="4599432"/>
            <a:ext cx="104648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609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0" name="Google Shape;40;p23"/>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1" name="Google Shape;41;p23"/>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60960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24"/>
          <p:cNvSpPr txBox="1"/>
          <p:nvPr>
            <p:ph idx="2" type="body"/>
          </p:nvPr>
        </p:nvSpPr>
        <p:spPr>
          <a:xfrm>
            <a:off x="60960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24"/>
          <p:cNvSpPr txBox="1"/>
          <p:nvPr>
            <p:ph idx="3" type="body"/>
          </p:nvPr>
        </p:nvSpPr>
        <p:spPr>
          <a:xfrm>
            <a:off x="633984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24"/>
          <p:cNvSpPr txBox="1"/>
          <p:nvPr>
            <p:ph idx="4" type="body"/>
          </p:nvPr>
        </p:nvSpPr>
        <p:spPr>
          <a:xfrm>
            <a:off x="633984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24"/>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3" name="Google Shape;53;p24"/>
          <p:cNvCxnSpPr/>
          <p:nvPr/>
        </p:nvCxnSpPr>
        <p:spPr>
          <a:xfrm rot="5400000">
            <a:off x="3741949" y="4045691"/>
            <a:ext cx="4709160" cy="1059"/>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6"/>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7"/>
          <p:cNvSpPr txBox="1"/>
          <p:nvPr>
            <p:ph type="title"/>
          </p:nvPr>
        </p:nvSpPr>
        <p:spPr>
          <a:xfrm>
            <a:off x="609600" y="792080"/>
            <a:ext cx="2852928"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7"/>
          <p:cNvSpPr txBox="1"/>
          <p:nvPr>
            <p:ph idx="1" type="body"/>
          </p:nvPr>
        </p:nvSpPr>
        <p:spPr>
          <a:xfrm>
            <a:off x="3962400" y="792080"/>
            <a:ext cx="7620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6" name="Google Shape;66;p27"/>
          <p:cNvSpPr txBox="1"/>
          <p:nvPr>
            <p:ph idx="2" type="body"/>
          </p:nvPr>
        </p:nvSpPr>
        <p:spPr>
          <a:xfrm>
            <a:off x="609601" y="2130553"/>
            <a:ext cx="2852928"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27"/>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0" name="Google Shape;70;p27"/>
          <p:cNvCxnSpPr/>
          <p:nvPr/>
        </p:nvCxnSpPr>
        <p:spPr>
          <a:xfrm rot="5400000">
            <a:off x="912152" y="3579942"/>
            <a:ext cx="5577840" cy="2117"/>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8"/>
          <p:cNvSpPr txBox="1"/>
          <p:nvPr>
            <p:ph type="title"/>
          </p:nvPr>
        </p:nvSpPr>
        <p:spPr>
          <a:xfrm>
            <a:off x="609600" y="792480"/>
            <a:ext cx="2856907"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8"/>
          <p:cNvSpPr/>
          <p:nvPr>
            <p:ph idx="2" type="pic"/>
          </p:nvPr>
        </p:nvSpPr>
        <p:spPr>
          <a:xfrm>
            <a:off x="3811480" y="838201"/>
            <a:ext cx="787252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74" name="Google Shape;74;p28"/>
          <p:cNvSpPr txBox="1"/>
          <p:nvPr>
            <p:ph idx="1" type="body"/>
          </p:nvPr>
        </p:nvSpPr>
        <p:spPr>
          <a:xfrm>
            <a:off x="609600" y="2133600"/>
            <a:ext cx="2852928"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5" name="Google Shape;75;p28"/>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p:nvPr/>
        </p:nvSpPr>
        <p:spPr>
          <a:xfrm>
            <a:off x="0" y="220786"/>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9"/>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19"/>
          <p:cNvSpPr/>
          <p:nvPr/>
        </p:nvSpPr>
        <p:spPr>
          <a:xfrm>
            <a:off x="0" y="0"/>
            <a:ext cx="12192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9"/>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9"/>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9"/>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914400" y="1371601"/>
            <a:ext cx="104648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000"/>
              <a:buFont typeface="Candara"/>
              <a:buNone/>
            </a:pPr>
            <a:r>
              <a:rPr lang="en-US" sz="4000">
                <a:solidFill>
                  <a:srgbClr val="7030A0"/>
                </a:solidFill>
                <a:latin typeface="Candara"/>
                <a:ea typeface="Candara"/>
                <a:cs typeface="Candara"/>
                <a:sym typeface="Candara"/>
              </a:rPr>
              <a:t>LẬP TRÌNH HƯỚNG ĐỐI TƯỢNG NGÔN NGỮ C#</a:t>
            </a:r>
            <a:endParaRPr b="1" sz="4000"/>
          </a:p>
        </p:txBody>
      </p:sp>
      <p:sp>
        <p:nvSpPr>
          <p:cNvPr id="95" name="Google Shape;95;p1"/>
          <p:cNvSpPr txBox="1"/>
          <p:nvPr>
            <p:ph idx="1" type="subTitle"/>
          </p:nvPr>
        </p:nvSpPr>
        <p:spPr>
          <a:xfrm>
            <a:off x="304800" y="914401"/>
            <a:ext cx="8534400" cy="91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US"/>
              <a:t>Lab01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Các bước thực hiện 1A – Lớp Student</a:t>
            </a:r>
            <a:endParaRPr>
              <a:latin typeface="Candara"/>
              <a:ea typeface="Candara"/>
              <a:cs typeface="Candara"/>
              <a:sym typeface="Candara"/>
            </a:endParaRPr>
          </a:p>
        </p:txBody>
      </p:sp>
      <p:sp>
        <p:nvSpPr>
          <p:cNvPr id="159" name="Google Shape;159;p10"/>
          <p:cNvSpPr txBox="1"/>
          <p:nvPr>
            <p:ph idx="1" type="body"/>
          </p:nvPr>
        </p:nvSpPr>
        <p:spPr>
          <a:xfrm>
            <a:off x="381000" y="1222125"/>
            <a:ext cx="11811000" cy="5715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40"/>
              <a:buNone/>
            </a:pPr>
            <a:r>
              <a:rPr lang="en-US"/>
              <a:t>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160" name="Google Shape;160;p10"/>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61" name="Google Shape;161;p10"/>
          <p:cNvPicPr preferRelativeResize="0"/>
          <p:nvPr/>
        </p:nvPicPr>
        <p:blipFill rotWithShape="1">
          <a:blip r:embed="rId3">
            <a:alphaModFix/>
          </a:blip>
          <a:srcRect b="0" l="0" r="0" t="0"/>
          <a:stretch/>
        </p:blipFill>
        <p:spPr>
          <a:xfrm>
            <a:off x="174400" y="800900"/>
            <a:ext cx="6645926" cy="5410201"/>
          </a:xfrm>
          <a:prstGeom prst="rect">
            <a:avLst/>
          </a:prstGeom>
          <a:noFill/>
          <a:ln>
            <a:noFill/>
          </a:ln>
        </p:spPr>
      </p:pic>
      <p:pic>
        <p:nvPicPr>
          <p:cNvPr id="162" name="Google Shape;162;p10"/>
          <p:cNvPicPr preferRelativeResize="0"/>
          <p:nvPr/>
        </p:nvPicPr>
        <p:blipFill rotWithShape="1">
          <a:blip r:embed="rId4">
            <a:alphaModFix/>
          </a:blip>
          <a:srcRect b="0" l="0" r="0" t="0"/>
          <a:stretch/>
        </p:blipFill>
        <p:spPr>
          <a:xfrm>
            <a:off x="5910028" y="1447800"/>
            <a:ext cx="5734050" cy="178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Các bước thực hiện 1A</a:t>
            </a:r>
            <a:endParaRPr>
              <a:latin typeface="Candara"/>
              <a:ea typeface="Candara"/>
              <a:cs typeface="Candara"/>
              <a:sym typeface="Candara"/>
            </a:endParaRPr>
          </a:p>
        </p:txBody>
      </p:sp>
      <p:sp>
        <p:nvSpPr>
          <p:cNvPr id="168" name="Google Shape;168;p11"/>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40"/>
              <a:buNone/>
            </a:pPr>
            <a:r>
              <a:rPr lang="en-US"/>
              <a:t>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169" name="Google Shape;169;p11"/>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70" name="Google Shape;170;p11"/>
          <p:cNvPicPr preferRelativeResize="0"/>
          <p:nvPr/>
        </p:nvPicPr>
        <p:blipFill rotWithShape="1">
          <a:blip r:embed="rId3">
            <a:alphaModFix/>
          </a:blip>
          <a:srcRect b="0" l="0" r="0" t="0"/>
          <a:stretch/>
        </p:blipFill>
        <p:spPr>
          <a:xfrm>
            <a:off x="934925" y="1326888"/>
            <a:ext cx="10439401" cy="5194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Các bước thực hiện 1A – Hàm main</a:t>
            </a:r>
            <a:endParaRPr>
              <a:latin typeface="Candara"/>
              <a:ea typeface="Candara"/>
              <a:cs typeface="Candara"/>
              <a:sym typeface="Candara"/>
            </a:endParaRPr>
          </a:p>
        </p:txBody>
      </p:sp>
      <p:sp>
        <p:nvSpPr>
          <p:cNvPr id="176" name="Google Shape;176;p12"/>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40"/>
              <a:buNone/>
            </a:pPr>
            <a:r>
              <a:rPr lang="en-US"/>
              <a:t>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177" name="Google Shape;177;p12"/>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78" name="Google Shape;178;p12"/>
          <p:cNvPicPr preferRelativeResize="0"/>
          <p:nvPr/>
        </p:nvPicPr>
        <p:blipFill rotWithShape="1">
          <a:blip r:embed="rId3">
            <a:alphaModFix/>
          </a:blip>
          <a:srcRect b="0" l="0" r="0" t="0"/>
          <a:stretch/>
        </p:blipFill>
        <p:spPr>
          <a:xfrm>
            <a:off x="609600" y="1090748"/>
            <a:ext cx="8109748" cy="5691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Bài tập 1B</a:t>
            </a:r>
            <a:endParaRPr>
              <a:latin typeface="Candara"/>
              <a:ea typeface="Candara"/>
              <a:cs typeface="Candara"/>
              <a:sym typeface="Candara"/>
            </a:endParaRPr>
          </a:p>
        </p:txBody>
      </p:sp>
      <p:sp>
        <p:nvSpPr>
          <p:cNvPr id="184" name="Google Shape;184;p13"/>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fontScale="85000" lnSpcReduction="10000"/>
          </a:bodyPr>
          <a:lstStyle/>
          <a:p>
            <a:pPr indent="-182880" lvl="1" marL="457200" rtl="0" algn="just">
              <a:lnSpc>
                <a:spcPct val="150000"/>
              </a:lnSpc>
              <a:spcBef>
                <a:spcPts val="0"/>
              </a:spcBef>
              <a:spcAft>
                <a:spcPts val="0"/>
              </a:spcAft>
              <a:buSzPct val="85000"/>
              <a:buChar char="•"/>
            </a:pPr>
            <a:r>
              <a:rPr lang="en-US"/>
              <a:t>Sử dụng Collection là </a:t>
            </a:r>
            <a:r>
              <a:rPr b="1" lang="en-US"/>
              <a:t>List</a:t>
            </a:r>
            <a:r>
              <a:rPr lang="en-US"/>
              <a:t> để chứa danh sách sinh viên thay thế cho mảng sinh viên trong bài tập 1. Chạy lại chương trình theo yêu cầu trên.</a:t>
            </a:r>
            <a:endParaRPr/>
          </a:p>
          <a:p>
            <a:pPr indent="-182880" lvl="1" marL="457200" rtl="0" algn="just">
              <a:lnSpc>
                <a:spcPct val="150000"/>
              </a:lnSpc>
              <a:spcBef>
                <a:spcPts val="340"/>
              </a:spcBef>
              <a:spcAft>
                <a:spcPts val="0"/>
              </a:spcAft>
              <a:buSzPct val="85000"/>
              <a:buChar char="•"/>
            </a:pPr>
            <a:r>
              <a:rPr lang="en-US"/>
              <a:t>Viết tiếp chương trình thực hiện một số yêu cầu sau bằng cách sử dụng LINQ. (</a:t>
            </a:r>
            <a:r>
              <a:rPr i="1" lang="en-US"/>
              <a:t>Khuyến khích sinh viên viết ra các hàm cho dễ quản lý, những phần chung nên gom vào một hàm</a:t>
            </a:r>
            <a:r>
              <a:rPr lang="en-US"/>
              <a:t>)</a:t>
            </a:r>
            <a:endParaRPr/>
          </a:p>
          <a:p>
            <a:pPr indent="0" lvl="0" marL="0" rtl="0" algn="just">
              <a:lnSpc>
                <a:spcPct val="150000"/>
              </a:lnSpc>
              <a:spcBef>
                <a:spcPts val="408"/>
              </a:spcBef>
              <a:spcAft>
                <a:spcPts val="0"/>
              </a:spcAft>
              <a:buSzPct val="85000"/>
              <a:buNone/>
            </a:pPr>
            <a:r>
              <a:rPr lang="en-US"/>
              <a:t>1.1 Xuất ra thông tin của các SV đều thuộc khoa “CNTT” (nếu có)</a:t>
            </a:r>
            <a:endParaRPr/>
          </a:p>
          <a:p>
            <a:pPr indent="0" lvl="0" marL="0" rtl="0" algn="just">
              <a:lnSpc>
                <a:spcPct val="150000"/>
              </a:lnSpc>
              <a:spcBef>
                <a:spcPts val="408"/>
              </a:spcBef>
              <a:spcAft>
                <a:spcPts val="0"/>
              </a:spcAft>
              <a:buSzPct val="85000"/>
              <a:buNone/>
            </a:pPr>
            <a:r>
              <a:rPr lang="en-US"/>
              <a:t>1.2 Xuất ra thông tin các sinh viên có điểm TB lớn hơn bằng 5 (nếu có).</a:t>
            </a:r>
            <a:endParaRPr/>
          </a:p>
          <a:p>
            <a:pPr indent="0" lvl="0" marL="0" rtl="0" algn="just">
              <a:lnSpc>
                <a:spcPct val="150000"/>
              </a:lnSpc>
              <a:spcBef>
                <a:spcPts val="408"/>
              </a:spcBef>
              <a:spcAft>
                <a:spcPts val="0"/>
              </a:spcAft>
              <a:buSzPct val="85000"/>
              <a:buNone/>
            </a:pPr>
            <a:r>
              <a:rPr lang="en-US"/>
              <a:t>1.3 Xuất ra danh sách 5 và thuộc khoa “CNTT” (nếu có)</a:t>
            </a:r>
            <a:endParaRPr/>
          </a:p>
          <a:p>
            <a:pPr indent="0" lvl="0" marL="0" rtl="0" algn="just">
              <a:lnSpc>
                <a:spcPct val="150000"/>
              </a:lnSpc>
              <a:spcBef>
                <a:spcPts val="408"/>
              </a:spcBef>
              <a:spcAft>
                <a:spcPts val="0"/>
              </a:spcAft>
              <a:buSzPct val="85000"/>
              <a:buNone/>
            </a:pPr>
            <a:r>
              <a:rPr lang="en-US"/>
              <a:t>1.4 Xuất ra danh sách sinh viên có điểm trung bình các sinh viên được sắp xếp theo điểm trung bình tăng dần</a:t>
            </a:r>
            <a:endParaRPr/>
          </a:p>
          <a:p>
            <a:pPr indent="0" lvl="0" marL="0" rtl="0" algn="just">
              <a:lnSpc>
                <a:spcPct val="150000"/>
              </a:lnSpc>
              <a:spcBef>
                <a:spcPts val="408"/>
              </a:spcBef>
              <a:spcAft>
                <a:spcPts val="0"/>
              </a:spcAft>
              <a:buSzPct val="85000"/>
              <a:buNone/>
            </a:pPr>
            <a:r>
              <a:rPr lang="en-US"/>
              <a:t>1.5 Xuất ra danh sách sinh viên có điểm TB lớn nhất và thuộc khoa “CNTT” (nếu có)</a:t>
            </a:r>
            <a:endParaRPr/>
          </a:p>
          <a:p>
            <a:pPr indent="0" lvl="0" marL="0" rtl="0" algn="l">
              <a:lnSpc>
                <a:spcPct val="150000"/>
              </a:lnSpc>
              <a:spcBef>
                <a:spcPts val="0"/>
              </a:spcBef>
              <a:spcAft>
                <a:spcPts val="0"/>
              </a:spcAft>
              <a:buSzPct val="85000"/>
              <a:buNone/>
            </a:pPr>
            <a:br>
              <a:rPr lang="en-US"/>
            </a:br>
            <a:endParaRPr/>
          </a:p>
          <a:p>
            <a:pPr indent="0" lvl="0" marL="0" rtl="0" algn="just">
              <a:lnSpc>
                <a:spcPct val="100000"/>
              </a:lnSpc>
              <a:spcBef>
                <a:spcPts val="0"/>
              </a:spcBef>
              <a:spcAft>
                <a:spcPts val="0"/>
              </a:spcAft>
              <a:buSzPct val="85000"/>
              <a:buNone/>
            </a:pPr>
            <a:r>
              <a:rPr lang="en-US"/>
              <a:t>    </a:t>
            </a:r>
            <a:endParaRPr/>
          </a:p>
          <a:p>
            <a:pPr indent="-72770" lvl="0" marL="182880" rtl="0" algn="just">
              <a:lnSpc>
                <a:spcPct val="100000"/>
              </a:lnSpc>
              <a:spcBef>
                <a:spcPts val="0"/>
              </a:spcBef>
              <a:spcAft>
                <a:spcPts val="0"/>
              </a:spcAft>
              <a:buSzPct val="85000"/>
              <a:buNone/>
            </a:pPr>
            <a:r>
              <a:t/>
            </a:r>
            <a:endParaRPr/>
          </a:p>
          <a:p>
            <a:pPr indent="-72770" lvl="0" marL="182880" rtl="0" algn="just">
              <a:lnSpc>
                <a:spcPct val="100000"/>
              </a:lnSpc>
              <a:spcBef>
                <a:spcPts val="0"/>
              </a:spcBef>
              <a:spcAft>
                <a:spcPts val="0"/>
              </a:spcAft>
              <a:buSzPct val="85000"/>
              <a:buNone/>
            </a:pPr>
            <a:r>
              <a:t/>
            </a:r>
            <a:endParaRPr/>
          </a:p>
          <a:p>
            <a:pPr indent="-72770" lvl="0" marL="182880" rtl="0" algn="just">
              <a:lnSpc>
                <a:spcPct val="150000"/>
              </a:lnSpc>
              <a:spcBef>
                <a:spcPts val="408"/>
              </a:spcBef>
              <a:spcAft>
                <a:spcPts val="0"/>
              </a:spcAft>
              <a:buSzPct val="85000"/>
              <a:buNone/>
            </a:pPr>
            <a:r>
              <a:t/>
            </a:r>
            <a:endParaRPr/>
          </a:p>
        </p:txBody>
      </p:sp>
      <p:sp>
        <p:nvSpPr>
          <p:cNvPr id="185" name="Google Shape;185;p13"/>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Thực hiện 1B – Hàm Main()</a:t>
            </a:r>
            <a:endParaRPr>
              <a:latin typeface="Candara"/>
              <a:ea typeface="Candara"/>
              <a:cs typeface="Candara"/>
              <a:sym typeface="Candara"/>
            </a:endParaRPr>
          </a:p>
        </p:txBody>
      </p:sp>
      <p:sp>
        <p:nvSpPr>
          <p:cNvPr id="191" name="Google Shape;191;p14"/>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192" name="Google Shape;192;p14"/>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93" name="Google Shape;193;p14"/>
          <p:cNvPicPr preferRelativeResize="0"/>
          <p:nvPr/>
        </p:nvPicPr>
        <p:blipFill rotWithShape="1">
          <a:blip r:embed="rId3">
            <a:alphaModFix/>
          </a:blip>
          <a:srcRect b="0" l="0" r="0" t="0"/>
          <a:stretch/>
        </p:blipFill>
        <p:spPr>
          <a:xfrm>
            <a:off x="191601" y="1286325"/>
            <a:ext cx="12037400" cy="510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Thực hiện 1B – Hàm Nhập DS – Xuất DS</a:t>
            </a:r>
            <a:endParaRPr>
              <a:latin typeface="Candara"/>
              <a:ea typeface="Candara"/>
              <a:cs typeface="Candara"/>
              <a:sym typeface="Candara"/>
            </a:endParaRPr>
          </a:p>
        </p:txBody>
      </p:sp>
      <p:sp>
        <p:nvSpPr>
          <p:cNvPr id="199" name="Google Shape;199;p15"/>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200" name="Google Shape;200;p15"/>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01" name="Google Shape;201;p15"/>
          <p:cNvPicPr preferRelativeResize="0"/>
          <p:nvPr/>
        </p:nvPicPr>
        <p:blipFill rotWithShape="1">
          <a:blip r:embed="rId3">
            <a:alphaModFix/>
          </a:blip>
          <a:srcRect b="0" l="0" r="0" t="0"/>
          <a:stretch/>
        </p:blipFill>
        <p:spPr>
          <a:xfrm>
            <a:off x="665325" y="1682075"/>
            <a:ext cx="12192001" cy="3962400"/>
          </a:xfrm>
          <a:prstGeom prst="rect">
            <a:avLst/>
          </a:prstGeom>
          <a:noFill/>
          <a:ln>
            <a:noFill/>
          </a:ln>
        </p:spPr>
      </p:pic>
      <p:pic>
        <p:nvPicPr>
          <p:cNvPr id="202" name="Google Shape;202;p15"/>
          <p:cNvPicPr preferRelativeResize="0"/>
          <p:nvPr/>
        </p:nvPicPr>
        <p:blipFill rotWithShape="1">
          <a:blip r:embed="rId4">
            <a:alphaModFix/>
          </a:blip>
          <a:srcRect b="0" l="0" r="0" t="0"/>
          <a:stretch/>
        </p:blipFill>
        <p:spPr>
          <a:xfrm>
            <a:off x="6515100" y="1219200"/>
            <a:ext cx="5600700" cy="175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Bài tập 2</a:t>
            </a:r>
            <a:endParaRPr/>
          </a:p>
        </p:txBody>
      </p:sp>
      <p:sp>
        <p:nvSpPr>
          <p:cNvPr id="208" name="Google Shape;208;p16"/>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fontScale="70000" lnSpcReduction="20000"/>
          </a:bodyPr>
          <a:lstStyle/>
          <a:p>
            <a:pPr indent="-173164" lvl="0" marL="182880" rtl="0" algn="just">
              <a:lnSpc>
                <a:spcPct val="150000"/>
              </a:lnSpc>
              <a:spcBef>
                <a:spcPts val="0"/>
              </a:spcBef>
              <a:spcAft>
                <a:spcPts val="0"/>
              </a:spcAft>
              <a:buSzPct val="85000"/>
              <a:buChar char="•"/>
            </a:pPr>
            <a:r>
              <a:rPr lang="en-US"/>
              <a:t>Viết lại chương trình từ bài tập 1 trên theo c</a:t>
            </a:r>
            <a:r>
              <a:rPr lang="en-US"/>
              <a:t>àm field để đưa lên lớp </a:t>
            </a:r>
            <a:r>
              <a:rPr b="1" lang="en-US"/>
              <a:t>Person</a:t>
            </a:r>
            <a:r>
              <a:rPr lang="en-US"/>
              <a:t>. </a:t>
            </a:r>
            <a:endParaRPr/>
          </a:p>
          <a:p>
            <a:pPr indent="-173164" lvl="0" marL="182880" rtl="0" algn="just">
              <a:lnSpc>
                <a:spcPct val="150000"/>
              </a:lnSpc>
              <a:spcBef>
                <a:spcPts val="0"/>
              </a:spcBef>
              <a:spcAft>
                <a:spcPts val="0"/>
              </a:spcAft>
              <a:buSzPct val="85000"/>
              <a:buChar char="•"/>
            </a:pPr>
            <a:r>
              <a:rPr lang="en-US"/>
              <a:t>Thêm t</a:t>
            </a:r>
            <a:r>
              <a:rPr lang="en-US"/>
              <a:t>ách tạo thêm một lớp là </a:t>
            </a:r>
            <a:r>
              <a:rPr b="1" lang="en-US"/>
              <a:t>Person</a:t>
            </a:r>
            <a:r>
              <a:rPr lang="en-US"/>
              <a:t> làm lớp cơ sở cho lớp </a:t>
            </a:r>
            <a:r>
              <a:rPr b="1" lang="en-US"/>
              <a:t>Student</a:t>
            </a:r>
            <a:r>
              <a:rPr lang="en-US"/>
              <a:t>. Chọn Mã số, Họ tên lhông tin lớp giảng viên </a:t>
            </a:r>
            <a:r>
              <a:rPr b="1" lang="en-US"/>
              <a:t>Teacher</a:t>
            </a:r>
            <a:r>
              <a:rPr lang="en-US"/>
              <a:t> kế thừa từ lớp </a:t>
            </a:r>
            <a:r>
              <a:rPr b="1" lang="en-US"/>
              <a:t>Person. </a:t>
            </a:r>
            <a:r>
              <a:rPr lang="en-US"/>
              <a:t>Mỗi giảng viên đều có Mã số, Họ Tên và Địa chỉ. </a:t>
            </a:r>
            <a:endParaRPr/>
          </a:p>
          <a:p>
            <a:pPr indent="-173164" lvl="0" marL="182880" rtl="0" algn="just">
              <a:lnSpc>
                <a:spcPct val="150000"/>
              </a:lnSpc>
              <a:spcBef>
                <a:spcPts val="372"/>
              </a:spcBef>
              <a:spcAft>
                <a:spcPts val="0"/>
              </a:spcAft>
              <a:buSzPct val="85000"/>
              <a:buChar char="•"/>
            </a:pPr>
            <a:r>
              <a:rPr lang="en-US"/>
              <a:t>Ở hàm </a:t>
            </a:r>
            <a:r>
              <a:rPr b="1" lang="en-US"/>
              <a:t>Main()</a:t>
            </a:r>
            <a:r>
              <a:rPr lang="en-US"/>
              <a:t> cho phép nhập vào tổng số N đối tượng được đưa vào </a:t>
            </a:r>
            <a:r>
              <a:rPr b="1" lang="en-US"/>
              <a:t>List</a:t>
            </a:r>
            <a:r>
              <a:rPr lang="en-US"/>
              <a:t> danh sách </a:t>
            </a:r>
            <a:r>
              <a:rPr b="1" lang="en-US"/>
              <a:t>Person</a:t>
            </a:r>
            <a:r>
              <a:rPr lang="en-US"/>
              <a:t>, ở mỗi lần nhập liệu user có quyền chọn là nhập thông tin cho </a:t>
            </a:r>
            <a:r>
              <a:rPr b="1" lang="en-US"/>
              <a:t>Student</a:t>
            </a:r>
            <a:r>
              <a:rPr lang="en-US"/>
              <a:t> hoặc </a:t>
            </a:r>
            <a:r>
              <a:rPr b="1" lang="en-US"/>
              <a:t>Teacher</a:t>
            </a:r>
            <a:r>
              <a:rPr lang="en-US"/>
              <a:t>. Xuất danh sách thông tin vừa nhập liệu trên.</a:t>
            </a:r>
            <a:endParaRPr/>
          </a:p>
          <a:p>
            <a:pPr indent="-173164" lvl="0" marL="182880" rtl="0" algn="just">
              <a:lnSpc>
                <a:spcPct val="150000"/>
              </a:lnSpc>
              <a:spcBef>
                <a:spcPts val="372"/>
              </a:spcBef>
              <a:spcAft>
                <a:spcPts val="0"/>
              </a:spcAft>
              <a:buSzPct val="85000"/>
              <a:buChar char="•"/>
            </a:pPr>
            <a:r>
              <a:rPr lang="en-US"/>
              <a:t>Thực hiện một số yêu cầu sau trên List danh sách nhập liệu</a:t>
            </a:r>
            <a:endParaRPr/>
          </a:p>
          <a:p>
            <a:pPr indent="-174783" lvl="1" marL="457200" rtl="0" algn="just">
              <a:lnSpc>
                <a:spcPct val="150000"/>
              </a:lnSpc>
              <a:spcBef>
                <a:spcPts val="310"/>
              </a:spcBef>
              <a:spcAft>
                <a:spcPts val="0"/>
              </a:spcAft>
              <a:buSzPct val="85000"/>
              <a:buChar char="•"/>
            </a:pPr>
            <a:r>
              <a:rPr lang="en-US"/>
              <a:t>Tìm kiếm danh sách các Sinh Viên thuộc khoa “</a:t>
            </a:r>
            <a:r>
              <a:rPr b="1" lang="en-US"/>
              <a:t>CNTT</a:t>
            </a:r>
            <a:r>
              <a:rPr lang="en-US"/>
              <a:t>” nếu có.</a:t>
            </a:r>
            <a:endParaRPr/>
          </a:p>
          <a:p>
            <a:pPr indent="-174783" lvl="1" marL="457200" rtl="0" algn="just">
              <a:lnSpc>
                <a:spcPct val="150000"/>
              </a:lnSpc>
              <a:spcBef>
                <a:spcPts val="310"/>
              </a:spcBef>
              <a:spcAft>
                <a:spcPts val="0"/>
              </a:spcAft>
              <a:buSzPct val="85000"/>
              <a:buChar char="•"/>
            </a:pPr>
            <a:r>
              <a:rPr lang="en-US"/>
              <a:t>Xuất ra danh sách tất cả sinh viên có điểm trung bình nhỏ hơn 5 và thuộc khoa “CNTT”.</a:t>
            </a:r>
            <a:endParaRPr/>
          </a:p>
          <a:p>
            <a:pPr indent="-174783" lvl="1" marL="457200" rtl="0" algn="just">
              <a:lnSpc>
                <a:spcPct val="150000"/>
              </a:lnSpc>
              <a:spcBef>
                <a:spcPts val="310"/>
              </a:spcBef>
              <a:spcAft>
                <a:spcPts val="0"/>
              </a:spcAft>
              <a:buSzPct val="85000"/>
              <a:buChar char="•"/>
            </a:pPr>
            <a:r>
              <a:rPr lang="en-US"/>
              <a:t>Xuất ra danh sách các giáo viên có địa chỉ chứa thông tin “Quận 9” nếu có</a:t>
            </a:r>
            <a:endParaRPr/>
          </a:p>
          <a:p>
            <a:pPr indent="-174783" lvl="1" marL="457200" rtl="0" algn="just">
              <a:lnSpc>
                <a:spcPct val="150000"/>
              </a:lnSpc>
              <a:spcBef>
                <a:spcPts val="310"/>
              </a:spcBef>
              <a:spcAft>
                <a:spcPts val="0"/>
              </a:spcAft>
              <a:buSzPct val="85000"/>
              <a:buChar char="•"/>
            </a:pPr>
            <a:r>
              <a:rPr lang="en-US"/>
              <a:t>Tìm kiếm giáo viên có mã giảng viên là CHN060286. Xuất ra thông tin giáo viên tìm được nếu có.</a:t>
            </a:r>
            <a:endParaRPr/>
          </a:p>
          <a:p>
            <a:pPr indent="-174783" lvl="1" marL="457200" rtl="0" algn="just">
              <a:lnSpc>
                <a:spcPct val="150000"/>
              </a:lnSpc>
              <a:spcBef>
                <a:spcPts val="310"/>
              </a:spcBef>
              <a:spcAft>
                <a:spcPts val="0"/>
              </a:spcAft>
              <a:buSzPct val="85000"/>
              <a:buChar char="•"/>
            </a:pPr>
            <a:r>
              <a:rPr lang="en-US"/>
              <a:t>Tìm danh sách sinh viên có điểm trung bình cao nhất và thuộc khoa “CNTT”</a:t>
            </a:r>
            <a:endParaRPr/>
          </a:p>
          <a:p>
            <a:pPr indent="0" lvl="0" marL="0" rtl="0" algn="l">
              <a:lnSpc>
                <a:spcPct val="150000"/>
              </a:lnSpc>
              <a:spcBef>
                <a:spcPts val="0"/>
              </a:spcBef>
              <a:spcAft>
                <a:spcPts val="0"/>
              </a:spcAft>
              <a:buSzPct val="85000"/>
              <a:buNone/>
            </a:pPr>
            <a:br>
              <a:rPr lang="en-US"/>
            </a:br>
            <a:endParaRPr/>
          </a:p>
          <a:p>
            <a:pPr indent="0" lvl="0" marL="0" rtl="0" algn="just">
              <a:lnSpc>
                <a:spcPct val="100000"/>
              </a:lnSpc>
              <a:spcBef>
                <a:spcPts val="0"/>
              </a:spcBef>
              <a:spcAft>
                <a:spcPts val="0"/>
              </a:spcAft>
              <a:buSzPct val="85000"/>
              <a:buNone/>
            </a:pPr>
            <a:r>
              <a:rPr lang="en-US"/>
              <a:t>    </a:t>
            </a:r>
            <a:endParaRPr/>
          </a:p>
          <a:p>
            <a:pPr indent="-82486" lvl="0" marL="182880" rtl="0" algn="just">
              <a:lnSpc>
                <a:spcPct val="100000"/>
              </a:lnSpc>
              <a:spcBef>
                <a:spcPts val="0"/>
              </a:spcBef>
              <a:spcAft>
                <a:spcPts val="0"/>
              </a:spcAft>
              <a:buSzPct val="85000"/>
              <a:buNone/>
            </a:pPr>
            <a:r>
              <a:t/>
            </a:r>
            <a:endParaRPr/>
          </a:p>
          <a:p>
            <a:pPr indent="-82486" lvl="0" marL="182880" rtl="0" algn="just">
              <a:lnSpc>
                <a:spcPct val="100000"/>
              </a:lnSpc>
              <a:spcBef>
                <a:spcPts val="0"/>
              </a:spcBef>
              <a:spcAft>
                <a:spcPts val="0"/>
              </a:spcAft>
              <a:buSzPct val="85000"/>
              <a:buNone/>
            </a:pPr>
            <a:r>
              <a:t/>
            </a:r>
            <a:endParaRPr/>
          </a:p>
          <a:p>
            <a:pPr indent="-82486" lvl="0" marL="182880" rtl="0" algn="just">
              <a:lnSpc>
                <a:spcPct val="150000"/>
              </a:lnSpc>
              <a:spcBef>
                <a:spcPts val="372"/>
              </a:spcBef>
              <a:spcAft>
                <a:spcPts val="0"/>
              </a:spcAft>
              <a:buSzPct val="85000"/>
              <a:buNone/>
            </a:pPr>
            <a:r>
              <a:t/>
            </a:r>
            <a:endParaRPr/>
          </a:p>
        </p:txBody>
      </p:sp>
      <p:sp>
        <p:nvSpPr>
          <p:cNvPr id="209" name="Google Shape;209;p16"/>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HD bài 2 – lev1</a:t>
            </a:r>
            <a:endParaRPr>
              <a:latin typeface="Candara"/>
              <a:ea typeface="Candara"/>
              <a:cs typeface="Candara"/>
              <a:sym typeface="Candara"/>
            </a:endParaRPr>
          </a:p>
        </p:txBody>
      </p:sp>
      <p:sp>
        <p:nvSpPr>
          <p:cNvPr id="215" name="Google Shape;215;p17"/>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a:bodyPr>
          <a:lstStyle/>
          <a:p>
            <a:pPr indent="-182880" lvl="0" marL="182880" rtl="0" algn="l">
              <a:lnSpc>
                <a:spcPct val="150000"/>
              </a:lnSpc>
              <a:spcBef>
                <a:spcPts val="0"/>
              </a:spcBef>
              <a:spcAft>
                <a:spcPts val="0"/>
              </a:spcAft>
              <a:buSzPts val="2040"/>
              <a:buChar char="•"/>
            </a:pPr>
            <a:r>
              <a:rPr lang="en-US"/>
              <a:t>Thêm lớp Person ( chỉ để cho mục đích kế thừa)</a:t>
            </a:r>
            <a:endParaRPr/>
          </a:p>
          <a:p>
            <a:pPr indent="-182880" lvl="0" marL="182880" rtl="0" algn="l">
              <a:lnSpc>
                <a:spcPct val="150000"/>
              </a:lnSpc>
              <a:spcBef>
                <a:spcPts val="0"/>
              </a:spcBef>
              <a:spcAft>
                <a:spcPts val="0"/>
              </a:spcAft>
              <a:buSzPts val="2040"/>
              <a:buChar char="•"/>
            </a:pPr>
            <a:r>
              <a:rPr lang="en-US"/>
              <a:t>Lớp Student: Person</a:t>
            </a:r>
            <a:endParaRPr/>
          </a:p>
          <a:p>
            <a:pPr indent="-182880" lvl="0" marL="182880" rtl="0" algn="l">
              <a:lnSpc>
                <a:spcPct val="150000"/>
              </a:lnSpc>
              <a:spcBef>
                <a:spcPts val="0"/>
              </a:spcBef>
              <a:spcAft>
                <a:spcPts val="0"/>
              </a:spcAft>
              <a:buSzPts val="2040"/>
              <a:buChar char="•"/>
            </a:pPr>
            <a:r>
              <a:rPr lang="en-US"/>
              <a:t>Tạo ra lớp Teacher (có mã số gv, họ tên, địa chỉ , hàm nhập 1 GV, hàm xuất 1 GV) giống Student đã làm , và kế thừa : Person</a:t>
            </a:r>
            <a:endParaRPr/>
          </a:p>
          <a:p>
            <a:pPr indent="-182880" lvl="0" marL="182880" rtl="0" algn="l">
              <a:lnSpc>
                <a:spcPct val="150000"/>
              </a:lnSpc>
              <a:spcBef>
                <a:spcPts val="0"/>
              </a:spcBef>
              <a:spcAft>
                <a:spcPts val="0"/>
              </a:spcAft>
              <a:buSzPts val="2040"/>
              <a:buChar char="•"/>
            </a:pPr>
            <a:r>
              <a:rPr lang="en-US"/>
              <a:t>Sử dụng List&lt;Person&gt; thì chỉ rõ gọi hàm nào</a:t>
            </a:r>
            <a:br>
              <a:rPr lang="en-US"/>
            </a:br>
            <a:endParaRPr/>
          </a:p>
          <a:p>
            <a:pPr indent="0" lvl="0" marL="0" rtl="0" algn="just">
              <a:lnSpc>
                <a:spcPct val="100000"/>
              </a:lnSpc>
              <a:spcBef>
                <a:spcPts val="0"/>
              </a:spcBef>
              <a:spcAft>
                <a:spcPts val="0"/>
              </a:spcAft>
              <a:buSzPts val="2040"/>
              <a:buNone/>
            </a:pPr>
            <a:r>
              <a:rPr lang="en-US"/>
              <a:t>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216" name="Google Shape;216;p17"/>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17" name="Google Shape;217;p17"/>
          <p:cNvPicPr preferRelativeResize="0"/>
          <p:nvPr/>
        </p:nvPicPr>
        <p:blipFill rotWithShape="1">
          <a:blip r:embed="rId3">
            <a:alphaModFix/>
          </a:blip>
          <a:srcRect b="0" l="0" r="0" t="0"/>
          <a:stretch/>
        </p:blipFill>
        <p:spPr>
          <a:xfrm>
            <a:off x="766750" y="3852875"/>
            <a:ext cx="8461850" cy="2928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8"/>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HD bài 2 – level 2: Tìm điểm chung 2 lớp đưa lên lớp cha</a:t>
            </a:r>
            <a:endParaRPr>
              <a:latin typeface="Candara"/>
              <a:ea typeface="Candara"/>
              <a:cs typeface="Candara"/>
              <a:sym typeface="Candara"/>
            </a:endParaRPr>
          </a:p>
        </p:txBody>
      </p:sp>
      <p:sp>
        <p:nvSpPr>
          <p:cNvPr id="223" name="Google Shape;223;p18"/>
          <p:cNvSpPr txBox="1"/>
          <p:nvPr>
            <p:ph idx="1" type="body"/>
          </p:nvPr>
        </p:nvSpPr>
        <p:spPr>
          <a:xfrm>
            <a:off x="-2903200" y="-2150375"/>
            <a:ext cx="11811000" cy="5715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40"/>
              <a:buNone/>
            </a:pPr>
            <a:br>
              <a:rPr lang="en-US"/>
            </a:br>
            <a:endParaRPr/>
          </a:p>
          <a:p>
            <a:pPr indent="0" lvl="0" marL="0" rtl="0" algn="just">
              <a:lnSpc>
                <a:spcPct val="100000"/>
              </a:lnSpc>
              <a:spcBef>
                <a:spcPts val="0"/>
              </a:spcBef>
              <a:spcAft>
                <a:spcPts val="0"/>
              </a:spcAft>
              <a:buSzPts val="2040"/>
              <a:buNone/>
            </a:pPr>
            <a:r>
              <a:rPr lang="en-US"/>
              <a:t>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224" name="Google Shape;224;p18"/>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25" name="Google Shape;225;p18"/>
          <p:cNvPicPr preferRelativeResize="0"/>
          <p:nvPr/>
        </p:nvPicPr>
        <p:blipFill rotWithShape="1">
          <a:blip r:embed="rId3">
            <a:alphaModFix/>
          </a:blip>
          <a:srcRect b="0" l="0" r="0" t="0"/>
          <a:stretch/>
        </p:blipFill>
        <p:spPr>
          <a:xfrm>
            <a:off x="417300" y="1365900"/>
            <a:ext cx="4572000" cy="5397650"/>
          </a:xfrm>
          <a:prstGeom prst="rect">
            <a:avLst/>
          </a:prstGeom>
          <a:noFill/>
          <a:ln>
            <a:noFill/>
          </a:ln>
        </p:spPr>
      </p:pic>
      <p:pic>
        <p:nvPicPr>
          <p:cNvPr id="226" name="Google Shape;226;p18"/>
          <p:cNvPicPr preferRelativeResize="0"/>
          <p:nvPr/>
        </p:nvPicPr>
        <p:blipFill rotWithShape="1">
          <a:blip r:embed="rId4">
            <a:alphaModFix/>
          </a:blip>
          <a:srcRect b="0" l="0" r="0" t="0"/>
          <a:stretch/>
        </p:blipFill>
        <p:spPr>
          <a:xfrm>
            <a:off x="5625375" y="1460348"/>
            <a:ext cx="4114800" cy="5397651"/>
          </a:xfrm>
          <a:prstGeom prst="rect">
            <a:avLst/>
          </a:prstGeom>
          <a:noFill/>
          <a:ln>
            <a:noFill/>
          </a:ln>
        </p:spPr>
      </p:pic>
      <p:pic>
        <p:nvPicPr>
          <p:cNvPr id="227" name="Google Shape;227;p18"/>
          <p:cNvPicPr preferRelativeResize="0"/>
          <p:nvPr/>
        </p:nvPicPr>
        <p:blipFill rotWithShape="1">
          <a:blip r:embed="rId5">
            <a:alphaModFix/>
          </a:blip>
          <a:srcRect b="1429" l="-148382" r="110107" t="-21564"/>
          <a:stretch/>
        </p:blipFill>
        <p:spPr>
          <a:xfrm>
            <a:off x="2539575" y="741400"/>
            <a:ext cx="5487575" cy="597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0" y="381000"/>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Ngôn ngữ c#</a:t>
            </a:r>
            <a:endParaRPr>
              <a:latin typeface="Candara"/>
              <a:ea typeface="Candara"/>
              <a:cs typeface="Candara"/>
              <a:sym typeface="Candara"/>
            </a:endParaRPr>
          </a:p>
        </p:txBody>
      </p:sp>
      <p:sp>
        <p:nvSpPr>
          <p:cNvPr id="101" name="Google Shape;101;p2"/>
          <p:cNvSpPr txBox="1"/>
          <p:nvPr>
            <p:ph idx="1" type="body"/>
          </p:nvPr>
        </p:nvSpPr>
        <p:spPr>
          <a:xfrm>
            <a:off x="381000" y="1143000"/>
            <a:ext cx="11811000" cy="57150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50000"/>
              </a:lnSpc>
              <a:spcBef>
                <a:spcPts val="0"/>
              </a:spcBef>
              <a:spcAft>
                <a:spcPts val="0"/>
              </a:spcAft>
              <a:buSzPts val="2380"/>
              <a:buFont typeface="Noto Sans Symbols"/>
              <a:buChar char="✔"/>
            </a:pPr>
            <a:r>
              <a:rPr lang="en-US" sz="2800">
                <a:latin typeface="Candara"/>
                <a:ea typeface="Candara"/>
                <a:cs typeface="Candara"/>
                <a:sym typeface="Candara"/>
              </a:rPr>
              <a:t> Kiểu dữ liệu: </a:t>
            </a:r>
            <a:r>
              <a:rPr lang="en-US" sz="2800">
                <a:solidFill>
                  <a:srgbClr val="0070C0"/>
                </a:solidFill>
                <a:latin typeface="Candara"/>
                <a:ea typeface="Candara"/>
                <a:cs typeface="Candara"/>
                <a:sym typeface="Candara"/>
              </a:rPr>
              <a:t>int,, string, bool, Datetime, float, decimal, double,int? , var …</a:t>
            </a:r>
            <a:endParaRPr sz="2800">
              <a:solidFill>
                <a:srgbClr val="0070C0"/>
              </a:solidFill>
              <a:latin typeface="Candara"/>
              <a:ea typeface="Candara"/>
              <a:cs typeface="Candara"/>
              <a:sym typeface="Candara"/>
            </a:endParaRPr>
          </a:p>
          <a:p>
            <a:pPr indent="-182880" lvl="0" marL="182880" rtl="0" algn="just">
              <a:lnSpc>
                <a:spcPct val="150000"/>
              </a:lnSpc>
              <a:spcBef>
                <a:spcPts val="560"/>
              </a:spcBef>
              <a:spcAft>
                <a:spcPts val="0"/>
              </a:spcAft>
              <a:buSzPts val="2380"/>
              <a:buFont typeface="Noto Sans Symbols"/>
              <a:buChar char="✔"/>
            </a:pPr>
            <a:r>
              <a:rPr lang="en-US" sz="2800">
                <a:latin typeface="Candara"/>
                <a:ea typeface="Candara"/>
                <a:cs typeface="Candara"/>
                <a:sym typeface="Candara"/>
              </a:rPr>
              <a:t>Kiểu dữ liệu </a:t>
            </a:r>
            <a:r>
              <a:rPr lang="en-US"/>
              <a:t>Collection</a:t>
            </a:r>
            <a:r>
              <a:rPr lang="en-US" sz="2800">
                <a:solidFill>
                  <a:srgbClr val="0070C0"/>
                </a:solidFill>
                <a:latin typeface="Candara"/>
                <a:ea typeface="Candara"/>
                <a:cs typeface="Candara"/>
                <a:sym typeface="Candara"/>
              </a:rPr>
              <a:t>: </a:t>
            </a:r>
            <a:r>
              <a:rPr lang="en-US">
                <a:solidFill>
                  <a:srgbClr val="0070C0"/>
                </a:solidFill>
              </a:rPr>
              <a:t>List&lt;</a:t>
            </a:r>
            <a:r>
              <a:rPr lang="en-US"/>
              <a:t>&gt;, </a:t>
            </a:r>
            <a:r>
              <a:rPr lang="en-US">
                <a:solidFill>
                  <a:srgbClr val="0070C0"/>
                </a:solidFill>
              </a:rPr>
              <a:t>Dictionary</a:t>
            </a:r>
            <a:r>
              <a:rPr lang="en-US"/>
              <a:t>&lt;Tkey, Tvalue&gt;…. Int []</a:t>
            </a:r>
            <a:endParaRPr sz="2800">
              <a:latin typeface="Candara"/>
              <a:ea typeface="Candara"/>
              <a:cs typeface="Candara"/>
              <a:sym typeface="Candara"/>
            </a:endParaRPr>
          </a:p>
          <a:p>
            <a:pPr indent="-182880" lvl="0" marL="182880" rtl="0" algn="just">
              <a:lnSpc>
                <a:spcPct val="150000"/>
              </a:lnSpc>
              <a:spcBef>
                <a:spcPts val="560"/>
              </a:spcBef>
              <a:spcAft>
                <a:spcPts val="0"/>
              </a:spcAft>
              <a:buSzPts val="2380"/>
              <a:buFont typeface="Noto Sans Symbols"/>
              <a:buChar char="✔"/>
            </a:pPr>
            <a:r>
              <a:rPr lang="en-US" sz="2800">
                <a:latin typeface="Candara"/>
                <a:ea typeface="Candara"/>
                <a:cs typeface="Candara"/>
                <a:sym typeface="Candara"/>
              </a:rPr>
              <a:t> Toán tử hỗn hợp : </a:t>
            </a:r>
            <a:r>
              <a:rPr lang="en-US" sz="2800">
                <a:solidFill>
                  <a:srgbClr val="0070C0"/>
                </a:solidFill>
                <a:latin typeface="Candara"/>
                <a:ea typeface="Candara"/>
                <a:cs typeface="Candara"/>
                <a:sym typeface="Candara"/>
              </a:rPr>
              <a:t>as, is, </a:t>
            </a:r>
            <a:r>
              <a:rPr b="1" lang="en-US">
                <a:solidFill>
                  <a:srgbClr val="00B0F0"/>
                </a:solidFill>
              </a:rPr>
              <a:t>? :</a:t>
            </a:r>
            <a:r>
              <a:rPr lang="en-US">
                <a:solidFill>
                  <a:srgbClr val="00B0F0"/>
                </a:solidFill>
              </a:rPr>
              <a:t> </a:t>
            </a:r>
            <a:r>
              <a:rPr lang="en-US" sz="2800">
                <a:latin typeface="Candara"/>
                <a:ea typeface="Candara"/>
                <a:cs typeface="Candara"/>
                <a:sym typeface="Candara"/>
              </a:rPr>
              <a:t> </a:t>
            </a:r>
            <a:endParaRPr/>
          </a:p>
          <a:p>
            <a:pPr indent="-182880" lvl="0" marL="182880" rtl="0" algn="just">
              <a:lnSpc>
                <a:spcPct val="150000"/>
              </a:lnSpc>
              <a:spcBef>
                <a:spcPts val="560"/>
              </a:spcBef>
              <a:spcAft>
                <a:spcPts val="0"/>
              </a:spcAft>
              <a:buSzPts val="2380"/>
              <a:buFont typeface="Noto Sans Symbols"/>
              <a:buChar char="✔"/>
            </a:pPr>
            <a:r>
              <a:rPr lang="en-US" sz="2800">
                <a:latin typeface="Candara"/>
                <a:ea typeface="Candara"/>
                <a:cs typeface="Candara"/>
                <a:sym typeface="Candara"/>
              </a:rPr>
              <a:t> Thư viện: </a:t>
            </a:r>
            <a:r>
              <a:rPr lang="en-US" sz="2800">
                <a:solidFill>
                  <a:srgbClr val="0070C0"/>
                </a:solidFill>
                <a:latin typeface="Candara"/>
                <a:ea typeface="Candara"/>
                <a:cs typeface="Candara"/>
                <a:sym typeface="Candara"/>
              </a:rPr>
              <a:t>Convert,</a:t>
            </a:r>
            <a:endParaRPr/>
          </a:p>
          <a:p>
            <a:pPr indent="-182880" lvl="0" marL="182880" rtl="0" algn="just">
              <a:lnSpc>
                <a:spcPct val="150000"/>
              </a:lnSpc>
              <a:spcBef>
                <a:spcPts val="560"/>
              </a:spcBef>
              <a:spcAft>
                <a:spcPts val="0"/>
              </a:spcAft>
              <a:buSzPts val="2380"/>
              <a:buFont typeface="Noto Sans Symbols"/>
              <a:buChar char="✔"/>
            </a:pPr>
            <a:r>
              <a:rPr lang="en-US" sz="2800">
                <a:latin typeface="Candara"/>
                <a:ea typeface="Candara"/>
                <a:cs typeface="Candara"/>
                <a:sym typeface="Candara"/>
              </a:rPr>
              <a:t> Thư viện: </a:t>
            </a:r>
            <a:r>
              <a:rPr lang="en-US" sz="2800">
                <a:solidFill>
                  <a:srgbClr val="0070C0"/>
                </a:solidFill>
                <a:latin typeface="Candara"/>
                <a:ea typeface="Candara"/>
                <a:cs typeface="Candara"/>
                <a:sym typeface="Candara"/>
              </a:rPr>
              <a:t>Console</a:t>
            </a:r>
            <a:endParaRPr/>
          </a:p>
          <a:p>
            <a:pPr indent="-31750" lvl="0" marL="182880" rtl="0" algn="just">
              <a:lnSpc>
                <a:spcPct val="150000"/>
              </a:lnSpc>
              <a:spcBef>
                <a:spcPts val="560"/>
              </a:spcBef>
              <a:spcAft>
                <a:spcPts val="0"/>
              </a:spcAft>
              <a:buSzPts val="2380"/>
              <a:buFont typeface="Noto Sans Symbols"/>
              <a:buNone/>
            </a:pPr>
            <a:r>
              <a:t/>
            </a:r>
            <a:endParaRPr sz="2800">
              <a:latin typeface="Candara"/>
              <a:ea typeface="Candara"/>
              <a:cs typeface="Candara"/>
              <a:sym typeface="Candara"/>
            </a:endParaRPr>
          </a:p>
          <a:p>
            <a:pPr indent="-53339" lvl="0" marL="182880" rtl="0" algn="just">
              <a:lnSpc>
                <a:spcPct val="150000"/>
              </a:lnSpc>
              <a:spcBef>
                <a:spcPts val="480"/>
              </a:spcBef>
              <a:spcAft>
                <a:spcPts val="0"/>
              </a:spcAft>
              <a:buSzPts val="2040"/>
              <a:buNone/>
            </a:pPr>
            <a:r>
              <a:t/>
            </a:r>
            <a:endParaRPr b="1"/>
          </a:p>
          <a:p>
            <a:pPr indent="-53339" lvl="0" marL="182880" rtl="0" algn="just">
              <a:lnSpc>
                <a:spcPct val="150000"/>
              </a:lnSpc>
              <a:spcBef>
                <a:spcPts val="480"/>
              </a:spcBef>
              <a:spcAft>
                <a:spcPts val="0"/>
              </a:spcAft>
              <a:buSzPts val="2040"/>
              <a:buNone/>
            </a:pPr>
            <a:r>
              <a:t/>
            </a:r>
            <a:endParaRPr b="1"/>
          </a:p>
        </p:txBody>
      </p:sp>
      <p:pic>
        <p:nvPicPr>
          <p:cNvPr id="102" name="Google Shape;102;p2"/>
          <p:cNvPicPr preferRelativeResize="0"/>
          <p:nvPr/>
        </p:nvPicPr>
        <p:blipFill rotWithShape="1">
          <a:blip r:embed="rId3">
            <a:alphaModFix/>
          </a:blip>
          <a:srcRect b="0" l="0" r="0" t="0"/>
          <a:stretch/>
        </p:blipFill>
        <p:spPr>
          <a:xfrm>
            <a:off x="4114800" y="3505200"/>
            <a:ext cx="7828546" cy="213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76200" y="414528"/>
            <a:ext cx="9906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Class </a:t>
            </a:r>
            <a:endParaRPr>
              <a:latin typeface="Candara"/>
              <a:ea typeface="Candara"/>
              <a:cs typeface="Candara"/>
              <a:sym typeface="Candara"/>
            </a:endParaRPr>
          </a:p>
        </p:txBody>
      </p:sp>
      <p:sp>
        <p:nvSpPr>
          <p:cNvPr id="108" name="Google Shape;108;p3"/>
          <p:cNvSpPr txBox="1"/>
          <p:nvPr>
            <p:ph idx="1" type="body"/>
          </p:nvPr>
        </p:nvSpPr>
        <p:spPr>
          <a:xfrm>
            <a:off x="228600" y="1024128"/>
            <a:ext cx="11811000" cy="57912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50000"/>
              </a:lnSpc>
              <a:spcBef>
                <a:spcPts val="0"/>
              </a:spcBef>
              <a:spcAft>
                <a:spcPts val="0"/>
              </a:spcAft>
              <a:buSzPts val="2380"/>
              <a:buFont typeface="Noto Sans Symbols"/>
              <a:buChar char="⮚"/>
            </a:pPr>
            <a:r>
              <a:rPr lang="en-US" sz="2800">
                <a:solidFill>
                  <a:srgbClr val="002060"/>
                </a:solidFill>
                <a:latin typeface="Candara"/>
                <a:ea typeface="Candara"/>
                <a:cs typeface="Candara"/>
                <a:sym typeface="Candara"/>
              </a:rPr>
              <a:t>  Về cơ bản, class là sự kết hợp giữa thuộc tính và phương thức (hàm)</a:t>
            </a:r>
            <a:endParaRPr/>
          </a:p>
          <a:p>
            <a:pPr indent="-182880" lvl="0" marL="182880" rtl="0" algn="just">
              <a:lnSpc>
                <a:spcPct val="150000"/>
              </a:lnSpc>
              <a:spcBef>
                <a:spcPts val="480"/>
              </a:spcBef>
              <a:spcAft>
                <a:spcPts val="0"/>
              </a:spcAft>
              <a:buSzPts val="2040"/>
              <a:buFont typeface="Noto Sans Symbols"/>
              <a:buChar char="⮚"/>
            </a:pPr>
            <a:r>
              <a:rPr b="1" lang="en-US"/>
              <a:t> </a:t>
            </a:r>
            <a:r>
              <a:rPr lang="en-US"/>
              <a:t> Tầm vực</a:t>
            </a:r>
            <a:r>
              <a:rPr b="1" lang="en-US"/>
              <a:t>:</a:t>
            </a:r>
            <a:r>
              <a:rPr lang="en-US"/>
              <a:t>  </a:t>
            </a:r>
            <a:r>
              <a:rPr lang="en-US">
                <a:solidFill>
                  <a:srgbClr val="0070C0"/>
                </a:solidFill>
              </a:rPr>
              <a:t>public</a:t>
            </a:r>
            <a:r>
              <a:rPr lang="en-US"/>
              <a:t> / </a:t>
            </a:r>
            <a:r>
              <a:rPr lang="en-US">
                <a:solidFill>
                  <a:srgbClr val="0070C0"/>
                </a:solidFill>
              </a:rPr>
              <a:t>internal</a:t>
            </a:r>
            <a:r>
              <a:rPr lang="en-US"/>
              <a:t>.</a:t>
            </a:r>
            <a:endParaRPr/>
          </a:p>
        </p:txBody>
      </p:sp>
      <p:sp>
        <p:nvSpPr>
          <p:cNvPr id="109" name="Google Shape;109;p3"/>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76200" y="414528"/>
            <a:ext cx="9906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Kế thừa trong c#</a:t>
            </a:r>
            <a:endParaRPr>
              <a:latin typeface="Candara"/>
              <a:ea typeface="Candara"/>
              <a:cs typeface="Candara"/>
              <a:sym typeface="Candara"/>
            </a:endParaRPr>
          </a:p>
        </p:txBody>
      </p:sp>
      <p:sp>
        <p:nvSpPr>
          <p:cNvPr id="115" name="Google Shape;115;p4"/>
          <p:cNvSpPr txBox="1"/>
          <p:nvPr>
            <p:ph idx="1" type="body"/>
          </p:nvPr>
        </p:nvSpPr>
        <p:spPr>
          <a:xfrm>
            <a:off x="228600" y="1024128"/>
            <a:ext cx="11811000" cy="57912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50000"/>
              </a:lnSpc>
              <a:spcBef>
                <a:spcPts val="0"/>
              </a:spcBef>
              <a:spcAft>
                <a:spcPts val="0"/>
              </a:spcAft>
              <a:buSzPts val="2380"/>
              <a:buFont typeface="Noto Sans Symbols"/>
              <a:buChar char="⮚"/>
            </a:pPr>
            <a:r>
              <a:rPr lang="en-US" sz="2800">
                <a:solidFill>
                  <a:srgbClr val="002060"/>
                </a:solidFill>
                <a:latin typeface="Candara"/>
                <a:ea typeface="Candara"/>
                <a:cs typeface="Candara"/>
                <a:sym typeface="Candara"/>
              </a:rPr>
              <a:t>  </a:t>
            </a:r>
            <a:r>
              <a:rPr lang="en-US"/>
              <a:t>Lớp được kế thừa sẽ có tất cả những thuộc tính và phương thức với quyền truy cập không phải private của lớp cha.</a:t>
            </a:r>
            <a:endParaRPr/>
          </a:p>
          <a:p>
            <a:pPr indent="-182880" lvl="0" marL="182880" rtl="0" algn="just">
              <a:lnSpc>
                <a:spcPct val="150000"/>
              </a:lnSpc>
              <a:spcBef>
                <a:spcPts val="560"/>
              </a:spcBef>
              <a:spcAft>
                <a:spcPts val="0"/>
              </a:spcAft>
              <a:buSzPts val="2380"/>
              <a:buFont typeface="Noto Sans Symbols"/>
              <a:buChar char="⮚"/>
            </a:pPr>
            <a:r>
              <a:rPr lang="en-US" sz="2800">
                <a:solidFill>
                  <a:srgbClr val="002060"/>
                </a:solidFill>
              </a:rPr>
              <a:t> Cú pháp:   Tên lớp con: Tên lớp cha</a:t>
            </a:r>
            <a:endParaRPr/>
          </a:p>
          <a:p>
            <a:pPr indent="-182880" lvl="0" marL="182880" rtl="0" algn="just">
              <a:lnSpc>
                <a:spcPct val="150000"/>
              </a:lnSpc>
              <a:spcBef>
                <a:spcPts val="480"/>
              </a:spcBef>
              <a:spcAft>
                <a:spcPts val="0"/>
              </a:spcAft>
              <a:buSzPts val="2040"/>
              <a:buFont typeface="Noto Sans Symbols"/>
              <a:buChar char="⮚"/>
            </a:pPr>
            <a:r>
              <a:rPr b="1" lang="en-US"/>
              <a:t> </a:t>
            </a:r>
            <a:r>
              <a:rPr b="1" i="1" lang="en-US"/>
              <a:t>Overriding cho method</a:t>
            </a:r>
            <a:r>
              <a:rPr b="1" lang="en-US"/>
              <a:t>: </a:t>
            </a:r>
            <a:r>
              <a:rPr lang="en-US"/>
              <a:t>cho phép lớp con định nghĩa lại phương thức của lớp cha </a:t>
            </a:r>
            <a:r>
              <a:rPr i="1" lang="en-US"/>
              <a:t>(</a:t>
            </a:r>
            <a:r>
              <a:rPr b="1" i="1" lang="en-US"/>
              <a:t>override</a:t>
            </a:r>
            <a:r>
              <a:rPr i="1" lang="en-US"/>
              <a:t> , </a:t>
            </a:r>
            <a:r>
              <a:rPr b="1" i="1" lang="en-US"/>
              <a:t>virtual) </a:t>
            </a:r>
            <a:endParaRPr i="1"/>
          </a:p>
          <a:p>
            <a:pPr indent="-31750" lvl="0" marL="182880" rtl="0" algn="just">
              <a:lnSpc>
                <a:spcPct val="150000"/>
              </a:lnSpc>
              <a:spcBef>
                <a:spcPts val="560"/>
              </a:spcBef>
              <a:spcAft>
                <a:spcPts val="0"/>
              </a:spcAft>
              <a:buSzPts val="2380"/>
              <a:buFont typeface="Noto Sans Symbols"/>
              <a:buNone/>
            </a:pPr>
            <a:r>
              <a:t/>
            </a:r>
            <a:endParaRPr sz="2800">
              <a:solidFill>
                <a:srgbClr val="002060"/>
              </a:solidFill>
            </a:endParaRPr>
          </a:p>
        </p:txBody>
      </p:sp>
      <p:sp>
        <p:nvSpPr>
          <p:cNvPr id="116" name="Google Shape;116;p4"/>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Coding convention C#</a:t>
            </a:r>
            <a:endParaRPr>
              <a:latin typeface="Candara"/>
              <a:ea typeface="Candara"/>
              <a:cs typeface="Candara"/>
              <a:sym typeface="Candara"/>
            </a:endParaRPr>
          </a:p>
        </p:txBody>
      </p:sp>
      <p:sp>
        <p:nvSpPr>
          <p:cNvPr id="122" name="Google Shape;122;p5"/>
          <p:cNvSpPr txBox="1"/>
          <p:nvPr>
            <p:ph idx="1" type="body"/>
          </p:nvPr>
        </p:nvSpPr>
        <p:spPr>
          <a:xfrm>
            <a:off x="457200" y="1066800"/>
            <a:ext cx="11658600" cy="5715000"/>
          </a:xfrm>
          <a:prstGeom prst="rect">
            <a:avLst/>
          </a:prstGeom>
          <a:noFill/>
          <a:ln>
            <a:noFill/>
          </a:ln>
        </p:spPr>
        <p:txBody>
          <a:bodyPr anchorCtr="0" anchor="t" bIns="45700" lIns="91425" spcFirstLastPara="1" rIns="91425" wrap="square" tIns="45700">
            <a:normAutofit fontScale="32500" lnSpcReduction="20000"/>
          </a:bodyPr>
          <a:lstStyle/>
          <a:p>
            <a:pPr indent="-182880" lvl="0" marL="182880" rtl="0" algn="l">
              <a:lnSpc>
                <a:spcPct val="150000"/>
              </a:lnSpc>
              <a:spcBef>
                <a:spcPts val="0"/>
              </a:spcBef>
              <a:spcAft>
                <a:spcPts val="0"/>
              </a:spcAft>
              <a:buSzPct val="85000"/>
              <a:buFont typeface="Noto Sans Symbols"/>
              <a:buChar char="⮚"/>
            </a:pPr>
            <a:r>
              <a:rPr lang="en-US" sz="6000"/>
              <a:t> Qui ước đặt tên: </a:t>
            </a:r>
            <a:r>
              <a:rPr b="1" lang="en-US" sz="6000"/>
              <a:t>Pascal case ( </a:t>
            </a:r>
            <a:r>
              <a:rPr lang="en-US" sz="6000"/>
              <a:t>class / struct / public member, property, methods, function</a:t>
            </a:r>
            <a:r>
              <a:rPr b="1" lang="en-US" sz="6000"/>
              <a:t>) SinhVien</a:t>
            </a:r>
            <a:endParaRPr b="1" sz="6000"/>
          </a:p>
          <a:p>
            <a:pPr indent="-182880" lvl="0" marL="182880" rtl="0" algn="l">
              <a:lnSpc>
                <a:spcPct val="150000"/>
              </a:lnSpc>
              <a:spcBef>
                <a:spcPts val="0"/>
              </a:spcBef>
              <a:spcAft>
                <a:spcPts val="0"/>
              </a:spcAft>
              <a:buSzPct val="85000"/>
              <a:buFont typeface="Noto Sans Symbols"/>
              <a:buChar char="⮚"/>
            </a:pPr>
            <a:r>
              <a:rPr b="1" lang="en-US" sz="6000"/>
              <a:t> camel case ( private </a:t>
            </a:r>
            <a:r>
              <a:rPr lang="en-US" sz="6000"/>
              <a:t>field</a:t>
            </a:r>
            <a:r>
              <a:rPr b="1" lang="en-US" sz="6000"/>
              <a:t>) </a:t>
            </a:r>
            <a:endParaRPr b="1" sz="6000"/>
          </a:p>
          <a:p>
            <a:pPr indent="-182880" lvl="0" marL="182880" rtl="0" algn="l">
              <a:lnSpc>
                <a:spcPct val="150000"/>
              </a:lnSpc>
              <a:spcBef>
                <a:spcPts val="0"/>
              </a:spcBef>
              <a:spcAft>
                <a:spcPts val="0"/>
              </a:spcAft>
              <a:buSzPct val="85000"/>
              <a:buFont typeface="Noto Sans Symbols"/>
              <a:buChar char="⮚"/>
            </a:pPr>
            <a:r>
              <a:rPr b="1" lang="en-US" sz="6000"/>
              <a:t>Viết </a:t>
            </a:r>
            <a:r>
              <a:rPr lang="en-US" sz="6000"/>
              <a:t>Commenting: </a:t>
            </a:r>
            <a:endParaRPr/>
          </a:p>
          <a:p>
            <a:pPr indent="0" lvl="0" marL="0" rtl="0" algn="l">
              <a:lnSpc>
                <a:spcPct val="150000"/>
              </a:lnSpc>
              <a:spcBef>
                <a:spcPts val="0"/>
              </a:spcBef>
              <a:spcAft>
                <a:spcPts val="0"/>
              </a:spcAft>
              <a:buSzPct val="85000"/>
              <a:buNone/>
            </a:pPr>
            <a:r>
              <a:rPr lang="en-US" sz="5500"/>
              <a:t>       - Do not write comments for every line of code and every variable declared</a:t>
            </a:r>
            <a:endParaRPr/>
          </a:p>
          <a:p>
            <a:pPr indent="0" lvl="0" marL="0" rtl="0" algn="l">
              <a:lnSpc>
                <a:spcPct val="150000"/>
              </a:lnSpc>
              <a:spcBef>
                <a:spcPts val="0"/>
              </a:spcBef>
              <a:spcAft>
                <a:spcPts val="0"/>
              </a:spcAft>
              <a:buSzPct val="85000"/>
              <a:buNone/>
            </a:pPr>
            <a:r>
              <a:rPr lang="en-US" sz="5500"/>
              <a:t>       - Write comments wherever required</a:t>
            </a:r>
            <a:r>
              <a:rPr b="1" lang="en-US" sz="5500"/>
              <a:t>.</a:t>
            </a:r>
            <a:r>
              <a:rPr lang="en-US" sz="5500"/>
              <a:t> But good readable code will </a:t>
            </a:r>
            <a:r>
              <a:rPr b="1" lang="en-US" sz="5500"/>
              <a:t>require</a:t>
            </a:r>
            <a:r>
              <a:rPr lang="en-US" sz="5500"/>
              <a:t> very less comments. If all variables and method names are meaningfull, that would make the code very readable and will not need much comments. </a:t>
            </a:r>
            <a:endParaRPr/>
          </a:p>
          <a:p>
            <a:pPr indent="-182880" lvl="0" marL="182880" rtl="0" algn="l">
              <a:lnSpc>
                <a:spcPct val="150000"/>
              </a:lnSpc>
              <a:spcBef>
                <a:spcPts val="0"/>
              </a:spcBef>
              <a:spcAft>
                <a:spcPts val="0"/>
              </a:spcAft>
              <a:buSzPct val="85000"/>
              <a:buFont typeface="Noto Sans Symbols"/>
              <a:buChar char="⮚"/>
            </a:pPr>
            <a:r>
              <a:rPr b="1" lang="en-US" sz="6000"/>
              <a:t> </a:t>
            </a:r>
            <a:r>
              <a:rPr lang="en-US" sz="6000"/>
              <a:t>Method name </a:t>
            </a:r>
            <a:r>
              <a:rPr b="1" i="1" lang="en-US" sz="6000"/>
              <a:t>should tell what it does</a:t>
            </a:r>
            <a:endParaRPr/>
          </a:p>
          <a:p>
            <a:pPr indent="-182880" lvl="0" marL="182880" rtl="0" algn="l">
              <a:lnSpc>
                <a:spcPct val="150000"/>
              </a:lnSpc>
              <a:spcBef>
                <a:spcPts val="0"/>
              </a:spcBef>
              <a:spcAft>
                <a:spcPts val="0"/>
              </a:spcAft>
              <a:buSzPct val="85000"/>
              <a:buFont typeface="Noto Sans Symbols"/>
              <a:buChar char="⮚"/>
            </a:pPr>
            <a:r>
              <a:rPr b="1" lang="en-US" sz="6000"/>
              <a:t> </a:t>
            </a:r>
            <a:r>
              <a:rPr lang="en-US" sz="6000"/>
              <a:t>Do not </a:t>
            </a:r>
            <a:r>
              <a:rPr i="1" lang="en-US" sz="6000"/>
              <a:t>hardcode numbers /hardcode strings  </a:t>
            </a:r>
            <a:r>
              <a:rPr lang="en-US" sz="6000"/>
              <a:t>=&gt; Use enum wherever required</a:t>
            </a:r>
            <a:endParaRPr/>
          </a:p>
          <a:p>
            <a:pPr indent="-182880" lvl="0" marL="182880" rtl="0" algn="l">
              <a:lnSpc>
                <a:spcPct val="150000"/>
              </a:lnSpc>
              <a:spcBef>
                <a:spcPts val="0"/>
              </a:spcBef>
              <a:spcAft>
                <a:spcPts val="0"/>
              </a:spcAft>
              <a:buSzPct val="85000"/>
              <a:buFont typeface="Noto Sans Symbols"/>
              <a:buChar char="⮚"/>
            </a:pPr>
            <a:r>
              <a:rPr lang="en-US" sz="6000"/>
              <a:t> Error messages should help the user to solve the problem: Never give error messages like "Error in Application", "There is an error" etc. Instead give specific messages like "Failed to update database. Please make sure the login id and password are correct." </a:t>
            </a:r>
            <a:endParaRPr sz="6000"/>
          </a:p>
          <a:p>
            <a:pPr indent="-182880" lvl="0" marL="182880" rtl="0" algn="l">
              <a:lnSpc>
                <a:spcPct val="150000"/>
              </a:lnSpc>
              <a:spcBef>
                <a:spcPts val="0"/>
              </a:spcBef>
              <a:spcAft>
                <a:spcPts val="0"/>
              </a:spcAft>
              <a:buSzPct val="85000"/>
              <a:buFont typeface="Noto Sans Symbols"/>
              <a:buChar char="⮚"/>
            </a:pPr>
            <a:r>
              <a:rPr lang="en-US" sz="6000"/>
              <a:t> etc..      </a:t>
            </a:r>
            <a:br>
              <a:rPr lang="en-US" sz="4500"/>
            </a:br>
            <a:r>
              <a:rPr lang="en-US"/>
              <a:t>    </a:t>
            </a:r>
            <a:endParaRPr/>
          </a:p>
          <a:p>
            <a:pPr indent="-140779" lvl="0" marL="182880" rtl="0" algn="just">
              <a:lnSpc>
                <a:spcPct val="100000"/>
              </a:lnSpc>
              <a:spcBef>
                <a:spcPts val="0"/>
              </a:spcBef>
              <a:spcAft>
                <a:spcPts val="0"/>
              </a:spcAft>
              <a:buSzPct val="85000"/>
              <a:buNone/>
            </a:pPr>
            <a:r>
              <a:t/>
            </a:r>
            <a:endParaRPr/>
          </a:p>
          <a:p>
            <a:pPr indent="-140779" lvl="0" marL="182880" rtl="0" algn="just">
              <a:lnSpc>
                <a:spcPct val="100000"/>
              </a:lnSpc>
              <a:spcBef>
                <a:spcPts val="0"/>
              </a:spcBef>
              <a:spcAft>
                <a:spcPts val="0"/>
              </a:spcAft>
              <a:buSzPct val="85000"/>
              <a:buNone/>
            </a:pPr>
            <a:r>
              <a:t/>
            </a:r>
            <a:endParaRPr/>
          </a:p>
          <a:p>
            <a:pPr indent="-140779" lvl="0" marL="182880" rtl="0" algn="just">
              <a:lnSpc>
                <a:spcPct val="150000"/>
              </a:lnSpc>
              <a:spcBef>
                <a:spcPts val="156"/>
              </a:spcBef>
              <a:spcAft>
                <a:spcPts val="0"/>
              </a:spcAft>
              <a:buSzPct val="85000"/>
              <a:buNone/>
            </a:pPr>
            <a:r>
              <a:t/>
            </a:r>
            <a:endParaRPr/>
          </a:p>
        </p:txBody>
      </p:sp>
      <p:sp>
        <p:nvSpPr>
          <p:cNvPr id="123" name="Google Shape;123;p5"/>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LINQ</a:t>
            </a:r>
            <a:endParaRPr>
              <a:latin typeface="Candara"/>
              <a:ea typeface="Candara"/>
              <a:cs typeface="Candara"/>
              <a:sym typeface="Candara"/>
            </a:endParaRPr>
          </a:p>
        </p:txBody>
      </p:sp>
      <p:sp>
        <p:nvSpPr>
          <p:cNvPr id="129" name="Google Shape;129;p6"/>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3825"/>
              <a:buNone/>
            </a:pPr>
            <a:br>
              <a:rPr lang="en-US" sz="4500"/>
            </a:br>
            <a:endParaRPr sz="4500"/>
          </a:p>
          <a:p>
            <a:pPr indent="0" lvl="0" marL="0" rtl="0" algn="just">
              <a:lnSpc>
                <a:spcPct val="100000"/>
              </a:lnSpc>
              <a:spcBef>
                <a:spcPts val="0"/>
              </a:spcBef>
              <a:spcAft>
                <a:spcPts val="0"/>
              </a:spcAft>
              <a:buSzPts val="2040"/>
              <a:buNone/>
            </a:pPr>
            <a:r>
              <a:rPr lang="en-US"/>
              <a:t>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130" name="Google Shape;130;p6"/>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31" name="Google Shape;131;p6"/>
          <p:cNvPicPr preferRelativeResize="0"/>
          <p:nvPr/>
        </p:nvPicPr>
        <p:blipFill rotWithShape="1">
          <a:blip r:embed="rId3">
            <a:alphaModFix/>
          </a:blip>
          <a:srcRect b="0" l="0" r="0" t="0"/>
          <a:stretch/>
        </p:blipFill>
        <p:spPr>
          <a:xfrm>
            <a:off x="609600" y="1090749"/>
            <a:ext cx="9503078" cy="4852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Truy vấn LINQ</a:t>
            </a:r>
            <a:endParaRPr>
              <a:latin typeface="Candara"/>
              <a:ea typeface="Candara"/>
              <a:cs typeface="Candara"/>
              <a:sym typeface="Candara"/>
            </a:endParaRPr>
          </a:p>
        </p:txBody>
      </p:sp>
      <p:sp>
        <p:nvSpPr>
          <p:cNvPr id="137" name="Google Shape;137;p7"/>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a:bodyPr>
          <a:lstStyle/>
          <a:p>
            <a:pPr indent="-182880" lvl="0" marL="182880" rtl="0" algn="l">
              <a:lnSpc>
                <a:spcPct val="150000"/>
              </a:lnSpc>
              <a:spcBef>
                <a:spcPts val="0"/>
              </a:spcBef>
              <a:spcAft>
                <a:spcPts val="0"/>
              </a:spcAft>
              <a:buSzPts val="2040"/>
              <a:buFont typeface="Noto Sans Symbols"/>
              <a:buChar char="⮚"/>
            </a:pPr>
            <a:r>
              <a:rPr lang="en-US"/>
              <a:t> Cú pháp truy vấn</a:t>
            </a:r>
            <a:endParaRPr/>
          </a:p>
          <a:p>
            <a:pPr indent="-182880" lvl="0" marL="182880" rtl="0" algn="l">
              <a:lnSpc>
                <a:spcPct val="150000"/>
              </a:lnSpc>
              <a:spcBef>
                <a:spcPts val="0"/>
              </a:spcBef>
              <a:spcAft>
                <a:spcPts val="0"/>
              </a:spcAft>
              <a:buSzPts val="2040"/>
              <a:buFont typeface="Noto Sans Symbols"/>
              <a:buChar char="⮚"/>
            </a:pPr>
            <a:r>
              <a:rPr lang="en-US"/>
              <a:t> Cú pháp phương thức</a:t>
            </a:r>
            <a:endParaRPr/>
          </a:p>
          <a:p>
            <a:pPr indent="0" lvl="0" marL="0" rtl="0" algn="l">
              <a:lnSpc>
                <a:spcPct val="150000"/>
              </a:lnSpc>
              <a:spcBef>
                <a:spcPts val="0"/>
              </a:spcBef>
              <a:spcAft>
                <a:spcPts val="0"/>
              </a:spcAft>
              <a:buSzPts val="2040"/>
              <a:buNone/>
            </a:pPr>
            <a:r>
              <a:rPr i="1" lang="en-US"/>
              <a:t>Ví dụ</a:t>
            </a:r>
            <a:r>
              <a:rPr lang="en-US"/>
              <a:t>: Cho 1 danh sách các sinh viên, tìm các sinh viên thuộc khoa “CNTT”?</a:t>
            </a:r>
            <a:br>
              <a:rPr lang="en-US"/>
            </a:br>
            <a:endParaRPr/>
          </a:p>
          <a:p>
            <a:pPr indent="0" lvl="0" marL="0" rtl="0" algn="just">
              <a:lnSpc>
                <a:spcPct val="100000"/>
              </a:lnSpc>
              <a:spcBef>
                <a:spcPts val="0"/>
              </a:spcBef>
              <a:spcAft>
                <a:spcPts val="0"/>
              </a:spcAft>
              <a:buSzPts val="2040"/>
              <a:buNone/>
            </a:pPr>
            <a:r>
              <a:rPr lang="en-US"/>
              <a:t>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138" name="Google Shape;138;p7"/>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39" name="Google Shape;139;p7"/>
          <p:cNvPicPr preferRelativeResize="0"/>
          <p:nvPr/>
        </p:nvPicPr>
        <p:blipFill rotWithShape="1">
          <a:blip r:embed="rId3">
            <a:alphaModFix/>
          </a:blip>
          <a:srcRect b="0" l="0" r="0" t="0"/>
          <a:stretch/>
        </p:blipFill>
        <p:spPr>
          <a:xfrm>
            <a:off x="533400" y="3124200"/>
            <a:ext cx="11197244"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Bài tập 1A</a:t>
            </a:r>
            <a:endParaRPr>
              <a:latin typeface="Candara"/>
              <a:ea typeface="Candara"/>
              <a:cs typeface="Candara"/>
              <a:sym typeface="Candara"/>
            </a:endParaRPr>
          </a:p>
        </p:txBody>
      </p:sp>
      <p:sp>
        <p:nvSpPr>
          <p:cNvPr id="145" name="Google Shape;145;p8"/>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50000"/>
              </a:lnSpc>
              <a:spcBef>
                <a:spcPts val="0"/>
              </a:spcBef>
              <a:spcAft>
                <a:spcPts val="0"/>
              </a:spcAft>
              <a:buSzPts val="2040"/>
              <a:buChar char="•"/>
            </a:pPr>
            <a:r>
              <a:rPr b="1" lang="en-US"/>
              <a:t>Bài tập 1A:</a:t>
            </a:r>
            <a:r>
              <a:rPr lang="en-US"/>
              <a:t> Viết chương trình cho phép người dùng nhập vào tổng số N sinh viên, mỗi sinh viên phải nhập vào các thông tin của sinh viên (Mã số Sinh viên, Họ tên sinh viên, Điểm TB và tên Khoa) sau đó lần lượt tạo các đối tượng sinh viên và đưa vào mảng </a:t>
            </a:r>
            <a:r>
              <a:rPr b="1" lang="en-US"/>
              <a:t>Student</a:t>
            </a:r>
            <a:r>
              <a:rPr lang="en-US"/>
              <a:t> theo những thông tin do user nhập vào (dùng vòng lặp for). Cuối cùng xuất ra danh sách chi tiết thông tin sinh viên.</a:t>
            </a:r>
            <a:endParaRPr/>
          </a:p>
          <a:p>
            <a:pPr indent="0" lvl="0" marL="0" rtl="0" algn="l">
              <a:lnSpc>
                <a:spcPct val="150000"/>
              </a:lnSpc>
              <a:spcBef>
                <a:spcPts val="0"/>
              </a:spcBef>
              <a:spcAft>
                <a:spcPts val="0"/>
              </a:spcAft>
              <a:buSzPts val="2040"/>
              <a:buNone/>
            </a:pPr>
            <a:br>
              <a:rPr lang="en-US"/>
            </a:br>
            <a:endParaRPr/>
          </a:p>
          <a:p>
            <a:pPr indent="0" lvl="0" marL="0" rtl="0" algn="just">
              <a:lnSpc>
                <a:spcPct val="100000"/>
              </a:lnSpc>
              <a:spcBef>
                <a:spcPts val="0"/>
              </a:spcBef>
              <a:spcAft>
                <a:spcPts val="0"/>
              </a:spcAft>
              <a:buSzPts val="2040"/>
              <a:buNone/>
            </a:pPr>
            <a:r>
              <a:rPr lang="en-US"/>
              <a:t>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00000"/>
              </a:lnSpc>
              <a:spcBef>
                <a:spcPts val="0"/>
              </a:spcBef>
              <a:spcAft>
                <a:spcPts val="0"/>
              </a:spcAft>
              <a:buSzPts val="2040"/>
              <a:buNone/>
            </a:pPr>
            <a:r>
              <a:t/>
            </a:r>
            <a:endParaRPr/>
          </a:p>
          <a:p>
            <a:pPr indent="-53339" lvl="0" marL="182880" rtl="0" algn="just">
              <a:lnSpc>
                <a:spcPct val="150000"/>
              </a:lnSpc>
              <a:spcBef>
                <a:spcPts val="480"/>
              </a:spcBef>
              <a:spcAft>
                <a:spcPts val="0"/>
              </a:spcAft>
              <a:buSzPts val="2040"/>
              <a:buNone/>
            </a:pPr>
            <a:r>
              <a:t/>
            </a:r>
            <a:endParaRPr/>
          </a:p>
        </p:txBody>
      </p:sp>
      <p:sp>
        <p:nvSpPr>
          <p:cNvPr id="146" name="Google Shape;146;p8"/>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0" y="402336"/>
            <a:ext cx="12192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andara"/>
              <a:buNone/>
            </a:pPr>
            <a:r>
              <a:rPr lang="en-US">
                <a:latin typeface="Candara"/>
                <a:ea typeface="Candara"/>
                <a:cs typeface="Candara"/>
                <a:sym typeface="Candara"/>
              </a:rPr>
              <a:t>     Các bước thực hiện 1A</a:t>
            </a:r>
            <a:endParaRPr>
              <a:latin typeface="Candara"/>
              <a:ea typeface="Candara"/>
              <a:cs typeface="Candara"/>
              <a:sym typeface="Candara"/>
            </a:endParaRPr>
          </a:p>
        </p:txBody>
      </p:sp>
      <p:sp>
        <p:nvSpPr>
          <p:cNvPr id="152" name="Google Shape;152;p9"/>
          <p:cNvSpPr txBox="1"/>
          <p:nvPr>
            <p:ph idx="1" type="body"/>
          </p:nvPr>
        </p:nvSpPr>
        <p:spPr>
          <a:xfrm>
            <a:off x="304800" y="1066800"/>
            <a:ext cx="11811000" cy="5715000"/>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just">
              <a:lnSpc>
                <a:spcPct val="150000"/>
              </a:lnSpc>
              <a:spcBef>
                <a:spcPts val="0"/>
              </a:spcBef>
              <a:spcAft>
                <a:spcPts val="0"/>
              </a:spcAft>
              <a:buSzPct val="85000"/>
              <a:buAutoNum type="arabicParenBoth"/>
            </a:pPr>
            <a:r>
              <a:rPr b="1" lang="en-US"/>
              <a:t>Tạo lớp (class) Student </a:t>
            </a:r>
            <a:r>
              <a:rPr lang="en-US"/>
              <a:t>có thuộc tính, phương thức</a:t>
            </a:r>
            <a:endParaRPr/>
          </a:p>
          <a:p>
            <a:pPr indent="0" lvl="0" marL="0" rtl="0" algn="just">
              <a:lnSpc>
                <a:spcPct val="150000"/>
              </a:lnSpc>
              <a:spcBef>
                <a:spcPts val="444"/>
              </a:spcBef>
              <a:spcAft>
                <a:spcPts val="0"/>
              </a:spcAft>
              <a:buSzPct val="85000"/>
              <a:buNone/>
            </a:pPr>
            <a:r>
              <a:rPr b="1" lang="en-US"/>
              <a:t>   - </a:t>
            </a:r>
            <a:r>
              <a:rPr lang="en-US"/>
              <a:t>Các field </a:t>
            </a:r>
            <a:r>
              <a:rPr b="1" lang="en-US"/>
              <a:t>:</a:t>
            </a:r>
            <a:r>
              <a:rPr lang="en-US"/>
              <a:t> Mã số Sinh viên, Họ tên sinh viên, Điểm TB và tên Khoa</a:t>
            </a:r>
            <a:endParaRPr/>
          </a:p>
          <a:p>
            <a:pPr indent="0" lvl="0" marL="0" rtl="0" algn="just">
              <a:lnSpc>
                <a:spcPct val="150000"/>
              </a:lnSpc>
              <a:spcBef>
                <a:spcPts val="444"/>
              </a:spcBef>
              <a:spcAft>
                <a:spcPts val="0"/>
              </a:spcAft>
              <a:buSzPct val="85000"/>
              <a:buNone/>
            </a:pPr>
            <a:r>
              <a:rPr lang="en-US"/>
              <a:t>   - Constructor </a:t>
            </a:r>
            <a:endParaRPr/>
          </a:p>
          <a:p>
            <a:pPr indent="0" lvl="0" marL="0" rtl="0" algn="just">
              <a:lnSpc>
                <a:spcPct val="150000"/>
              </a:lnSpc>
              <a:spcBef>
                <a:spcPts val="444"/>
              </a:spcBef>
              <a:spcAft>
                <a:spcPts val="0"/>
              </a:spcAft>
              <a:buSzPct val="85000"/>
              <a:buNone/>
            </a:pPr>
            <a:r>
              <a:rPr lang="en-US"/>
              <a:t>   - Phương thức: Nhập/ Xuất </a:t>
            </a:r>
            <a:endParaRPr/>
          </a:p>
          <a:p>
            <a:pPr indent="0" lvl="0" marL="0" rtl="0" algn="just">
              <a:lnSpc>
                <a:spcPct val="150000"/>
              </a:lnSpc>
              <a:spcBef>
                <a:spcPts val="444"/>
              </a:spcBef>
              <a:spcAft>
                <a:spcPts val="0"/>
              </a:spcAft>
              <a:buSzPct val="85000"/>
              <a:buNone/>
            </a:pPr>
            <a:r>
              <a:rPr lang="en-US"/>
              <a:t>(2) Viết chương trình nhập mảng sinh viên</a:t>
            </a:r>
            <a:endParaRPr/>
          </a:p>
          <a:p>
            <a:pPr indent="0" lvl="0" marL="0" rtl="0" algn="just">
              <a:lnSpc>
                <a:spcPct val="150000"/>
              </a:lnSpc>
              <a:spcBef>
                <a:spcPts val="444"/>
              </a:spcBef>
              <a:spcAft>
                <a:spcPts val="0"/>
              </a:spcAft>
              <a:buSzPct val="85000"/>
              <a:buNone/>
            </a:pPr>
            <a:r>
              <a:rPr lang="en-US"/>
              <a:t>  - </a:t>
            </a:r>
            <a:r>
              <a:rPr b="1" lang="en-US"/>
              <a:t>Student</a:t>
            </a:r>
            <a:r>
              <a:rPr lang="en-US"/>
              <a:t> </a:t>
            </a:r>
            <a:r>
              <a:rPr i="1" lang="en-US"/>
              <a:t>arrStudent</a:t>
            </a:r>
            <a:r>
              <a:rPr lang="en-US"/>
              <a:t>[] = new Student [N]; </a:t>
            </a:r>
            <a:endParaRPr/>
          </a:p>
          <a:p>
            <a:pPr indent="0" lvl="0" marL="0" rtl="0" algn="just">
              <a:lnSpc>
                <a:spcPct val="150000"/>
              </a:lnSpc>
              <a:spcBef>
                <a:spcPts val="444"/>
              </a:spcBef>
              <a:spcAft>
                <a:spcPts val="0"/>
              </a:spcAft>
              <a:buSzPct val="85000"/>
              <a:buNone/>
            </a:pPr>
            <a:r>
              <a:rPr lang="en-US"/>
              <a:t>  - Lặp i=0, …n-1: gọi hàm nhập sinh viên cho </a:t>
            </a:r>
            <a:r>
              <a:rPr i="1" lang="en-US"/>
              <a:t>arrStudent[i</a:t>
            </a:r>
            <a:r>
              <a:rPr lang="en-US"/>
              <a:t>]</a:t>
            </a:r>
            <a:endParaRPr/>
          </a:p>
          <a:p>
            <a:pPr indent="0" lvl="0" marL="0" rtl="0" algn="just">
              <a:lnSpc>
                <a:spcPct val="150000"/>
              </a:lnSpc>
              <a:spcBef>
                <a:spcPts val="444"/>
              </a:spcBef>
              <a:spcAft>
                <a:spcPts val="0"/>
              </a:spcAft>
              <a:buSzPct val="85000"/>
              <a:buNone/>
            </a:pPr>
            <a:r>
              <a:rPr lang="en-US"/>
              <a:t>  - Lặp i=0,… n-1: gọi hàm xuất sinh viên cho </a:t>
            </a:r>
            <a:r>
              <a:rPr i="1" lang="en-US"/>
              <a:t>arrStudent[i</a:t>
            </a:r>
            <a:r>
              <a:rPr lang="en-US"/>
              <a:t>]</a:t>
            </a:r>
            <a:r>
              <a:rPr b="1" lang="en-US"/>
              <a:t> </a:t>
            </a:r>
            <a:endParaRPr/>
          </a:p>
          <a:p>
            <a:pPr indent="0" lvl="0" marL="0" rtl="0" algn="l">
              <a:lnSpc>
                <a:spcPct val="150000"/>
              </a:lnSpc>
              <a:spcBef>
                <a:spcPts val="0"/>
              </a:spcBef>
              <a:spcAft>
                <a:spcPts val="0"/>
              </a:spcAft>
              <a:buSzPct val="85000"/>
              <a:buNone/>
            </a:pPr>
            <a:r>
              <a:rPr lang="en-US"/>
              <a:t>   Tách hàm: Nhập danh sách SV, Xuất danh sách sinh viên</a:t>
            </a:r>
            <a:br>
              <a:rPr lang="en-US"/>
            </a:br>
            <a:endParaRPr/>
          </a:p>
          <a:p>
            <a:pPr indent="0" lvl="0" marL="0" rtl="0" algn="just">
              <a:lnSpc>
                <a:spcPct val="100000"/>
              </a:lnSpc>
              <a:spcBef>
                <a:spcPts val="0"/>
              </a:spcBef>
              <a:spcAft>
                <a:spcPts val="0"/>
              </a:spcAft>
              <a:buSzPct val="85000"/>
              <a:buNone/>
            </a:pPr>
            <a:r>
              <a:rPr lang="en-US"/>
              <a:t>    </a:t>
            </a:r>
            <a:endParaRPr/>
          </a:p>
          <a:p>
            <a:pPr indent="-63055" lvl="0" marL="182880" rtl="0" algn="just">
              <a:lnSpc>
                <a:spcPct val="100000"/>
              </a:lnSpc>
              <a:spcBef>
                <a:spcPts val="0"/>
              </a:spcBef>
              <a:spcAft>
                <a:spcPts val="0"/>
              </a:spcAft>
              <a:buSzPct val="85000"/>
              <a:buNone/>
            </a:pPr>
            <a:r>
              <a:t/>
            </a:r>
            <a:endParaRPr/>
          </a:p>
          <a:p>
            <a:pPr indent="-63055" lvl="0" marL="182880" rtl="0" algn="just">
              <a:lnSpc>
                <a:spcPct val="100000"/>
              </a:lnSpc>
              <a:spcBef>
                <a:spcPts val="0"/>
              </a:spcBef>
              <a:spcAft>
                <a:spcPts val="0"/>
              </a:spcAft>
              <a:buSzPct val="85000"/>
              <a:buNone/>
            </a:pPr>
            <a:r>
              <a:t/>
            </a:r>
            <a:endParaRPr/>
          </a:p>
          <a:p>
            <a:pPr indent="-63055" lvl="0" marL="182880" rtl="0" algn="just">
              <a:lnSpc>
                <a:spcPct val="150000"/>
              </a:lnSpc>
              <a:spcBef>
                <a:spcPts val="444"/>
              </a:spcBef>
              <a:spcAft>
                <a:spcPts val="0"/>
              </a:spcAft>
              <a:buSzPct val="85000"/>
              <a:buNone/>
            </a:pPr>
            <a:r>
              <a:t/>
            </a:r>
            <a:endParaRPr/>
          </a:p>
        </p:txBody>
      </p:sp>
      <p:sp>
        <p:nvSpPr>
          <p:cNvPr id="153" name="Google Shape;153;p9"/>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2018-03-05T11:36:07Z</dcterms:created>
  <dc:creator>Nguyen Ha Giang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