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0" r:id="rId6"/>
    <p:sldId id="259" r:id="rId7"/>
    <p:sldId id="261" r:id="rId8"/>
    <p:sldId id="265" r:id="rId9"/>
    <p:sldId id="266" r:id="rId10"/>
    <p:sldId id="267" r:id="rId11"/>
    <p:sldId id="268" r:id="rId12"/>
    <p:sldId id="270" r:id="rId13"/>
    <p:sldId id="271" r:id="rId14"/>
    <p:sldId id="272" r:id="rId15"/>
    <p:sldId id="274" r:id="rId16"/>
    <p:sldId id="273"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210951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208264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7859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127752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676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1993130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3248931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258759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93434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FD6B3-FECD-4B32-BC84-F7B86108253B}"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218205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FD6B3-FECD-4B32-BC84-F7B86108253B}"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343890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FD6B3-FECD-4B32-BC84-F7B86108253B}"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17451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FD6B3-FECD-4B32-BC84-F7B86108253B}"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232082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FD6B3-FECD-4B32-BC84-F7B86108253B}"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239803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FD6B3-FECD-4B32-BC84-F7B86108253B}"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187502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FD6B3-FECD-4B32-BC84-F7B86108253B}"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D0D2C-69A9-4EA1-B4E8-0F8520CD87E5}" type="slidenum">
              <a:rPr lang="en-US" smtClean="0"/>
              <a:t>‹#›</a:t>
            </a:fld>
            <a:endParaRPr lang="en-US"/>
          </a:p>
        </p:txBody>
      </p:sp>
    </p:spTree>
    <p:extLst>
      <p:ext uri="{BB962C8B-B14F-4D97-AF65-F5344CB8AC3E}">
        <p14:creationId xmlns:p14="http://schemas.microsoft.com/office/powerpoint/2010/main" val="71332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1FD6B3-FECD-4B32-BC84-F7B86108253B}" type="datetimeFigureOut">
              <a:rPr lang="en-US" smtClean="0"/>
              <a:t>10/26/2020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9D0D2C-69A9-4EA1-B4E8-0F8520CD87E5}" type="slidenum">
              <a:rPr lang="en-US" smtClean="0"/>
              <a:t>‹#›</a:t>
            </a:fld>
            <a:endParaRPr lang="en-US"/>
          </a:p>
        </p:txBody>
      </p:sp>
    </p:spTree>
    <p:extLst>
      <p:ext uri="{BB962C8B-B14F-4D97-AF65-F5344CB8AC3E}">
        <p14:creationId xmlns:p14="http://schemas.microsoft.com/office/powerpoint/2010/main" val="4219332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5.xml"/><Relationship Id="rId4" Type="http://schemas.openxmlformats.org/officeDocument/2006/relationships/image" Target="../media/image20.tmp"/></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5.xml"/><Relationship Id="rId4" Type="http://schemas.openxmlformats.org/officeDocument/2006/relationships/image" Target="../media/image23.tmp"/></Relationships>
</file>

<file path=ppt/slides/_rels/slide1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440D-2A2C-4020-807C-950F1DFDDB2E}"/>
              </a:ext>
            </a:extLst>
          </p:cNvPr>
          <p:cNvSpPr>
            <a:spLocks noGrp="1"/>
          </p:cNvSpPr>
          <p:nvPr>
            <p:ph type="ctrTitle"/>
          </p:nvPr>
        </p:nvSpPr>
        <p:spPr/>
        <p:txBody>
          <a:bodyPr>
            <a:normAutofit fontScale="90000"/>
          </a:bodyPr>
          <a:lstStyle/>
          <a:p>
            <a:r>
              <a:rPr lang="vi-VN" b="1" i="0">
                <a:solidFill>
                  <a:srgbClr val="000000"/>
                </a:solidFill>
                <a:effectLst/>
                <a:latin typeface="Helvetica Neue"/>
              </a:rPr>
              <a:t>Dự đoán hướng di chuyển của các mã forex/stock bằng ML</a:t>
            </a:r>
            <a:br>
              <a:rPr lang="vi-VN" b="1" i="0">
                <a:solidFill>
                  <a:srgbClr val="000000"/>
                </a:solidFill>
                <a:effectLst/>
                <a:latin typeface="Helvetica Neue"/>
              </a:rPr>
            </a:br>
            <a:endParaRPr lang="en-US"/>
          </a:p>
        </p:txBody>
      </p:sp>
      <p:sp>
        <p:nvSpPr>
          <p:cNvPr id="3" name="Subtitle 2">
            <a:extLst>
              <a:ext uri="{FF2B5EF4-FFF2-40B4-BE49-F238E27FC236}">
                <a16:creationId xmlns:a16="http://schemas.microsoft.com/office/drawing/2014/main" id="{E31A6DC9-B8AF-4451-8EFE-67A925CAB2CC}"/>
              </a:ext>
            </a:extLst>
          </p:cNvPr>
          <p:cNvSpPr>
            <a:spLocks noGrp="1"/>
          </p:cNvSpPr>
          <p:nvPr>
            <p:ph type="subTitle" idx="1"/>
          </p:nvPr>
        </p:nvSpPr>
        <p:spPr/>
        <p:txBody>
          <a:bodyPr>
            <a:normAutofit/>
          </a:bodyPr>
          <a:lstStyle/>
          <a:p>
            <a:r>
              <a:rPr lang="vi-VN" b="0" i="0">
                <a:solidFill>
                  <a:srgbClr val="000000"/>
                </a:solidFill>
                <a:effectLst/>
                <a:latin typeface="Helvetica Neue"/>
              </a:rPr>
              <a:t>Nhiệm vụ đoán hướng di chuyển của giá forex/stock </a:t>
            </a:r>
            <a:r>
              <a:rPr lang="en-US" b="0" i="0" err="1">
                <a:solidFill>
                  <a:srgbClr val="000000"/>
                </a:solidFill>
                <a:effectLst/>
                <a:latin typeface="Helvetica Neue"/>
              </a:rPr>
              <a:t>phục</a:t>
            </a:r>
            <a:r>
              <a:rPr lang="en-US" b="0" i="0">
                <a:solidFill>
                  <a:srgbClr val="000000"/>
                </a:solidFill>
                <a:effectLst/>
                <a:latin typeface="Helvetica Neue"/>
              </a:rPr>
              <a:t> </a:t>
            </a:r>
            <a:r>
              <a:rPr lang="en-US" b="0" i="0" err="1">
                <a:solidFill>
                  <a:srgbClr val="000000"/>
                </a:solidFill>
                <a:effectLst/>
                <a:latin typeface="Helvetica Neue"/>
              </a:rPr>
              <a:t>vụ</a:t>
            </a:r>
            <a:r>
              <a:rPr lang="en-US" b="0" i="0">
                <a:solidFill>
                  <a:srgbClr val="000000"/>
                </a:solidFill>
                <a:effectLst/>
                <a:latin typeface="Helvetica Neue"/>
              </a:rPr>
              <a:t> </a:t>
            </a:r>
            <a:r>
              <a:rPr lang="en-US" b="0" i="0" err="1">
                <a:solidFill>
                  <a:srgbClr val="000000"/>
                </a:solidFill>
                <a:effectLst/>
                <a:latin typeface="Helvetica Neue"/>
              </a:rPr>
              <a:t>cho</a:t>
            </a:r>
            <a:r>
              <a:rPr lang="vi-VN" b="0" i="0">
                <a:solidFill>
                  <a:srgbClr val="000000"/>
                </a:solidFill>
                <a:effectLst/>
                <a:latin typeface="Helvetica Neue"/>
              </a:rPr>
              <a:t> nhu cầu đặt lệnh Buy/Sell trong lĩnh vực tài chính "Quyền chọn nhị phân"</a:t>
            </a:r>
            <a:endParaRPr lang="en-US"/>
          </a:p>
        </p:txBody>
      </p:sp>
    </p:spTree>
    <p:extLst>
      <p:ext uri="{BB962C8B-B14F-4D97-AF65-F5344CB8AC3E}">
        <p14:creationId xmlns:p14="http://schemas.microsoft.com/office/powerpoint/2010/main" val="407834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9EC5-AEF3-416D-AB32-4C63A38DC805}"/>
              </a:ext>
            </a:extLst>
          </p:cNvPr>
          <p:cNvSpPr>
            <a:spLocks noGrp="1"/>
          </p:cNvSpPr>
          <p:nvPr>
            <p:ph type="title"/>
          </p:nvPr>
        </p:nvSpPr>
        <p:spPr/>
        <p:txBody>
          <a:bodyPr/>
          <a:lstStyle/>
          <a:p>
            <a:r>
              <a:rPr lang="en-US"/>
              <a:t>III. </a:t>
            </a:r>
            <a:r>
              <a:rPr lang="en-US" err="1"/>
              <a:t>Các</a:t>
            </a:r>
            <a:r>
              <a:rPr lang="en-US"/>
              <a:t> </a:t>
            </a:r>
            <a:r>
              <a:rPr lang="en-US" err="1"/>
              <a:t>tình</a:t>
            </a:r>
            <a:r>
              <a:rPr lang="en-US"/>
              <a:t> </a:t>
            </a:r>
            <a:r>
              <a:rPr lang="en-US" err="1"/>
              <a:t>huống</a:t>
            </a:r>
            <a:r>
              <a:rPr lang="en-US"/>
              <a:t> </a:t>
            </a:r>
            <a:r>
              <a:rPr lang="en-US" err="1"/>
              <a:t>cụ</a:t>
            </a:r>
            <a:r>
              <a:rPr lang="en-US"/>
              <a:t> </a:t>
            </a:r>
            <a:r>
              <a:rPr lang="en-US" err="1"/>
              <a:t>thể</a:t>
            </a:r>
            <a:endParaRPr lang="en-US"/>
          </a:p>
        </p:txBody>
      </p:sp>
      <p:sp>
        <p:nvSpPr>
          <p:cNvPr id="3" name="Content Placeholder 2">
            <a:extLst>
              <a:ext uri="{FF2B5EF4-FFF2-40B4-BE49-F238E27FC236}">
                <a16:creationId xmlns:a16="http://schemas.microsoft.com/office/drawing/2014/main" id="{9E3F7DE2-D3E1-49C7-9681-5050C5DCA657}"/>
              </a:ext>
            </a:extLst>
          </p:cNvPr>
          <p:cNvSpPr>
            <a:spLocks noGrp="1"/>
          </p:cNvSpPr>
          <p:nvPr>
            <p:ph idx="1"/>
          </p:nvPr>
        </p:nvSpPr>
        <p:spPr/>
        <p:txBody>
          <a:bodyPr/>
          <a:lstStyle/>
          <a:p>
            <a:pPr lvl="1"/>
            <a:r>
              <a:rPr lang="en-US"/>
              <a:t>1. </a:t>
            </a:r>
            <a:r>
              <a:rPr lang="en-US" err="1"/>
              <a:t>Dữ</a:t>
            </a:r>
            <a:r>
              <a:rPr lang="en-US"/>
              <a:t> </a:t>
            </a:r>
            <a:r>
              <a:rPr lang="en-US" err="1"/>
              <a:t>liệu</a:t>
            </a:r>
            <a:r>
              <a:rPr lang="en-US"/>
              <a:t> </a:t>
            </a:r>
            <a:r>
              <a:rPr lang="en-US" err="1"/>
              <a:t>thô</a:t>
            </a:r>
            <a:r>
              <a:rPr lang="en-US"/>
              <a:t>, model </a:t>
            </a:r>
            <a:r>
              <a:rPr lang="en-US" err="1"/>
              <a:t>thấp</a:t>
            </a:r>
            <a:r>
              <a:rPr lang="en-US"/>
              <a:t>, profit </a:t>
            </a:r>
            <a:r>
              <a:rPr lang="en-US" err="1"/>
              <a:t>cao</a:t>
            </a:r>
            <a:r>
              <a:rPr lang="en-US"/>
              <a:t>.</a:t>
            </a:r>
          </a:p>
          <a:p>
            <a:pPr lvl="1"/>
            <a:r>
              <a:rPr lang="en-US"/>
              <a:t>2. </a:t>
            </a:r>
            <a:r>
              <a:rPr lang="en-US" err="1"/>
              <a:t>Dữ</a:t>
            </a:r>
            <a:r>
              <a:rPr lang="en-US"/>
              <a:t> </a:t>
            </a:r>
            <a:r>
              <a:rPr lang="en-US" err="1"/>
              <a:t>liệu</a:t>
            </a:r>
            <a:r>
              <a:rPr lang="en-US"/>
              <a:t> </a:t>
            </a:r>
            <a:r>
              <a:rPr lang="en-US" err="1"/>
              <a:t>có</a:t>
            </a:r>
            <a:r>
              <a:rPr lang="en-US"/>
              <a:t> </a:t>
            </a:r>
            <a:r>
              <a:rPr lang="en-US" err="1"/>
              <a:t>tính</a:t>
            </a:r>
            <a:r>
              <a:rPr lang="en-US"/>
              <a:t> </a:t>
            </a:r>
            <a:r>
              <a:rPr lang="en-US" err="1"/>
              <a:t>trung</a:t>
            </a:r>
            <a:r>
              <a:rPr lang="en-US"/>
              <a:t> </a:t>
            </a:r>
            <a:r>
              <a:rPr lang="en-US" err="1"/>
              <a:t>bình</a:t>
            </a:r>
            <a:r>
              <a:rPr lang="en-US"/>
              <a:t>, model </a:t>
            </a:r>
            <a:r>
              <a:rPr lang="en-US" err="1"/>
              <a:t>cao</a:t>
            </a:r>
            <a:r>
              <a:rPr lang="en-US"/>
              <a:t>, profit </a:t>
            </a:r>
            <a:r>
              <a:rPr lang="en-US" err="1"/>
              <a:t>trung</a:t>
            </a:r>
            <a:r>
              <a:rPr lang="en-US"/>
              <a:t> </a:t>
            </a:r>
            <a:r>
              <a:rPr lang="en-US" err="1"/>
              <a:t>bình</a:t>
            </a:r>
            <a:r>
              <a:rPr lang="en-US"/>
              <a:t>.</a:t>
            </a:r>
          </a:p>
          <a:p>
            <a:pPr lvl="1"/>
            <a:r>
              <a:rPr lang="en-US"/>
              <a:t>3. </a:t>
            </a:r>
            <a:r>
              <a:rPr lang="en-US" err="1"/>
              <a:t>Dữ</a:t>
            </a:r>
            <a:r>
              <a:rPr lang="en-US"/>
              <a:t> </a:t>
            </a:r>
            <a:r>
              <a:rPr lang="en-US" err="1"/>
              <a:t>liệu</a:t>
            </a:r>
            <a:r>
              <a:rPr lang="en-US"/>
              <a:t> </a:t>
            </a:r>
            <a:r>
              <a:rPr lang="en-US" err="1"/>
              <a:t>đã</a:t>
            </a:r>
            <a:r>
              <a:rPr lang="en-US"/>
              <a:t> </a:t>
            </a:r>
            <a:r>
              <a:rPr lang="en-US" err="1"/>
              <a:t>được</a:t>
            </a:r>
            <a:r>
              <a:rPr lang="en-US"/>
              <a:t> </a:t>
            </a:r>
            <a:r>
              <a:rPr lang="en-US" err="1"/>
              <a:t>làm</a:t>
            </a:r>
            <a:r>
              <a:rPr lang="en-US"/>
              <a:t> </a:t>
            </a:r>
            <a:r>
              <a:rPr lang="en-US" err="1"/>
              <a:t>trơn</a:t>
            </a:r>
            <a:r>
              <a:rPr lang="en-US"/>
              <a:t>, model </a:t>
            </a:r>
            <a:r>
              <a:rPr lang="en-US" err="1"/>
              <a:t>cao</a:t>
            </a:r>
            <a:r>
              <a:rPr lang="en-US"/>
              <a:t>, profit </a:t>
            </a:r>
            <a:r>
              <a:rPr lang="en-US" err="1"/>
              <a:t>thấp</a:t>
            </a:r>
            <a:r>
              <a:rPr lang="en-US"/>
              <a:t>.</a:t>
            </a:r>
          </a:p>
          <a:p>
            <a:pPr lvl="1"/>
            <a:r>
              <a:rPr lang="en-US"/>
              <a:t>4. </a:t>
            </a:r>
            <a:r>
              <a:rPr lang="en-US" err="1"/>
              <a:t>Dữ</a:t>
            </a:r>
            <a:r>
              <a:rPr lang="en-US"/>
              <a:t> </a:t>
            </a:r>
            <a:r>
              <a:rPr lang="en-US" err="1"/>
              <a:t>liệu</a:t>
            </a:r>
            <a:r>
              <a:rPr lang="en-US"/>
              <a:t> </a:t>
            </a:r>
            <a:r>
              <a:rPr lang="en-US" err="1"/>
              <a:t>tính</a:t>
            </a:r>
            <a:r>
              <a:rPr lang="en-US"/>
              <a:t> </a:t>
            </a:r>
            <a:r>
              <a:rPr lang="en-US" err="1"/>
              <a:t>trung</a:t>
            </a:r>
            <a:r>
              <a:rPr lang="en-US"/>
              <a:t> </a:t>
            </a:r>
            <a:r>
              <a:rPr lang="en-US" err="1"/>
              <a:t>bình</a:t>
            </a:r>
            <a:r>
              <a:rPr lang="en-US"/>
              <a:t> </a:t>
            </a:r>
            <a:r>
              <a:rPr lang="en-US" err="1"/>
              <a:t>hoặc</a:t>
            </a:r>
            <a:r>
              <a:rPr lang="en-US"/>
              <a:t> </a:t>
            </a:r>
            <a:r>
              <a:rPr lang="en-US" err="1"/>
              <a:t>làm</a:t>
            </a:r>
            <a:r>
              <a:rPr lang="en-US"/>
              <a:t> </a:t>
            </a:r>
            <a:r>
              <a:rPr lang="en-US" err="1"/>
              <a:t>trơn</a:t>
            </a:r>
            <a:r>
              <a:rPr lang="en-US"/>
              <a:t> </a:t>
            </a:r>
            <a:r>
              <a:rPr lang="en-US" err="1"/>
              <a:t>và</a:t>
            </a:r>
            <a:r>
              <a:rPr lang="en-US"/>
              <a:t> </a:t>
            </a:r>
            <a:r>
              <a:rPr lang="en-US" err="1"/>
              <a:t>có</a:t>
            </a:r>
            <a:r>
              <a:rPr lang="en-US"/>
              <a:t> </a:t>
            </a:r>
            <a:r>
              <a:rPr lang="en-US" err="1"/>
              <a:t>dịch</a:t>
            </a:r>
            <a:r>
              <a:rPr lang="en-US"/>
              <a:t> </a:t>
            </a:r>
            <a:r>
              <a:rPr lang="en-US" err="1"/>
              <a:t>trễ</a:t>
            </a:r>
            <a:r>
              <a:rPr lang="en-US"/>
              <a:t>.</a:t>
            </a:r>
          </a:p>
          <a:p>
            <a:endParaRPr lang="en-US"/>
          </a:p>
        </p:txBody>
      </p:sp>
    </p:spTree>
    <p:extLst>
      <p:ext uri="{BB962C8B-B14F-4D97-AF65-F5344CB8AC3E}">
        <p14:creationId xmlns:p14="http://schemas.microsoft.com/office/powerpoint/2010/main" val="28478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D6A2-DF26-4E93-90FD-640CED6BFDB1}"/>
              </a:ext>
            </a:extLst>
          </p:cNvPr>
          <p:cNvSpPr>
            <a:spLocks noGrp="1"/>
          </p:cNvSpPr>
          <p:nvPr>
            <p:ph type="title"/>
          </p:nvPr>
        </p:nvSpPr>
        <p:spPr/>
        <p:txBody>
          <a:bodyPr/>
          <a:lstStyle/>
          <a:p>
            <a:r>
              <a:rPr lang="en-US"/>
              <a:t>III.1 </a:t>
            </a:r>
            <a:r>
              <a:rPr lang="en-US" err="1"/>
              <a:t>Dữ</a:t>
            </a:r>
            <a:r>
              <a:rPr lang="en-US"/>
              <a:t> </a:t>
            </a:r>
            <a:r>
              <a:rPr lang="en-US" err="1"/>
              <a:t>liệu</a:t>
            </a:r>
            <a:r>
              <a:rPr lang="en-US"/>
              <a:t> </a:t>
            </a:r>
            <a:r>
              <a:rPr lang="en-US" err="1"/>
              <a:t>thô</a:t>
            </a:r>
            <a:r>
              <a:rPr lang="en-US"/>
              <a:t>, model </a:t>
            </a:r>
            <a:r>
              <a:rPr lang="en-US" err="1"/>
              <a:t>thấp</a:t>
            </a:r>
            <a:r>
              <a:rPr lang="en-US"/>
              <a:t>, profit </a:t>
            </a:r>
            <a:r>
              <a:rPr lang="en-US" err="1"/>
              <a:t>cao</a:t>
            </a:r>
            <a:r>
              <a:rPr lang="en-US"/>
              <a:t>.</a:t>
            </a:r>
          </a:p>
        </p:txBody>
      </p:sp>
      <p:sp>
        <p:nvSpPr>
          <p:cNvPr id="3" name="Content Placeholder 2">
            <a:extLst>
              <a:ext uri="{FF2B5EF4-FFF2-40B4-BE49-F238E27FC236}">
                <a16:creationId xmlns:a16="http://schemas.microsoft.com/office/drawing/2014/main" id="{B9A1C8AA-1E23-478F-8CFF-7D3221CA26BC}"/>
              </a:ext>
            </a:extLst>
          </p:cNvPr>
          <p:cNvSpPr>
            <a:spLocks noGrp="1"/>
          </p:cNvSpPr>
          <p:nvPr>
            <p:ph idx="1"/>
          </p:nvPr>
        </p:nvSpPr>
        <p:spPr/>
        <p:txBody>
          <a:bodyPr/>
          <a:lstStyle/>
          <a:p>
            <a:r>
              <a:rPr lang="en-US" err="1"/>
              <a:t>Cách</a:t>
            </a:r>
            <a:r>
              <a:rPr lang="en-US"/>
              <a:t> </a:t>
            </a:r>
            <a:r>
              <a:rPr lang="en-US" err="1"/>
              <a:t>gán</a:t>
            </a:r>
            <a:r>
              <a:rPr lang="en-US"/>
              <a:t> </a:t>
            </a:r>
            <a:r>
              <a:rPr lang="en-US" err="1"/>
              <a:t>nhãn</a:t>
            </a:r>
            <a:r>
              <a:rPr lang="en-US"/>
              <a:t>: </a:t>
            </a:r>
          </a:p>
          <a:p>
            <a:endParaRPr lang="en-US"/>
          </a:p>
          <a:p>
            <a:endParaRPr lang="en-US"/>
          </a:p>
          <a:p>
            <a:r>
              <a:rPr lang="en-US" err="1"/>
              <a:t>Độ</a:t>
            </a:r>
            <a:r>
              <a:rPr lang="en-US"/>
              <a:t> </a:t>
            </a:r>
            <a:r>
              <a:rPr lang="en-US" err="1"/>
              <a:t>chính</a:t>
            </a:r>
            <a:r>
              <a:rPr lang="en-US"/>
              <a:t> </a:t>
            </a:r>
            <a:r>
              <a:rPr lang="en-US" err="1"/>
              <a:t>xác</a:t>
            </a:r>
            <a:r>
              <a:rPr lang="en-US"/>
              <a:t> model:</a:t>
            </a:r>
          </a:p>
          <a:p>
            <a:endParaRPr lang="en-US"/>
          </a:p>
          <a:p>
            <a:endParaRPr lang="en-US"/>
          </a:p>
          <a:p>
            <a:r>
              <a:rPr lang="en-US" err="1"/>
              <a:t>Lợi</a:t>
            </a:r>
            <a:r>
              <a:rPr lang="en-US"/>
              <a:t> </a:t>
            </a:r>
            <a:r>
              <a:rPr lang="en-US" err="1"/>
              <a:t>nhuận</a:t>
            </a:r>
            <a:r>
              <a:rPr lang="en-US"/>
              <a:t>:</a:t>
            </a:r>
          </a:p>
        </p:txBody>
      </p:sp>
      <p:pic>
        <p:nvPicPr>
          <p:cNvPr id="5" name="Picture 4">
            <a:extLst>
              <a:ext uri="{FF2B5EF4-FFF2-40B4-BE49-F238E27FC236}">
                <a16:creationId xmlns:a16="http://schemas.microsoft.com/office/drawing/2014/main" id="{0AF0ACD8-9F5E-482B-95F1-E269E5944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886" y="2160589"/>
            <a:ext cx="5534797" cy="600159"/>
          </a:xfrm>
          <a:prstGeom prst="rect">
            <a:avLst/>
          </a:prstGeom>
        </p:spPr>
      </p:pic>
      <p:pic>
        <p:nvPicPr>
          <p:cNvPr id="7" name="Picture 6">
            <a:extLst>
              <a:ext uri="{FF2B5EF4-FFF2-40B4-BE49-F238E27FC236}">
                <a16:creationId xmlns:a16="http://schemas.microsoft.com/office/drawing/2014/main" id="{0F50C45B-335D-4EB5-94A5-88252FFD6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886" y="3241673"/>
            <a:ext cx="4315427" cy="609685"/>
          </a:xfrm>
          <a:prstGeom prst="rect">
            <a:avLst/>
          </a:prstGeom>
        </p:spPr>
      </p:pic>
      <p:pic>
        <p:nvPicPr>
          <p:cNvPr id="11" name="Picture 10">
            <a:extLst>
              <a:ext uri="{FF2B5EF4-FFF2-40B4-BE49-F238E27FC236}">
                <a16:creationId xmlns:a16="http://schemas.microsoft.com/office/drawing/2014/main" id="{6EAF503F-D699-4024-871F-E3B673511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979" y="3936617"/>
            <a:ext cx="6539023" cy="2921383"/>
          </a:xfrm>
          <a:prstGeom prst="rect">
            <a:avLst/>
          </a:prstGeom>
        </p:spPr>
      </p:pic>
    </p:spTree>
    <p:extLst>
      <p:ext uri="{BB962C8B-B14F-4D97-AF65-F5344CB8AC3E}">
        <p14:creationId xmlns:p14="http://schemas.microsoft.com/office/powerpoint/2010/main" val="265051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D6A2-DF26-4E93-90FD-640CED6BFDB1}"/>
              </a:ext>
            </a:extLst>
          </p:cNvPr>
          <p:cNvSpPr>
            <a:spLocks noGrp="1"/>
          </p:cNvSpPr>
          <p:nvPr>
            <p:ph type="title"/>
          </p:nvPr>
        </p:nvSpPr>
        <p:spPr/>
        <p:txBody>
          <a:bodyPr>
            <a:normAutofit/>
          </a:bodyPr>
          <a:lstStyle/>
          <a:p>
            <a:r>
              <a:rPr lang="en-US"/>
              <a:t>III.2 </a:t>
            </a:r>
            <a:r>
              <a:rPr lang="en-US" err="1"/>
              <a:t>Dữ</a:t>
            </a:r>
            <a:r>
              <a:rPr lang="en-US"/>
              <a:t> </a:t>
            </a:r>
            <a:r>
              <a:rPr lang="en-US" err="1"/>
              <a:t>liệu</a:t>
            </a:r>
            <a:r>
              <a:rPr lang="en-US"/>
              <a:t> </a:t>
            </a:r>
            <a:r>
              <a:rPr lang="en-US" err="1"/>
              <a:t>có</a:t>
            </a:r>
            <a:r>
              <a:rPr lang="en-US"/>
              <a:t> </a:t>
            </a:r>
            <a:r>
              <a:rPr lang="en-US" err="1"/>
              <a:t>tính</a:t>
            </a:r>
            <a:r>
              <a:rPr lang="en-US"/>
              <a:t> </a:t>
            </a:r>
            <a:r>
              <a:rPr lang="en-US" err="1"/>
              <a:t>trung</a:t>
            </a:r>
            <a:r>
              <a:rPr lang="en-US"/>
              <a:t> </a:t>
            </a:r>
            <a:r>
              <a:rPr lang="en-US" err="1"/>
              <a:t>bình</a:t>
            </a:r>
            <a:r>
              <a:rPr lang="en-US"/>
              <a:t>, model </a:t>
            </a:r>
            <a:r>
              <a:rPr lang="en-US" err="1"/>
              <a:t>cao</a:t>
            </a:r>
            <a:r>
              <a:rPr lang="en-US"/>
              <a:t>, profit </a:t>
            </a:r>
            <a:r>
              <a:rPr lang="en-US" err="1"/>
              <a:t>trung</a:t>
            </a:r>
            <a:r>
              <a:rPr lang="en-US"/>
              <a:t> </a:t>
            </a:r>
            <a:r>
              <a:rPr lang="en-US" err="1"/>
              <a:t>bình</a:t>
            </a:r>
            <a:r>
              <a:rPr lang="en-US"/>
              <a:t>.</a:t>
            </a:r>
          </a:p>
        </p:txBody>
      </p:sp>
      <p:sp>
        <p:nvSpPr>
          <p:cNvPr id="3" name="Content Placeholder 2">
            <a:extLst>
              <a:ext uri="{FF2B5EF4-FFF2-40B4-BE49-F238E27FC236}">
                <a16:creationId xmlns:a16="http://schemas.microsoft.com/office/drawing/2014/main" id="{B9A1C8AA-1E23-478F-8CFF-7D3221CA26BC}"/>
              </a:ext>
            </a:extLst>
          </p:cNvPr>
          <p:cNvSpPr>
            <a:spLocks noGrp="1"/>
          </p:cNvSpPr>
          <p:nvPr>
            <p:ph idx="1"/>
          </p:nvPr>
        </p:nvSpPr>
        <p:spPr/>
        <p:txBody>
          <a:bodyPr/>
          <a:lstStyle/>
          <a:p>
            <a:r>
              <a:rPr lang="en-US" err="1"/>
              <a:t>Cách</a:t>
            </a:r>
            <a:r>
              <a:rPr lang="en-US"/>
              <a:t> </a:t>
            </a:r>
            <a:r>
              <a:rPr lang="en-US" err="1"/>
              <a:t>gán</a:t>
            </a:r>
            <a:r>
              <a:rPr lang="en-US"/>
              <a:t> </a:t>
            </a:r>
            <a:r>
              <a:rPr lang="en-US" err="1"/>
              <a:t>nhãn</a:t>
            </a:r>
            <a:r>
              <a:rPr lang="en-US"/>
              <a:t>: </a:t>
            </a:r>
          </a:p>
          <a:p>
            <a:endParaRPr lang="en-US"/>
          </a:p>
          <a:p>
            <a:endParaRPr lang="en-US"/>
          </a:p>
          <a:p>
            <a:r>
              <a:rPr lang="en-US" err="1"/>
              <a:t>Độ</a:t>
            </a:r>
            <a:r>
              <a:rPr lang="en-US"/>
              <a:t> </a:t>
            </a:r>
            <a:r>
              <a:rPr lang="en-US" err="1"/>
              <a:t>chính</a:t>
            </a:r>
            <a:r>
              <a:rPr lang="en-US"/>
              <a:t> </a:t>
            </a:r>
            <a:r>
              <a:rPr lang="en-US" err="1"/>
              <a:t>xác</a:t>
            </a:r>
            <a:r>
              <a:rPr lang="en-US"/>
              <a:t> model:</a:t>
            </a:r>
          </a:p>
          <a:p>
            <a:endParaRPr lang="en-US"/>
          </a:p>
          <a:p>
            <a:r>
              <a:rPr lang="en-US" err="1"/>
              <a:t>Lợi</a:t>
            </a:r>
            <a:r>
              <a:rPr lang="en-US"/>
              <a:t> </a:t>
            </a:r>
            <a:r>
              <a:rPr lang="en-US" err="1"/>
              <a:t>nhuận</a:t>
            </a:r>
            <a:r>
              <a:rPr lang="en-US"/>
              <a:t>:</a:t>
            </a:r>
          </a:p>
        </p:txBody>
      </p:sp>
      <p:pic>
        <p:nvPicPr>
          <p:cNvPr id="6" name="Picture 5">
            <a:extLst>
              <a:ext uri="{FF2B5EF4-FFF2-40B4-BE49-F238E27FC236}">
                <a16:creationId xmlns:a16="http://schemas.microsoft.com/office/drawing/2014/main" id="{4EFFEA2E-1217-4A3A-B706-654CB6F08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710046"/>
            <a:ext cx="4863981" cy="1591294"/>
          </a:xfrm>
          <a:prstGeom prst="rect">
            <a:avLst/>
          </a:prstGeom>
        </p:spPr>
      </p:pic>
      <p:pic>
        <p:nvPicPr>
          <p:cNvPr id="9" name="Picture 8">
            <a:extLst>
              <a:ext uri="{FF2B5EF4-FFF2-40B4-BE49-F238E27FC236}">
                <a16:creationId xmlns:a16="http://schemas.microsoft.com/office/drawing/2014/main" id="{84CCC2DD-C683-4714-B12D-20B5FFAFA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528" y="3458299"/>
            <a:ext cx="4401164" cy="581106"/>
          </a:xfrm>
          <a:prstGeom prst="rect">
            <a:avLst/>
          </a:prstGeom>
        </p:spPr>
      </p:pic>
      <p:pic>
        <p:nvPicPr>
          <p:cNvPr id="12" name="Picture 11">
            <a:extLst>
              <a:ext uri="{FF2B5EF4-FFF2-40B4-BE49-F238E27FC236}">
                <a16:creationId xmlns:a16="http://schemas.microsoft.com/office/drawing/2014/main" id="{F7C4B4C7-14F0-49FA-8E0C-D6CC837747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492" y="4100975"/>
            <a:ext cx="5842510" cy="2694984"/>
          </a:xfrm>
          <a:prstGeom prst="rect">
            <a:avLst/>
          </a:prstGeom>
        </p:spPr>
      </p:pic>
    </p:spTree>
    <p:extLst>
      <p:ext uri="{BB962C8B-B14F-4D97-AF65-F5344CB8AC3E}">
        <p14:creationId xmlns:p14="http://schemas.microsoft.com/office/powerpoint/2010/main" val="8539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D6A2-DF26-4E93-90FD-640CED6BFDB1}"/>
              </a:ext>
            </a:extLst>
          </p:cNvPr>
          <p:cNvSpPr>
            <a:spLocks noGrp="1"/>
          </p:cNvSpPr>
          <p:nvPr>
            <p:ph type="title"/>
          </p:nvPr>
        </p:nvSpPr>
        <p:spPr/>
        <p:txBody>
          <a:bodyPr/>
          <a:lstStyle/>
          <a:p>
            <a:r>
              <a:rPr lang="en-US"/>
              <a:t>III.3 </a:t>
            </a:r>
            <a:r>
              <a:rPr lang="en-US" err="1"/>
              <a:t>Dữ</a:t>
            </a:r>
            <a:r>
              <a:rPr lang="en-US"/>
              <a:t> </a:t>
            </a:r>
            <a:r>
              <a:rPr lang="en-US" err="1"/>
              <a:t>liệu</a:t>
            </a:r>
            <a:r>
              <a:rPr lang="en-US"/>
              <a:t> </a:t>
            </a:r>
            <a:r>
              <a:rPr lang="en-US" err="1"/>
              <a:t>đã</a:t>
            </a:r>
            <a:r>
              <a:rPr lang="en-US"/>
              <a:t> </a:t>
            </a:r>
            <a:r>
              <a:rPr lang="en-US" err="1"/>
              <a:t>được</a:t>
            </a:r>
            <a:r>
              <a:rPr lang="en-US"/>
              <a:t> </a:t>
            </a:r>
            <a:r>
              <a:rPr lang="en-US" err="1"/>
              <a:t>làm</a:t>
            </a:r>
            <a:r>
              <a:rPr lang="en-US"/>
              <a:t> </a:t>
            </a:r>
            <a:r>
              <a:rPr lang="en-US" err="1"/>
              <a:t>trơn</a:t>
            </a:r>
            <a:r>
              <a:rPr lang="en-US"/>
              <a:t>, model </a:t>
            </a:r>
            <a:r>
              <a:rPr lang="en-US" err="1"/>
              <a:t>cao</a:t>
            </a:r>
            <a:r>
              <a:rPr lang="en-US"/>
              <a:t>, profit </a:t>
            </a:r>
            <a:r>
              <a:rPr lang="en-US" err="1"/>
              <a:t>thấp</a:t>
            </a:r>
            <a:r>
              <a:rPr lang="en-US"/>
              <a:t>.</a:t>
            </a:r>
          </a:p>
        </p:txBody>
      </p:sp>
      <p:sp>
        <p:nvSpPr>
          <p:cNvPr id="3" name="Content Placeholder 2">
            <a:extLst>
              <a:ext uri="{FF2B5EF4-FFF2-40B4-BE49-F238E27FC236}">
                <a16:creationId xmlns:a16="http://schemas.microsoft.com/office/drawing/2014/main" id="{B9A1C8AA-1E23-478F-8CFF-7D3221CA26BC}"/>
              </a:ext>
            </a:extLst>
          </p:cNvPr>
          <p:cNvSpPr>
            <a:spLocks noGrp="1"/>
          </p:cNvSpPr>
          <p:nvPr>
            <p:ph idx="1"/>
          </p:nvPr>
        </p:nvSpPr>
        <p:spPr/>
        <p:txBody>
          <a:bodyPr/>
          <a:lstStyle/>
          <a:p>
            <a:r>
              <a:rPr lang="en-US" err="1"/>
              <a:t>Cách</a:t>
            </a:r>
            <a:r>
              <a:rPr lang="en-US"/>
              <a:t> </a:t>
            </a:r>
            <a:r>
              <a:rPr lang="en-US" err="1"/>
              <a:t>gán</a:t>
            </a:r>
            <a:r>
              <a:rPr lang="en-US"/>
              <a:t> </a:t>
            </a:r>
            <a:r>
              <a:rPr lang="en-US" err="1"/>
              <a:t>nhãn</a:t>
            </a:r>
            <a:r>
              <a:rPr lang="en-US"/>
              <a:t>: </a:t>
            </a:r>
          </a:p>
          <a:p>
            <a:pPr marL="0" indent="0">
              <a:buNone/>
            </a:pPr>
            <a:endParaRPr lang="en-US"/>
          </a:p>
          <a:p>
            <a:r>
              <a:rPr lang="en-US" err="1"/>
              <a:t>Độ</a:t>
            </a:r>
            <a:r>
              <a:rPr lang="en-US"/>
              <a:t> </a:t>
            </a:r>
            <a:r>
              <a:rPr lang="en-US" err="1"/>
              <a:t>chính</a:t>
            </a:r>
            <a:r>
              <a:rPr lang="en-US"/>
              <a:t> </a:t>
            </a:r>
            <a:r>
              <a:rPr lang="en-US" err="1"/>
              <a:t>xác</a:t>
            </a:r>
            <a:r>
              <a:rPr lang="en-US"/>
              <a:t> model:</a:t>
            </a:r>
          </a:p>
          <a:p>
            <a:endParaRPr lang="en-US"/>
          </a:p>
          <a:p>
            <a:r>
              <a:rPr lang="en-US" err="1"/>
              <a:t>Lợi</a:t>
            </a:r>
            <a:r>
              <a:rPr lang="en-US"/>
              <a:t> </a:t>
            </a:r>
            <a:r>
              <a:rPr lang="en-US" err="1"/>
              <a:t>nhuận</a:t>
            </a:r>
            <a:r>
              <a:rPr lang="en-US"/>
              <a:t>:</a:t>
            </a:r>
          </a:p>
        </p:txBody>
      </p:sp>
      <p:pic>
        <p:nvPicPr>
          <p:cNvPr id="5" name="Picture 4">
            <a:extLst>
              <a:ext uri="{FF2B5EF4-FFF2-40B4-BE49-F238E27FC236}">
                <a16:creationId xmlns:a16="http://schemas.microsoft.com/office/drawing/2014/main" id="{CCB422F0-FC28-4EDF-80CC-385CD7A0A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988" y="1991970"/>
            <a:ext cx="5696745" cy="743054"/>
          </a:xfrm>
          <a:prstGeom prst="rect">
            <a:avLst/>
          </a:prstGeom>
        </p:spPr>
      </p:pic>
      <p:pic>
        <p:nvPicPr>
          <p:cNvPr id="8" name="Picture 7">
            <a:extLst>
              <a:ext uri="{FF2B5EF4-FFF2-40B4-BE49-F238E27FC236}">
                <a16:creationId xmlns:a16="http://schemas.microsoft.com/office/drawing/2014/main" id="{952A315B-70BB-4795-9146-0E95539E6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492" y="3051062"/>
            <a:ext cx="4344006" cy="590632"/>
          </a:xfrm>
          <a:prstGeom prst="rect">
            <a:avLst/>
          </a:prstGeom>
        </p:spPr>
      </p:pic>
      <p:pic>
        <p:nvPicPr>
          <p:cNvPr id="11" name="Picture 10">
            <a:extLst>
              <a:ext uri="{FF2B5EF4-FFF2-40B4-BE49-F238E27FC236}">
                <a16:creationId xmlns:a16="http://schemas.microsoft.com/office/drawing/2014/main" id="{5458EAC9-830A-4C8C-B071-7EBA808B7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835" y="3773585"/>
            <a:ext cx="6211167" cy="3084415"/>
          </a:xfrm>
          <a:prstGeom prst="rect">
            <a:avLst/>
          </a:prstGeom>
        </p:spPr>
      </p:pic>
    </p:spTree>
    <p:extLst>
      <p:ext uri="{BB962C8B-B14F-4D97-AF65-F5344CB8AC3E}">
        <p14:creationId xmlns:p14="http://schemas.microsoft.com/office/powerpoint/2010/main" val="303541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37AA-E35D-41EF-A379-7768B4F442A7}"/>
              </a:ext>
            </a:extLst>
          </p:cNvPr>
          <p:cNvSpPr>
            <a:spLocks noGrp="1"/>
          </p:cNvSpPr>
          <p:nvPr>
            <p:ph type="title"/>
          </p:nvPr>
        </p:nvSpPr>
        <p:spPr/>
        <p:txBody>
          <a:bodyPr/>
          <a:lstStyle/>
          <a:p>
            <a:r>
              <a:rPr lang="en-US"/>
              <a:t>So </a:t>
            </a:r>
            <a:r>
              <a:rPr lang="en-US" err="1"/>
              <a:t>sánh</a:t>
            </a:r>
            <a:r>
              <a:rPr lang="en-US"/>
              <a:t> </a:t>
            </a:r>
            <a:r>
              <a:rPr lang="en-US" err="1"/>
              <a:t>đầu</a:t>
            </a:r>
            <a:r>
              <a:rPr lang="en-US"/>
              <a:t> </a:t>
            </a:r>
            <a:r>
              <a:rPr lang="en-US" err="1"/>
              <a:t>tiên</a:t>
            </a:r>
            <a:endParaRPr lang="en-US"/>
          </a:p>
        </p:txBody>
      </p:sp>
      <p:sp>
        <p:nvSpPr>
          <p:cNvPr id="3" name="Text Placeholder 2">
            <a:extLst>
              <a:ext uri="{FF2B5EF4-FFF2-40B4-BE49-F238E27FC236}">
                <a16:creationId xmlns:a16="http://schemas.microsoft.com/office/drawing/2014/main" id="{A62D5064-1ECC-4058-8FA4-E690F9217FA4}"/>
              </a:ext>
            </a:extLst>
          </p:cNvPr>
          <p:cNvSpPr>
            <a:spLocks noGrp="1"/>
          </p:cNvSpPr>
          <p:nvPr>
            <p:ph type="body" idx="1"/>
          </p:nvPr>
        </p:nvSpPr>
        <p:spPr>
          <a:xfrm>
            <a:off x="675746" y="2062523"/>
            <a:ext cx="2819930" cy="542599"/>
          </a:xfrm>
        </p:spPr>
        <p:txBody>
          <a:bodyPr/>
          <a:lstStyle/>
          <a:p>
            <a:r>
              <a:rPr lang="en-US" err="1"/>
              <a:t>Nhãn</a:t>
            </a:r>
            <a:r>
              <a:rPr lang="en-US"/>
              <a:t> </a:t>
            </a:r>
            <a:r>
              <a:rPr lang="en-US" err="1"/>
              <a:t>thô</a:t>
            </a:r>
            <a:endParaRPr lang="en-US"/>
          </a:p>
        </p:txBody>
      </p:sp>
      <p:sp>
        <p:nvSpPr>
          <p:cNvPr id="4" name="Content Placeholder 3">
            <a:extLst>
              <a:ext uri="{FF2B5EF4-FFF2-40B4-BE49-F238E27FC236}">
                <a16:creationId xmlns:a16="http://schemas.microsoft.com/office/drawing/2014/main" id="{6B2556CE-5332-453C-BE56-26C1E5A0B84C}"/>
              </a:ext>
            </a:extLst>
          </p:cNvPr>
          <p:cNvSpPr>
            <a:spLocks noGrp="1"/>
          </p:cNvSpPr>
          <p:nvPr>
            <p:ph sz="half" idx="2"/>
          </p:nvPr>
        </p:nvSpPr>
        <p:spPr>
          <a:xfrm>
            <a:off x="3341071" y="2892599"/>
            <a:ext cx="2819930" cy="3111105"/>
          </a:xfrm>
        </p:spPr>
        <p:style>
          <a:lnRef idx="2">
            <a:schemeClr val="accent4"/>
          </a:lnRef>
          <a:fillRef idx="1">
            <a:schemeClr val="lt1"/>
          </a:fillRef>
          <a:effectRef idx="0">
            <a:schemeClr val="accent4"/>
          </a:effectRef>
          <a:fontRef idx="minor">
            <a:schemeClr val="dk1"/>
          </a:fontRef>
        </p:style>
        <p:txBody>
          <a:bodyPr/>
          <a:lstStyle/>
          <a:p>
            <a:r>
              <a:rPr lang="en-US"/>
              <a:t>Model </a:t>
            </a:r>
            <a:r>
              <a:rPr lang="en-US" err="1"/>
              <a:t>cao</a:t>
            </a:r>
            <a:endParaRPr lang="en-US"/>
          </a:p>
          <a:p>
            <a:r>
              <a:rPr lang="en-US" err="1"/>
              <a:t>Lợi</a:t>
            </a:r>
            <a:r>
              <a:rPr lang="en-US"/>
              <a:t> </a:t>
            </a:r>
            <a:r>
              <a:rPr lang="en-US" err="1"/>
              <a:t>nhuận</a:t>
            </a:r>
            <a:r>
              <a:rPr lang="en-US"/>
              <a:t> </a:t>
            </a:r>
            <a:r>
              <a:rPr lang="en-US" err="1"/>
              <a:t>trung</a:t>
            </a:r>
            <a:r>
              <a:rPr lang="en-US"/>
              <a:t> </a:t>
            </a:r>
            <a:r>
              <a:rPr lang="en-US" err="1"/>
              <a:t>bình</a:t>
            </a:r>
            <a:endParaRPr lang="en-US"/>
          </a:p>
          <a:p>
            <a:r>
              <a:rPr lang="en-US" err="1"/>
              <a:t>Đặc</a:t>
            </a:r>
            <a:r>
              <a:rPr lang="en-US"/>
              <a:t> </a:t>
            </a:r>
            <a:r>
              <a:rPr lang="en-US" err="1"/>
              <a:t>điểm</a:t>
            </a:r>
            <a:r>
              <a:rPr lang="en-US"/>
              <a:t> </a:t>
            </a:r>
            <a:r>
              <a:rPr lang="en-US" err="1"/>
              <a:t>nhãn</a:t>
            </a:r>
            <a:endParaRPr lang="en-US"/>
          </a:p>
          <a:p>
            <a:endParaRPr lang="en-US"/>
          </a:p>
        </p:txBody>
      </p:sp>
      <p:sp>
        <p:nvSpPr>
          <p:cNvPr id="7" name="Text Placeholder 2">
            <a:extLst>
              <a:ext uri="{FF2B5EF4-FFF2-40B4-BE49-F238E27FC236}">
                <a16:creationId xmlns:a16="http://schemas.microsoft.com/office/drawing/2014/main" id="{7A8BDF56-F39E-4D81-96CE-9A32659E8E7B}"/>
              </a:ext>
            </a:extLst>
          </p:cNvPr>
          <p:cNvSpPr txBox="1">
            <a:spLocks/>
          </p:cNvSpPr>
          <p:nvPr/>
        </p:nvSpPr>
        <p:spPr>
          <a:xfrm>
            <a:off x="3341070" y="2062521"/>
            <a:ext cx="2819930" cy="54259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err="1"/>
              <a:t>Nhãn</a:t>
            </a:r>
            <a:r>
              <a:rPr lang="en-US"/>
              <a:t> </a:t>
            </a:r>
            <a:r>
              <a:rPr lang="en-US" err="1"/>
              <a:t>tính</a:t>
            </a:r>
            <a:r>
              <a:rPr lang="en-US"/>
              <a:t> </a:t>
            </a:r>
            <a:r>
              <a:rPr lang="en-US" err="1"/>
              <a:t>trung</a:t>
            </a:r>
            <a:r>
              <a:rPr lang="en-US"/>
              <a:t> </a:t>
            </a:r>
            <a:r>
              <a:rPr lang="en-US" err="1"/>
              <a:t>bình</a:t>
            </a:r>
            <a:endParaRPr lang="en-US"/>
          </a:p>
        </p:txBody>
      </p:sp>
      <p:sp>
        <p:nvSpPr>
          <p:cNvPr id="8" name="Content Placeholder 3">
            <a:extLst>
              <a:ext uri="{FF2B5EF4-FFF2-40B4-BE49-F238E27FC236}">
                <a16:creationId xmlns:a16="http://schemas.microsoft.com/office/drawing/2014/main" id="{42D21D7D-D4CB-4C1F-B82F-F9DCB2D572CC}"/>
              </a:ext>
            </a:extLst>
          </p:cNvPr>
          <p:cNvSpPr txBox="1">
            <a:spLocks/>
          </p:cNvSpPr>
          <p:nvPr/>
        </p:nvSpPr>
        <p:spPr>
          <a:xfrm>
            <a:off x="228071" y="2892600"/>
            <a:ext cx="2819930" cy="3111105"/>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Model </a:t>
            </a:r>
            <a:r>
              <a:rPr lang="en-US" err="1"/>
              <a:t>thấp</a:t>
            </a:r>
            <a:endParaRPr lang="en-US"/>
          </a:p>
          <a:p>
            <a:r>
              <a:rPr lang="en-US" err="1"/>
              <a:t>Lợi</a:t>
            </a:r>
            <a:r>
              <a:rPr lang="en-US"/>
              <a:t> </a:t>
            </a:r>
            <a:r>
              <a:rPr lang="en-US" err="1"/>
              <a:t>nhuận</a:t>
            </a:r>
            <a:r>
              <a:rPr lang="en-US"/>
              <a:t> </a:t>
            </a:r>
            <a:r>
              <a:rPr lang="en-US" err="1"/>
              <a:t>cao</a:t>
            </a:r>
            <a:endParaRPr lang="en-US"/>
          </a:p>
          <a:p>
            <a:r>
              <a:rPr lang="en-US" err="1"/>
              <a:t>Đặc</a:t>
            </a:r>
            <a:r>
              <a:rPr lang="en-US"/>
              <a:t> </a:t>
            </a:r>
            <a:r>
              <a:rPr lang="en-US" err="1"/>
              <a:t>điểm</a:t>
            </a:r>
            <a:r>
              <a:rPr lang="en-US"/>
              <a:t> </a:t>
            </a:r>
            <a:r>
              <a:rPr lang="en-US" err="1"/>
              <a:t>nhãn</a:t>
            </a:r>
            <a:endParaRPr lang="en-US"/>
          </a:p>
          <a:p>
            <a:endParaRPr lang="en-US"/>
          </a:p>
          <a:p>
            <a:endParaRPr lang="en-US"/>
          </a:p>
        </p:txBody>
      </p:sp>
      <p:sp>
        <p:nvSpPr>
          <p:cNvPr id="10" name="Text Placeholder 2">
            <a:extLst>
              <a:ext uri="{FF2B5EF4-FFF2-40B4-BE49-F238E27FC236}">
                <a16:creationId xmlns:a16="http://schemas.microsoft.com/office/drawing/2014/main" id="{B3E1E5BC-1A17-42F0-8D21-350772DC8EFD}"/>
              </a:ext>
            </a:extLst>
          </p:cNvPr>
          <p:cNvSpPr txBox="1">
            <a:spLocks/>
          </p:cNvSpPr>
          <p:nvPr/>
        </p:nvSpPr>
        <p:spPr>
          <a:xfrm>
            <a:off x="6454072" y="2062521"/>
            <a:ext cx="2819930" cy="54259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err="1"/>
              <a:t>Nhãn</a:t>
            </a:r>
            <a:r>
              <a:rPr lang="en-US"/>
              <a:t> </a:t>
            </a:r>
            <a:r>
              <a:rPr lang="en-US" err="1"/>
              <a:t>làm</a:t>
            </a:r>
            <a:r>
              <a:rPr lang="en-US"/>
              <a:t> </a:t>
            </a:r>
            <a:r>
              <a:rPr lang="en-US" err="1"/>
              <a:t>trơn</a:t>
            </a:r>
            <a:endParaRPr lang="en-US"/>
          </a:p>
        </p:txBody>
      </p:sp>
      <p:sp>
        <p:nvSpPr>
          <p:cNvPr id="11" name="Content Placeholder 3">
            <a:extLst>
              <a:ext uri="{FF2B5EF4-FFF2-40B4-BE49-F238E27FC236}">
                <a16:creationId xmlns:a16="http://schemas.microsoft.com/office/drawing/2014/main" id="{5FDF3C59-3CF7-4347-84E5-BEE958DB59CF}"/>
              </a:ext>
            </a:extLst>
          </p:cNvPr>
          <p:cNvSpPr txBox="1">
            <a:spLocks/>
          </p:cNvSpPr>
          <p:nvPr/>
        </p:nvSpPr>
        <p:spPr>
          <a:xfrm>
            <a:off x="6454072" y="2892599"/>
            <a:ext cx="2819930" cy="3111105"/>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Model </a:t>
            </a:r>
            <a:r>
              <a:rPr lang="en-US" err="1"/>
              <a:t>trung</a:t>
            </a:r>
            <a:r>
              <a:rPr lang="en-US"/>
              <a:t> </a:t>
            </a:r>
            <a:r>
              <a:rPr lang="en-US" err="1"/>
              <a:t>bình</a:t>
            </a:r>
            <a:endParaRPr lang="en-US"/>
          </a:p>
          <a:p>
            <a:r>
              <a:rPr lang="en-US" err="1"/>
              <a:t>Lợi</a:t>
            </a:r>
            <a:r>
              <a:rPr lang="en-US"/>
              <a:t> </a:t>
            </a:r>
            <a:r>
              <a:rPr lang="en-US" err="1"/>
              <a:t>nhuận</a:t>
            </a:r>
            <a:r>
              <a:rPr lang="en-US"/>
              <a:t> </a:t>
            </a:r>
            <a:r>
              <a:rPr lang="en-US" err="1"/>
              <a:t>thấp</a:t>
            </a:r>
            <a:endParaRPr lang="en-US"/>
          </a:p>
          <a:p>
            <a:r>
              <a:rPr lang="en-US" err="1"/>
              <a:t>Đặc</a:t>
            </a:r>
            <a:r>
              <a:rPr lang="en-US"/>
              <a:t> </a:t>
            </a:r>
            <a:r>
              <a:rPr lang="en-US" err="1"/>
              <a:t>điểm</a:t>
            </a:r>
            <a:r>
              <a:rPr lang="en-US"/>
              <a:t> </a:t>
            </a:r>
            <a:r>
              <a:rPr lang="en-US" err="1"/>
              <a:t>nhãn</a:t>
            </a:r>
            <a:endParaRPr lang="en-US"/>
          </a:p>
          <a:p>
            <a:endParaRPr lang="en-US"/>
          </a:p>
          <a:p>
            <a:endParaRPr lang="en-US"/>
          </a:p>
        </p:txBody>
      </p:sp>
      <p:pic>
        <p:nvPicPr>
          <p:cNvPr id="16" name="Picture 15">
            <a:extLst>
              <a:ext uri="{FF2B5EF4-FFF2-40B4-BE49-F238E27FC236}">
                <a16:creationId xmlns:a16="http://schemas.microsoft.com/office/drawing/2014/main" id="{E82EA3E5-0D6D-4299-98A9-D6FE9A162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71" y="4033722"/>
            <a:ext cx="2819929" cy="1969982"/>
          </a:xfrm>
          <a:prstGeom prst="rect">
            <a:avLst/>
          </a:prstGeom>
        </p:spPr>
      </p:pic>
      <p:pic>
        <p:nvPicPr>
          <p:cNvPr id="18" name="Picture 17">
            <a:extLst>
              <a:ext uri="{FF2B5EF4-FFF2-40B4-BE49-F238E27FC236}">
                <a16:creationId xmlns:a16="http://schemas.microsoft.com/office/drawing/2014/main" id="{FAA405DC-BD5D-4D5B-A585-1BF3237F6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070" y="4252879"/>
            <a:ext cx="2819930" cy="1750825"/>
          </a:xfrm>
          <a:prstGeom prst="rect">
            <a:avLst/>
          </a:prstGeom>
        </p:spPr>
      </p:pic>
      <p:pic>
        <p:nvPicPr>
          <p:cNvPr id="20" name="Picture 19">
            <a:extLst>
              <a:ext uri="{FF2B5EF4-FFF2-40B4-BE49-F238E27FC236}">
                <a16:creationId xmlns:a16="http://schemas.microsoft.com/office/drawing/2014/main" id="{A6042344-1B4D-49DA-A0E2-7132849B6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070" y="4033722"/>
            <a:ext cx="2819930" cy="1969981"/>
          </a:xfrm>
          <a:prstGeom prst="rect">
            <a:avLst/>
          </a:prstGeom>
        </p:spPr>
      </p:pic>
    </p:spTree>
    <p:extLst>
      <p:ext uri="{BB962C8B-B14F-4D97-AF65-F5344CB8AC3E}">
        <p14:creationId xmlns:p14="http://schemas.microsoft.com/office/powerpoint/2010/main" val="411501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37AA-E35D-41EF-A379-7768B4F442A7}"/>
              </a:ext>
            </a:extLst>
          </p:cNvPr>
          <p:cNvSpPr>
            <a:spLocks noGrp="1"/>
          </p:cNvSpPr>
          <p:nvPr>
            <p:ph type="title"/>
          </p:nvPr>
        </p:nvSpPr>
        <p:spPr/>
        <p:txBody>
          <a:bodyPr/>
          <a:lstStyle/>
          <a:p>
            <a:r>
              <a:rPr lang="en-US" err="1"/>
              <a:t>Kết</a:t>
            </a:r>
            <a:r>
              <a:rPr lang="en-US"/>
              <a:t> </a:t>
            </a:r>
            <a:r>
              <a:rPr lang="en-US" err="1"/>
              <a:t>quả</a:t>
            </a:r>
            <a:r>
              <a:rPr lang="en-US"/>
              <a:t> </a:t>
            </a:r>
            <a:r>
              <a:rPr lang="en-US" err="1"/>
              <a:t>gán</a:t>
            </a:r>
            <a:r>
              <a:rPr lang="en-US"/>
              <a:t> </a:t>
            </a:r>
            <a:r>
              <a:rPr lang="en-US" err="1"/>
              <a:t>nhãn</a:t>
            </a:r>
            <a:endParaRPr lang="en-US"/>
          </a:p>
        </p:txBody>
      </p:sp>
      <p:sp>
        <p:nvSpPr>
          <p:cNvPr id="3" name="Text Placeholder 2">
            <a:extLst>
              <a:ext uri="{FF2B5EF4-FFF2-40B4-BE49-F238E27FC236}">
                <a16:creationId xmlns:a16="http://schemas.microsoft.com/office/drawing/2014/main" id="{A62D5064-1ECC-4058-8FA4-E690F9217FA4}"/>
              </a:ext>
            </a:extLst>
          </p:cNvPr>
          <p:cNvSpPr>
            <a:spLocks noGrp="1"/>
          </p:cNvSpPr>
          <p:nvPr>
            <p:ph type="body" idx="1"/>
          </p:nvPr>
        </p:nvSpPr>
        <p:spPr>
          <a:xfrm>
            <a:off x="675746" y="2062523"/>
            <a:ext cx="2819930" cy="542599"/>
          </a:xfrm>
        </p:spPr>
        <p:txBody>
          <a:bodyPr/>
          <a:lstStyle/>
          <a:p>
            <a:r>
              <a:rPr lang="en-US" err="1"/>
              <a:t>Nhãn</a:t>
            </a:r>
            <a:r>
              <a:rPr lang="en-US"/>
              <a:t> </a:t>
            </a:r>
            <a:r>
              <a:rPr lang="en-US" err="1"/>
              <a:t>thô</a:t>
            </a:r>
            <a:endParaRPr lang="en-US"/>
          </a:p>
        </p:txBody>
      </p:sp>
      <p:sp>
        <p:nvSpPr>
          <p:cNvPr id="4" name="Content Placeholder 3">
            <a:extLst>
              <a:ext uri="{FF2B5EF4-FFF2-40B4-BE49-F238E27FC236}">
                <a16:creationId xmlns:a16="http://schemas.microsoft.com/office/drawing/2014/main" id="{6B2556CE-5332-453C-BE56-26C1E5A0B84C}"/>
              </a:ext>
            </a:extLst>
          </p:cNvPr>
          <p:cNvSpPr>
            <a:spLocks noGrp="1"/>
          </p:cNvSpPr>
          <p:nvPr>
            <p:ph sz="half" idx="2"/>
          </p:nvPr>
        </p:nvSpPr>
        <p:spPr>
          <a:xfrm>
            <a:off x="3341071" y="2892599"/>
            <a:ext cx="2819930" cy="3111105"/>
          </a:xfrm>
        </p:spPr>
        <p:style>
          <a:lnRef idx="2">
            <a:schemeClr val="accent4"/>
          </a:lnRef>
          <a:fillRef idx="1">
            <a:schemeClr val="lt1"/>
          </a:fillRef>
          <a:effectRef idx="0">
            <a:schemeClr val="accent4"/>
          </a:effectRef>
          <a:fontRef idx="minor">
            <a:schemeClr val="dk1"/>
          </a:fontRef>
        </p:style>
        <p:txBody>
          <a:bodyPr/>
          <a:lstStyle/>
          <a:p>
            <a:r>
              <a:rPr lang="en-US"/>
              <a:t>Sai </a:t>
            </a:r>
            <a:r>
              <a:rPr lang="en-US" err="1"/>
              <a:t>trung</a:t>
            </a:r>
            <a:r>
              <a:rPr lang="en-US"/>
              <a:t> </a:t>
            </a:r>
            <a:r>
              <a:rPr lang="en-US" err="1"/>
              <a:t>bình</a:t>
            </a:r>
            <a:endParaRPr lang="en-US"/>
          </a:p>
          <a:p>
            <a:r>
              <a:rPr lang="en-US" err="1"/>
              <a:t>Bắt</a:t>
            </a:r>
            <a:r>
              <a:rPr lang="en-US"/>
              <a:t> xu </a:t>
            </a:r>
            <a:r>
              <a:rPr lang="en-US" err="1"/>
              <a:t>hướng</a:t>
            </a:r>
            <a:r>
              <a:rPr lang="en-US"/>
              <a:t> </a:t>
            </a:r>
            <a:r>
              <a:rPr lang="en-US" err="1"/>
              <a:t>tốt</a:t>
            </a:r>
            <a:r>
              <a:rPr lang="en-US"/>
              <a:t>.</a:t>
            </a:r>
          </a:p>
          <a:p>
            <a:r>
              <a:rPr lang="en-US" err="1"/>
              <a:t>Độ</a:t>
            </a:r>
            <a:r>
              <a:rPr lang="en-US"/>
              <a:t> </a:t>
            </a:r>
            <a:r>
              <a:rPr lang="en-US" err="1"/>
              <a:t>trễ</a:t>
            </a:r>
            <a:r>
              <a:rPr lang="en-US"/>
              <a:t> </a:t>
            </a:r>
            <a:r>
              <a:rPr lang="en-US" err="1"/>
              <a:t>cao</a:t>
            </a:r>
            <a:endParaRPr lang="en-US"/>
          </a:p>
          <a:p>
            <a:endParaRPr lang="en-US"/>
          </a:p>
        </p:txBody>
      </p:sp>
      <p:sp>
        <p:nvSpPr>
          <p:cNvPr id="7" name="Text Placeholder 2">
            <a:extLst>
              <a:ext uri="{FF2B5EF4-FFF2-40B4-BE49-F238E27FC236}">
                <a16:creationId xmlns:a16="http://schemas.microsoft.com/office/drawing/2014/main" id="{7A8BDF56-F39E-4D81-96CE-9A32659E8E7B}"/>
              </a:ext>
            </a:extLst>
          </p:cNvPr>
          <p:cNvSpPr txBox="1">
            <a:spLocks/>
          </p:cNvSpPr>
          <p:nvPr/>
        </p:nvSpPr>
        <p:spPr>
          <a:xfrm>
            <a:off x="3341070" y="2062521"/>
            <a:ext cx="2819930" cy="54259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err="1"/>
              <a:t>Nhãn</a:t>
            </a:r>
            <a:r>
              <a:rPr lang="en-US"/>
              <a:t> </a:t>
            </a:r>
            <a:r>
              <a:rPr lang="en-US" err="1"/>
              <a:t>tính</a:t>
            </a:r>
            <a:r>
              <a:rPr lang="en-US"/>
              <a:t> </a:t>
            </a:r>
            <a:r>
              <a:rPr lang="en-US" err="1"/>
              <a:t>trung</a:t>
            </a:r>
            <a:r>
              <a:rPr lang="en-US"/>
              <a:t> </a:t>
            </a:r>
            <a:r>
              <a:rPr lang="en-US" err="1"/>
              <a:t>bình</a:t>
            </a:r>
            <a:endParaRPr lang="en-US"/>
          </a:p>
        </p:txBody>
      </p:sp>
      <p:sp>
        <p:nvSpPr>
          <p:cNvPr id="8" name="Content Placeholder 3">
            <a:extLst>
              <a:ext uri="{FF2B5EF4-FFF2-40B4-BE49-F238E27FC236}">
                <a16:creationId xmlns:a16="http://schemas.microsoft.com/office/drawing/2014/main" id="{42D21D7D-D4CB-4C1F-B82F-F9DCB2D572CC}"/>
              </a:ext>
            </a:extLst>
          </p:cNvPr>
          <p:cNvSpPr txBox="1">
            <a:spLocks/>
          </p:cNvSpPr>
          <p:nvPr/>
        </p:nvSpPr>
        <p:spPr>
          <a:xfrm>
            <a:off x="228071" y="2892600"/>
            <a:ext cx="2819930" cy="3111105"/>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Sai </a:t>
            </a:r>
            <a:r>
              <a:rPr lang="en-US" err="1"/>
              <a:t>nhiều</a:t>
            </a:r>
            <a:r>
              <a:rPr lang="en-US"/>
              <a:t>.</a:t>
            </a:r>
          </a:p>
          <a:p>
            <a:r>
              <a:rPr lang="en-US" err="1"/>
              <a:t>Bắt</a:t>
            </a:r>
            <a:r>
              <a:rPr lang="en-US"/>
              <a:t> </a:t>
            </a:r>
            <a:r>
              <a:rPr lang="en-US" err="1"/>
              <a:t>đỉnh</a:t>
            </a:r>
            <a:r>
              <a:rPr lang="en-US"/>
              <a:t> </a:t>
            </a:r>
            <a:r>
              <a:rPr lang="en-US" err="1"/>
              <a:t>tốt</a:t>
            </a:r>
            <a:r>
              <a:rPr lang="en-US"/>
              <a:t>.</a:t>
            </a:r>
          </a:p>
          <a:p>
            <a:r>
              <a:rPr lang="en-US" err="1"/>
              <a:t>Nhạy</a:t>
            </a:r>
            <a:r>
              <a:rPr lang="en-US"/>
              <a:t> </a:t>
            </a:r>
            <a:r>
              <a:rPr lang="en-US" err="1"/>
              <a:t>cảm</a:t>
            </a:r>
            <a:r>
              <a:rPr lang="en-US"/>
              <a:t>.</a:t>
            </a:r>
          </a:p>
          <a:p>
            <a:endParaRPr lang="en-US"/>
          </a:p>
          <a:p>
            <a:endParaRPr lang="en-US"/>
          </a:p>
        </p:txBody>
      </p:sp>
      <p:sp>
        <p:nvSpPr>
          <p:cNvPr id="10" name="Text Placeholder 2">
            <a:extLst>
              <a:ext uri="{FF2B5EF4-FFF2-40B4-BE49-F238E27FC236}">
                <a16:creationId xmlns:a16="http://schemas.microsoft.com/office/drawing/2014/main" id="{B3E1E5BC-1A17-42F0-8D21-350772DC8EFD}"/>
              </a:ext>
            </a:extLst>
          </p:cNvPr>
          <p:cNvSpPr txBox="1">
            <a:spLocks/>
          </p:cNvSpPr>
          <p:nvPr/>
        </p:nvSpPr>
        <p:spPr>
          <a:xfrm>
            <a:off x="6454072" y="2062521"/>
            <a:ext cx="2819930" cy="54259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err="1"/>
              <a:t>Nhãn</a:t>
            </a:r>
            <a:r>
              <a:rPr lang="en-US"/>
              <a:t> </a:t>
            </a:r>
            <a:r>
              <a:rPr lang="en-US" err="1"/>
              <a:t>làm</a:t>
            </a:r>
            <a:r>
              <a:rPr lang="en-US"/>
              <a:t> </a:t>
            </a:r>
            <a:r>
              <a:rPr lang="en-US" err="1"/>
              <a:t>trơn</a:t>
            </a:r>
            <a:endParaRPr lang="en-US"/>
          </a:p>
        </p:txBody>
      </p:sp>
      <p:sp>
        <p:nvSpPr>
          <p:cNvPr id="11" name="Content Placeholder 3">
            <a:extLst>
              <a:ext uri="{FF2B5EF4-FFF2-40B4-BE49-F238E27FC236}">
                <a16:creationId xmlns:a16="http://schemas.microsoft.com/office/drawing/2014/main" id="{5FDF3C59-3CF7-4347-84E5-BEE958DB59CF}"/>
              </a:ext>
            </a:extLst>
          </p:cNvPr>
          <p:cNvSpPr txBox="1">
            <a:spLocks/>
          </p:cNvSpPr>
          <p:nvPr/>
        </p:nvSpPr>
        <p:spPr>
          <a:xfrm>
            <a:off x="6454065" y="2892599"/>
            <a:ext cx="2819930" cy="3111105"/>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Sai </a:t>
            </a:r>
            <a:r>
              <a:rPr lang="en-US" err="1"/>
              <a:t>ít</a:t>
            </a:r>
            <a:endParaRPr lang="en-US"/>
          </a:p>
          <a:p>
            <a:r>
              <a:rPr lang="en-US"/>
              <a:t>Xu </a:t>
            </a:r>
            <a:r>
              <a:rPr lang="en-US" err="1"/>
              <a:t>hướng</a:t>
            </a:r>
            <a:r>
              <a:rPr lang="en-US"/>
              <a:t> </a:t>
            </a:r>
            <a:r>
              <a:rPr lang="en-US" err="1"/>
              <a:t>ngắn</a:t>
            </a:r>
            <a:r>
              <a:rPr lang="en-US"/>
              <a:t> </a:t>
            </a:r>
            <a:r>
              <a:rPr lang="en-US" err="1"/>
              <a:t>hạn</a:t>
            </a:r>
            <a:r>
              <a:rPr lang="en-US"/>
              <a:t> </a:t>
            </a:r>
            <a:r>
              <a:rPr lang="en-US" err="1"/>
              <a:t>tốt</a:t>
            </a:r>
            <a:endParaRPr lang="en-US"/>
          </a:p>
          <a:p>
            <a:r>
              <a:rPr lang="en-US" err="1"/>
              <a:t>Trễ</a:t>
            </a:r>
            <a:r>
              <a:rPr lang="en-US"/>
              <a:t> </a:t>
            </a:r>
            <a:r>
              <a:rPr lang="en-US" err="1"/>
              <a:t>hơn</a:t>
            </a:r>
            <a:r>
              <a:rPr lang="en-US"/>
              <a:t> </a:t>
            </a:r>
            <a:r>
              <a:rPr lang="en-US" err="1"/>
              <a:t>đỉnh</a:t>
            </a:r>
            <a:r>
              <a:rPr lang="en-US"/>
              <a:t> </a:t>
            </a:r>
            <a:r>
              <a:rPr lang="en-US" err="1"/>
              <a:t>rất</a:t>
            </a:r>
            <a:r>
              <a:rPr lang="en-US"/>
              <a:t> </a:t>
            </a:r>
            <a:r>
              <a:rPr lang="en-US" err="1"/>
              <a:t>nhiều</a:t>
            </a:r>
            <a:endParaRPr lang="en-US"/>
          </a:p>
          <a:p>
            <a:endParaRPr lang="en-US"/>
          </a:p>
          <a:p>
            <a:endParaRPr lang="en-US"/>
          </a:p>
        </p:txBody>
      </p:sp>
      <p:pic>
        <p:nvPicPr>
          <p:cNvPr id="6" name="Picture 5">
            <a:extLst>
              <a:ext uri="{FF2B5EF4-FFF2-40B4-BE49-F238E27FC236}">
                <a16:creationId xmlns:a16="http://schemas.microsoft.com/office/drawing/2014/main" id="{9EBB742C-4037-4BBB-9939-A1CA279E4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71" y="4252879"/>
            <a:ext cx="2819930" cy="1750824"/>
          </a:xfrm>
          <a:prstGeom prst="rect">
            <a:avLst/>
          </a:prstGeom>
        </p:spPr>
      </p:pic>
      <p:pic>
        <p:nvPicPr>
          <p:cNvPr id="12" name="Picture 11">
            <a:extLst>
              <a:ext uri="{FF2B5EF4-FFF2-40B4-BE49-F238E27FC236}">
                <a16:creationId xmlns:a16="http://schemas.microsoft.com/office/drawing/2014/main" id="{348C2E25-0B29-4140-BF10-B66287DF3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069" y="4252880"/>
            <a:ext cx="2819930" cy="1750824"/>
          </a:xfrm>
          <a:prstGeom prst="rect">
            <a:avLst/>
          </a:prstGeom>
        </p:spPr>
      </p:pic>
      <p:pic>
        <p:nvPicPr>
          <p:cNvPr id="14" name="Picture 13">
            <a:extLst>
              <a:ext uri="{FF2B5EF4-FFF2-40B4-BE49-F238E27FC236}">
                <a16:creationId xmlns:a16="http://schemas.microsoft.com/office/drawing/2014/main" id="{28B6B2D8-5841-49A6-B5D3-04FAB7D88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067" y="4252879"/>
            <a:ext cx="2819930" cy="1750823"/>
          </a:xfrm>
          <a:prstGeom prst="rect">
            <a:avLst/>
          </a:prstGeom>
        </p:spPr>
      </p:pic>
    </p:spTree>
    <p:extLst>
      <p:ext uri="{BB962C8B-B14F-4D97-AF65-F5344CB8AC3E}">
        <p14:creationId xmlns:p14="http://schemas.microsoft.com/office/powerpoint/2010/main" val="286758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001C-1F8E-496D-A67D-E52ADE70EE07}"/>
              </a:ext>
            </a:extLst>
          </p:cNvPr>
          <p:cNvSpPr>
            <a:spLocks noGrp="1"/>
          </p:cNvSpPr>
          <p:nvPr>
            <p:ph type="title"/>
          </p:nvPr>
        </p:nvSpPr>
        <p:spPr/>
        <p:txBody>
          <a:bodyPr/>
          <a:lstStyle/>
          <a:p>
            <a:r>
              <a:rPr lang="en-US" err="1"/>
              <a:t>Nguyên</a:t>
            </a:r>
            <a:r>
              <a:rPr lang="en-US"/>
              <a:t> </a:t>
            </a:r>
            <a:r>
              <a:rPr lang="en-US" err="1"/>
              <a:t>nhân</a:t>
            </a:r>
            <a:endParaRPr lang="en-US"/>
          </a:p>
        </p:txBody>
      </p:sp>
      <p:sp>
        <p:nvSpPr>
          <p:cNvPr id="3" name="Content Placeholder 2">
            <a:extLst>
              <a:ext uri="{FF2B5EF4-FFF2-40B4-BE49-F238E27FC236}">
                <a16:creationId xmlns:a16="http://schemas.microsoft.com/office/drawing/2014/main" id="{EE6A45DC-4BA7-4696-8065-74004E5353CC}"/>
              </a:ext>
            </a:extLst>
          </p:cNvPr>
          <p:cNvSpPr>
            <a:spLocks noGrp="1"/>
          </p:cNvSpPr>
          <p:nvPr>
            <p:ph idx="1"/>
          </p:nvPr>
        </p:nvSpPr>
        <p:spPr/>
        <p:txBody>
          <a:bodyPr/>
          <a:lstStyle/>
          <a:p>
            <a:r>
              <a:rPr lang="en-US" err="1"/>
              <a:t>Bắt</a:t>
            </a:r>
            <a:r>
              <a:rPr lang="en-US"/>
              <a:t> </a:t>
            </a:r>
            <a:r>
              <a:rPr lang="en-US" err="1"/>
              <a:t>được</a:t>
            </a:r>
            <a:r>
              <a:rPr lang="en-US"/>
              <a:t> </a:t>
            </a:r>
            <a:r>
              <a:rPr lang="en-US" err="1"/>
              <a:t>đỉnh</a:t>
            </a:r>
            <a:r>
              <a:rPr lang="en-US"/>
              <a:t> </a:t>
            </a:r>
            <a:r>
              <a:rPr lang="en-US" err="1"/>
              <a:t>là</a:t>
            </a:r>
            <a:r>
              <a:rPr lang="en-US"/>
              <a:t> </a:t>
            </a:r>
            <a:r>
              <a:rPr lang="en-US" err="1"/>
              <a:t>yếu</a:t>
            </a:r>
            <a:r>
              <a:rPr lang="en-US"/>
              <a:t> </a:t>
            </a:r>
            <a:r>
              <a:rPr lang="en-US" err="1"/>
              <a:t>tốt</a:t>
            </a:r>
            <a:r>
              <a:rPr lang="en-US"/>
              <a:t> </a:t>
            </a:r>
            <a:r>
              <a:rPr lang="en-US" err="1"/>
              <a:t>cực</a:t>
            </a:r>
            <a:r>
              <a:rPr lang="en-US"/>
              <a:t> </a:t>
            </a:r>
            <a:r>
              <a:rPr lang="en-US" err="1"/>
              <a:t>kỳ</a:t>
            </a:r>
            <a:r>
              <a:rPr lang="en-US"/>
              <a:t> </a:t>
            </a:r>
            <a:r>
              <a:rPr lang="en-US" err="1"/>
              <a:t>quan</a:t>
            </a:r>
            <a:r>
              <a:rPr lang="en-US"/>
              <a:t> </a:t>
            </a:r>
            <a:r>
              <a:rPr lang="en-US" err="1"/>
              <a:t>trọng</a:t>
            </a:r>
            <a:r>
              <a:rPr lang="en-US"/>
              <a:t> </a:t>
            </a:r>
            <a:r>
              <a:rPr lang="en-US" err="1"/>
              <a:t>để</a:t>
            </a:r>
            <a:r>
              <a:rPr lang="en-US"/>
              <a:t> </a:t>
            </a:r>
            <a:r>
              <a:rPr lang="en-US" err="1"/>
              <a:t>tăng</a:t>
            </a:r>
            <a:r>
              <a:rPr lang="en-US"/>
              <a:t> </a:t>
            </a:r>
            <a:r>
              <a:rPr lang="en-US" err="1"/>
              <a:t>lợi</a:t>
            </a:r>
            <a:r>
              <a:rPr lang="en-US"/>
              <a:t> nhuận.</a:t>
            </a:r>
          </a:p>
          <a:p>
            <a:r>
              <a:rPr lang="en-US"/>
              <a:t>2 cách gán nhãn sử dụng đường trung bình và hàm làm trơn đã bỏ qua đỉnh.</a:t>
            </a:r>
          </a:p>
          <a:p>
            <a:r>
              <a:rPr lang="en-US"/>
              <a:t>Để bắt xu hướng dài hạn và ngắn hạn mà không quan tâm tới đỉnh đảo chiều sẽ phù hợp với 2 phương pháp đường trung bình và hàm làm trơn.</a:t>
            </a:r>
          </a:p>
          <a:p>
            <a:r>
              <a:rPr lang="en-US"/>
              <a:t>Nhưng lợi nhuận lại thu được là cao nhất nếu đoán đúng được đỉnh đảo chiều.</a:t>
            </a:r>
          </a:p>
          <a:p>
            <a:r>
              <a:rPr lang="en-US"/>
              <a:t>Nhãn được gán quá sớm, không có nhiễu trong cả xu hướng, kết thúc xu hướng quá trễ. </a:t>
            </a:r>
          </a:p>
          <a:p>
            <a:endParaRPr lang="en-US"/>
          </a:p>
          <a:p>
            <a:endParaRPr lang="en-US"/>
          </a:p>
        </p:txBody>
      </p:sp>
      <p:pic>
        <p:nvPicPr>
          <p:cNvPr id="7" name="Picture 6">
            <a:extLst>
              <a:ext uri="{FF2B5EF4-FFF2-40B4-BE49-F238E27FC236}">
                <a16:creationId xmlns:a16="http://schemas.microsoft.com/office/drawing/2014/main" id="{B4FFA477-56CA-416F-842C-784717842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26" y="4391025"/>
            <a:ext cx="7677323" cy="2114550"/>
          </a:xfrm>
          <a:prstGeom prst="rect">
            <a:avLst/>
          </a:prstGeom>
        </p:spPr>
      </p:pic>
    </p:spTree>
    <p:extLst>
      <p:ext uri="{BB962C8B-B14F-4D97-AF65-F5344CB8AC3E}">
        <p14:creationId xmlns:p14="http://schemas.microsoft.com/office/powerpoint/2010/main" val="1768974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6BDC-307C-45F3-9C67-CCBC49AF8C4B}"/>
              </a:ext>
            </a:extLst>
          </p:cNvPr>
          <p:cNvSpPr>
            <a:spLocks noGrp="1"/>
          </p:cNvSpPr>
          <p:nvPr>
            <p:ph type="title"/>
          </p:nvPr>
        </p:nvSpPr>
        <p:spPr/>
        <p:txBody>
          <a:bodyPr/>
          <a:lstStyle/>
          <a:p>
            <a:r>
              <a:rPr lang="en-US"/>
              <a:t>Hướng giải quyết</a:t>
            </a:r>
          </a:p>
        </p:txBody>
      </p:sp>
      <p:sp>
        <p:nvSpPr>
          <p:cNvPr id="3" name="Content Placeholder 2">
            <a:extLst>
              <a:ext uri="{FF2B5EF4-FFF2-40B4-BE49-F238E27FC236}">
                <a16:creationId xmlns:a16="http://schemas.microsoft.com/office/drawing/2014/main" id="{E5678DC3-5D42-4A3E-A9DF-A10A6D736B6C}"/>
              </a:ext>
            </a:extLst>
          </p:cNvPr>
          <p:cNvSpPr>
            <a:spLocks noGrp="1"/>
          </p:cNvSpPr>
          <p:nvPr>
            <p:ph idx="1"/>
          </p:nvPr>
        </p:nvSpPr>
        <p:spPr/>
        <p:txBody>
          <a:bodyPr/>
          <a:lstStyle/>
          <a:p>
            <a:r>
              <a:rPr lang="en-US"/>
              <a:t>Dịch trễ. Nghĩa là dịch nhãn đi 1 ngày so với hiện tại.</a:t>
            </a:r>
          </a:p>
          <a:p>
            <a:r>
              <a:rPr lang="en-US"/>
              <a:t>stock_data['Buy_sig'] = stock_data['Buy_sig'].shift(1, axis = 0)</a:t>
            </a:r>
          </a:p>
          <a:p>
            <a:r>
              <a:rPr lang="en-US"/>
              <a:t>Tất cả nhãn sẽ được dịch lùi sang 1 ngày sau.</a:t>
            </a:r>
          </a:p>
          <a:p>
            <a:endParaRPr lang="en-US"/>
          </a:p>
          <a:p>
            <a:endParaRPr lang="en-US"/>
          </a:p>
        </p:txBody>
      </p:sp>
      <p:pic>
        <p:nvPicPr>
          <p:cNvPr id="12" name="Picture 11">
            <a:extLst>
              <a:ext uri="{FF2B5EF4-FFF2-40B4-BE49-F238E27FC236}">
                <a16:creationId xmlns:a16="http://schemas.microsoft.com/office/drawing/2014/main" id="{2A058A80-9D15-42F7-AF14-7E856C8B57DA}"/>
              </a:ext>
            </a:extLst>
          </p:cNvPr>
          <p:cNvPicPr>
            <a:picLocks noChangeAspect="1"/>
          </p:cNvPicPr>
          <p:nvPr/>
        </p:nvPicPr>
        <p:blipFill>
          <a:blip r:embed="rId2"/>
          <a:stretch>
            <a:fillRect/>
          </a:stretch>
        </p:blipFill>
        <p:spPr>
          <a:xfrm>
            <a:off x="677334" y="3338513"/>
            <a:ext cx="7752291" cy="3351160"/>
          </a:xfrm>
          <a:prstGeom prst="rect">
            <a:avLst/>
          </a:prstGeom>
        </p:spPr>
      </p:pic>
    </p:spTree>
    <p:extLst>
      <p:ext uri="{BB962C8B-B14F-4D97-AF65-F5344CB8AC3E}">
        <p14:creationId xmlns:p14="http://schemas.microsoft.com/office/powerpoint/2010/main" val="257005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D988-7291-4BAF-B0CF-E22CD1983FF7}"/>
              </a:ext>
            </a:extLst>
          </p:cNvPr>
          <p:cNvSpPr>
            <a:spLocks noGrp="1"/>
          </p:cNvSpPr>
          <p:nvPr>
            <p:ph type="title"/>
          </p:nvPr>
        </p:nvSpPr>
        <p:spPr/>
        <p:txBody>
          <a:bodyPr/>
          <a:lstStyle/>
          <a:p>
            <a:r>
              <a:rPr lang="en-US"/>
              <a:t>Kết quả</a:t>
            </a:r>
          </a:p>
        </p:txBody>
      </p:sp>
      <p:sp>
        <p:nvSpPr>
          <p:cNvPr id="3" name="Content Placeholder 2">
            <a:extLst>
              <a:ext uri="{FF2B5EF4-FFF2-40B4-BE49-F238E27FC236}">
                <a16:creationId xmlns:a16="http://schemas.microsoft.com/office/drawing/2014/main" id="{956874B5-4870-40D8-A9BC-9FB49FDAB3C6}"/>
              </a:ext>
            </a:extLst>
          </p:cNvPr>
          <p:cNvSpPr>
            <a:spLocks noGrp="1"/>
          </p:cNvSpPr>
          <p:nvPr>
            <p:ph idx="1"/>
          </p:nvPr>
        </p:nvSpPr>
        <p:spPr/>
        <p:txBody>
          <a:bodyPr/>
          <a:lstStyle/>
          <a:p>
            <a:r>
              <a:rPr lang="en-US"/>
              <a:t>Độ chính xác rất cao:</a:t>
            </a:r>
          </a:p>
          <a:p>
            <a:endParaRPr lang="en-US"/>
          </a:p>
          <a:p>
            <a:r>
              <a:rPr lang="en-US"/>
              <a:t> Tương quan nhãn dự đoán và thực tế:</a:t>
            </a:r>
          </a:p>
          <a:p>
            <a:endParaRPr lang="en-US"/>
          </a:p>
          <a:p>
            <a:endParaRPr lang="en-US"/>
          </a:p>
          <a:p>
            <a:r>
              <a:rPr lang="en-US"/>
              <a:t>Lợi nhuận rất thấp: </a:t>
            </a:r>
          </a:p>
          <a:p>
            <a:endParaRPr lang="en-US"/>
          </a:p>
        </p:txBody>
      </p:sp>
      <p:pic>
        <p:nvPicPr>
          <p:cNvPr id="5" name="Picture 4">
            <a:extLst>
              <a:ext uri="{FF2B5EF4-FFF2-40B4-BE49-F238E27FC236}">
                <a16:creationId xmlns:a16="http://schemas.microsoft.com/office/drawing/2014/main" id="{F7D8E816-5343-444B-AEFB-D809EB9BF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650" y="2160589"/>
            <a:ext cx="4467849" cy="695422"/>
          </a:xfrm>
          <a:prstGeom prst="rect">
            <a:avLst/>
          </a:prstGeom>
        </p:spPr>
      </p:pic>
      <p:pic>
        <p:nvPicPr>
          <p:cNvPr id="7" name="Picture 6">
            <a:extLst>
              <a:ext uri="{FF2B5EF4-FFF2-40B4-BE49-F238E27FC236}">
                <a16:creationId xmlns:a16="http://schemas.microsoft.com/office/drawing/2014/main" id="{B1192B68-D0FF-4487-978E-71C109E7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439" y="3242472"/>
            <a:ext cx="4906060" cy="962159"/>
          </a:xfrm>
          <a:prstGeom prst="rect">
            <a:avLst/>
          </a:prstGeom>
        </p:spPr>
      </p:pic>
      <p:pic>
        <p:nvPicPr>
          <p:cNvPr id="9" name="Picture 8">
            <a:extLst>
              <a:ext uri="{FF2B5EF4-FFF2-40B4-BE49-F238E27FC236}">
                <a16:creationId xmlns:a16="http://schemas.microsoft.com/office/drawing/2014/main" id="{A307100E-D64B-4ADF-B994-D54B44AF5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650" y="4319726"/>
            <a:ext cx="4668004" cy="2393668"/>
          </a:xfrm>
          <a:prstGeom prst="rect">
            <a:avLst/>
          </a:prstGeom>
        </p:spPr>
      </p:pic>
    </p:spTree>
    <p:extLst>
      <p:ext uri="{BB962C8B-B14F-4D97-AF65-F5344CB8AC3E}">
        <p14:creationId xmlns:p14="http://schemas.microsoft.com/office/powerpoint/2010/main" val="264354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5D2A-7DD1-4518-971A-E7668AB94DB7}"/>
              </a:ext>
            </a:extLst>
          </p:cNvPr>
          <p:cNvSpPr>
            <a:spLocks noGrp="1"/>
          </p:cNvSpPr>
          <p:nvPr>
            <p:ph type="title"/>
          </p:nvPr>
        </p:nvSpPr>
        <p:spPr/>
        <p:txBody>
          <a:bodyPr/>
          <a:lstStyle/>
          <a:p>
            <a:r>
              <a:rPr lang="en-US"/>
              <a:t>Lý giải</a:t>
            </a:r>
          </a:p>
        </p:txBody>
      </p:sp>
      <p:sp>
        <p:nvSpPr>
          <p:cNvPr id="3" name="Content Placeholder 2">
            <a:extLst>
              <a:ext uri="{FF2B5EF4-FFF2-40B4-BE49-F238E27FC236}">
                <a16:creationId xmlns:a16="http://schemas.microsoft.com/office/drawing/2014/main" id="{1DAB5093-7017-40F1-9852-7D8CCE30CA98}"/>
              </a:ext>
            </a:extLst>
          </p:cNvPr>
          <p:cNvSpPr>
            <a:spLocks noGrp="1"/>
          </p:cNvSpPr>
          <p:nvPr>
            <p:ph idx="1"/>
          </p:nvPr>
        </p:nvSpPr>
        <p:spPr/>
        <p:txBody>
          <a:bodyPr/>
          <a:lstStyle/>
          <a:p>
            <a:r>
              <a:rPr lang="en-US"/>
              <a:t>Dữ liệu dự đoán quá khác với thực tế vì đã qua 2 lần xử lý.</a:t>
            </a:r>
          </a:p>
          <a:p>
            <a:r>
              <a:rPr lang="en-US"/>
              <a:t>Lần đầu tính trung bình, mục đích làm giảm nhiễu nhưng cũng đồng thời làm các nhãn không thể hiện được chính xác giá trị cần hiển thị. Mang tính xu hướng dài hạn hơn là ngắn hạn, trong khi model chỉ dự đoán tốt được số ngày ngắn hạn.</a:t>
            </a:r>
          </a:p>
          <a:p>
            <a:r>
              <a:rPr lang="en-US"/>
              <a:t>Lầu sau dịch trễ để cố tình bắt được đỉnh ở 1 vài trường hợp nhưng cũng đã vô tình làm sai nhãn còn phần lớn dữ liệu còn lại.</a:t>
            </a:r>
          </a:p>
          <a:p>
            <a:r>
              <a:rPr lang="en-US"/>
              <a:t>2 lần xử lý trên làm mất đi ý nghĩa của đỉnh và đáy của xu hướng. Dẫn tới model tốt nhưng lợi nhuận thấp.</a:t>
            </a:r>
          </a:p>
        </p:txBody>
      </p:sp>
    </p:spTree>
    <p:extLst>
      <p:ext uri="{BB962C8B-B14F-4D97-AF65-F5344CB8AC3E}">
        <p14:creationId xmlns:p14="http://schemas.microsoft.com/office/powerpoint/2010/main" val="242238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350B-E74C-4AC0-B83D-8578E827D5ED}"/>
              </a:ext>
            </a:extLst>
          </p:cNvPr>
          <p:cNvSpPr>
            <a:spLocks noGrp="1"/>
          </p:cNvSpPr>
          <p:nvPr>
            <p:ph type="title"/>
          </p:nvPr>
        </p:nvSpPr>
        <p:spPr/>
        <p:txBody>
          <a:bodyPr/>
          <a:lstStyle/>
          <a:p>
            <a:r>
              <a:rPr lang="en-US" err="1"/>
              <a:t>Mục</a:t>
            </a:r>
            <a:r>
              <a:rPr lang="en-US"/>
              <a:t> </a:t>
            </a:r>
            <a:r>
              <a:rPr lang="en-US" err="1"/>
              <a:t>lục</a:t>
            </a:r>
            <a:endParaRPr lang="en-US"/>
          </a:p>
        </p:txBody>
      </p:sp>
      <p:sp>
        <p:nvSpPr>
          <p:cNvPr id="3" name="Content Placeholder 2">
            <a:extLst>
              <a:ext uri="{FF2B5EF4-FFF2-40B4-BE49-F238E27FC236}">
                <a16:creationId xmlns:a16="http://schemas.microsoft.com/office/drawing/2014/main" id="{66F5C7E1-CA04-4CBA-8866-2A49EC00C273}"/>
              </a:ext>
            </a:extLst>
          </p:cNvPr>
          <p:cNvSpPr>
            <a:spLocks noGrp="1"/>
          </p:cNvSpPr>
          <p:nvPr>
            <p:ph idx="1"/>
          </p:nvPr>
        </p:nvSpPr>
        <p:spPr/>
        <p:txBody>
          <a:bodyPr>
            <a:normAutofit fontScale="92500" lnSpcReduction="20000"/>
          </a:bodyPr>
          <a:lstStyle/>
          <a:p>
            <a:r>
              <a:rPr lang="en-US"/>
              <a:t>I. </a:t>
            </a:r>
            <a:r>
              <a:rPr lang="en-US" err="1"/>
              <a:t>Giải</a:t>
            </a:r>
            <a:r>
              <a:rPr lang="en-US"/>
              <a:t> </a:t>
            </a:r>
            <a:r>
              <a:rPr lang="en-US" err="1"/>
              <a:t>thích</a:t>
            </a:r>
            <a:r>
              <a:rPr lang="en-US"/>
              <a:t> </a:t>
            </a:r>
            <a:r>
              <a:rPr lang="en-US" err="1"/>
              <a:t>bài</a:t>
            </a:r>
            <a:r>
              <a:rPr lang="en-US"/>
              <a:t> </a:t>
            </a:r>
            <a:r>
              <a:rPr lang="en-US" err="1"/>
              <a:t>toán</a:t>
            </a:r>
            <a:endParaRPr lang="en-US"/>
          </a:p>
          <a:p>
            <a:pPr lvl="1"/>
            <a:r>
              <a:rPr lang="en-US"/>
              <a:t>1. Labeling</a:t>
            </a:r>
          </a:p>
          <a:p>
            <a:pPr lvl="1"/>
            <a:r>
              <a:rPr lang="en-US"/>
              <a:t>2. Generating features</a:t>
            </a:r>
          </a:p>
          <a:p>
            <a:pPr lvl="1"/>
            <a:r>
              <a:rPr lang="en-US"/>
              <a:t>3. Modeling</a:t>
            </a:r>
          </a:p>
          <a:p>
            <a:pPr lvl="1"/>
            <a:r>
              <a:rPr lang="en-US"/>
              <a:t>4. Profit</a:t>
            </a:r>
          </a:p>
          <a:p>
            <a:r>
              <a:rPr lang="en-US"/>
              <a:t>II. </a:t>
            </a:r>
            <a:r>
              <a:rPr lang="en-US" err="1"/>
              <a:t>Các</a:t>
            </a:r>
            <a:r>
              <a:rPr lang="en-US"/>
              <a:t> </a:t>
            </a:r>
            <a:r>
              <a:rPr lang="en-US" err="1"/>
              <a:t>bước</a:t>
            </a:r>
            <a:r>
              <a:rPr lang="en-US"/>
              <a:t> </a:t>
            </a:r>
            <a:r>
              <a:rPr lang="en-US" err="1"/>
              <a:t>tiến</a:t>
            </a:r>
            <a:r>
              <a:rPr lang="en-US"/>
              <a:t> </a:t>
            </a:r>
            <a:r>
              <a:rPr lang="en-US" err="1"/>
              <a:t>hành</a:t>
            </a:r>
            <a:endParaRPr lang="en-US"/>
          </a:p>
          <a:p>
            <a:r>
              <a:rPr lang="en-US"/>
              <a:t>III. </a:t>
            </a:r>
            <a:r>
              <a:rPr lang="en-US" err="1"/>
              <a:t>Các</a:t>
            </a:r>
            <a:r>
              <a:rPr lang="en-US"/>
              <a:t> </a:t>
            </a:r>
            <a:r>
              <a:rPr lang="en-US" err="1"/>
              <a:t>tình</a:t>
            </a:r>
            <a:r>
              <a:rPr lang="en-US"/>
              <a:t> </a:t>
            </a:r>
            <a:r>
              <a:rPr lang="en-US" err="1"/>
              <a:t>huống</a:t>
            </a:r>
            <a:r>
              <a:rPr lang="en-US"/>
              <a:t> </a:t>
            </a:r>
            <a:r>
              <a:rPr lang="en-US" err="1"/>
              <a:t>cụ</a:t>
            </a:r>
            <a:r>
              <a:rPr lang="en-US"/>
              <a:t> </a:t>
            </a:r>
            <a:r>
              <a:rPr lang="en-US" err="1"/>
              <a:t>thể</a:t>
            </a:r>
            <a:endParaRPr lang="en-US"/>
          </a:p>
          <a:p>
            <a:pPr lvl="1"/>
            <a:r>
              <a:rPr lang="en-US"/>
              <a:t>1. </a:t>
            </a:r>
            <a:r>
              <a:rPr lang="en-US" err="1"/>
              <a:t>Dữ</a:t>
            </a:r>
            <a:r>
              <a:rPr lang="en-US"/>
              <a:t> </a:t>
            </a:r>
            <a:r>
              <a:rPr lang="en-US" err="1"/>
              <a:t>liệu</a:t>
            </a:r>
            <a:r>
              <a:rPr lang="en-US"/>
              <a:t> </a:t>
            </a:r>
            <a:r>
              <a:rPr lang="en-US" err="1"/>
              <a:t>thô</a:t>
            </a:r>
            <a:r>
              <a:rPr lang="en-US"/>
              <a:t>, model </a:t>
            </a:r>
            <a:r>
              <a:rPr lang="en-US" err="1"/>
              <a:t>thấp</a:t>
            </a:r>
            <a:r>
              <a:rPr lang="en-US"/>
              <a:t>, profit </a:t>
            </a:r>
            <a:r>
              <a:rPr lang="en-US" err="1"/>
              <a:t>cao</a:t>
            </a:r>
            <a:r>
              <a:rPr lang="en-US"/>
              <a:t>.</a:t>
            </a:r>
          </a:p>
          <a:p>
            <a:pPr lvl="1"/>
            <a:r>
              <a:rPr lang="en-US"/>
              <a:t>2. </a:t>
            </a:r>
            <a:r>
              <a:rPr lang="en-US" err="1"/>
              <a:t>Dữ</a:t>
            </a:r>
            <a:r>
              <a:rPr lang="en-US"/>
              <a:t> </a:t>
            </a:r>
            <a:r>
              <a:rPr lang="en-US" err="1"/>
              <a:t>liệu</a:t>
            </a:r>
            <a:r>
              <a:rPr lang="en-US"/>
              <a:t> </a:t>
            </a:r>
            <a:r>
              <a:rPr lang="en-US" err="1"/>
              <a:t>có</a:t>
            </a:r>
            <a:r>
              <a:rPr lang="en-US"/>
              <a:t> </a:t>
            </a:r>
            <a:r>
              <a:rPr lang="en-US" err="1"/>
              <a:t>tính</a:t>
            </a:r>
            <a:r>
              <a:rPr lang="en-US"/>
              <a:t> </a:t>
            </a:r>
            <a:r>
              <a:rPr lang="en-US" err="1"/>
              <a:t>trung</a:t>
            </a:r>
            <a:r>
              <a:rPr lang="en-US"/>
              <a:t> </a:t>
            </a:r>
            <a:r>
              <a:rPr lang="en-US" err="1"/>
              <a:t>bình</a:t>
            </a:r>
            <a:r>
              <a:rPr lang="en-US"/>
              <a:t>, model </a:t>
            </a:r>
            <a:r>
              <a:rPr lang="en-US" err="1"/>
              <a:t>cao</a:t>
            </a:r>
            <a:r>
              <a:rPr lang="en-US"/>
              <a:t>, profit </a:t>
            </a:r>
            <a:r>
              <a:rPr lang="en-US" err="1"/>
              <a:t>thấp</a:t>
            </a:r>
            <a:r>
              <a:rPr lang="en-US"/>
              <a:t>.</a:t>
            </a:r>
          </a:p>
          <a:p>
            <a:pPr lvl="1"/>
            <a:r>
              <a:rPr lang="en-US"/>
              <a:t>3. </a:t>
            </a:r>
            <a:r>
              <a:rPr lang="en-US" err="1"/>
              <a:t>Dữ</a:t>
            </a:r>
            <a:r>
              <a:rPr lang="en-US"/>
              <a:t> </a:t>
            </a:r>
            <a:r>
              <a:rPr lang="en-US" err="1"/>
              <a:t>liệu</a:t>
            </a:r>
            <a:r>
              <a:rPr lang="en-US"/>
              <a:t> </a:t>
            </a:r>
            <a:r>
              <a:rPr lang="en-US" err="1"/>
              <a:t>đã</a:t>
            </a:r>
            <a:r>
              <a:rPr lang="en-US"/>
              <a:t> </a:t>
            </a:r>
            <a:r>
              <a:rPr lang="en-US" err="1"/>
              <a:t>được</a:t>
            </a:r>
            <a:r>
              <a:rPr lang="en-US"/>
              <a:t> </a:t>
            </a:r>
            <a:r>
              <a:rPr lang="en-US" err="1"/>
              <a:t>làm</a:t>
            </a:r>
            <a:r>
              <a:rPr lang="en-US"/>
              <a:t> </a:t>
            </a:r>
            <a:r>
              <a:rPr lang="en-US" err="1"/>
              <a:t>trơn</a:t>
            </a:r>
            <a:r>
              <a:rPr lang="en-US"/>
              <a:t>, model </a:t>
            </a:r>
            <a:r>
              <a:rPr lang="en-US" err="1"/>
              <a:t>cao</a:t>
            </a:r>
            <a:r>
              <a:rPr lang="en-US"/>
              <a:t>, profit </a:t>
            </a:r>
            <a:r>
              <a:rPr lang="en-US" err="1"/>
              <a:t>vừa</a:t>
            </a:r>
            <a:r>
              <a:rPr lang="en-US"/>
              <a:t> </a:t>
            </a:r>
            <a:r>
              <a:rPr lang="en-US" err="1"/>
              <a:t>phải</a:t>
            </a:r>
            <a:r>
              <a:rPr lang="en-US"/>
              <a:t>.</a:t>
            </a:r>
          </a:p>
          <a:p>
            <a:pPr lvl="1"/>
            <a:r>
              <a:rPr lang="en-US"/>
              <a:t>4. </a:t>
            </a:r>
            <a:r>
              <a:rPr lang="en-US" err="1"/>
              <a:t>Dữ</a:t>
            </a:r>
            <a:r>
              <a:rPr lang="en-US"/>
              <a:t> </a:t>
            </a:r>
            <a:r>
              <a:rPr lang="en-US" err="1"/>
              <a:t>liệu</a:t>
            </a:r>
            <a:r>
              <a:rPr lang="en-US"/>
              <a:t> </a:t>
            </a:r>
            <a:r>
              <a:rPr lang="en-US" err="1"/>
              <a:t>tính</a:t>
            </a:r>
            <a:r>
              <a:rPr lang="en-US"/>
              <a:t> </a:t>
            </a:r>
            <a:r>
              <a:rPr lang="en-US" err="1"/>
              <a:t>trung</a:t>
            </a:r>
            <a:r>
              <a:rPr lang="en-US"/>
              <a:t> </a:t>
            </a:r>
            <a:r>
              <a:rPr lang="en-US" err="1"/>
              <a:t>bình</a:t>
            </a:r>
            <a:r>
              <a:rPr lang="en-US"/>
              <a:t> </a:t>
            </a:r>
            <a:r>
              <a:rPr lang="en-US" err="1"/>
              <a:t>hoặc</a:t>
            </a:r>
            <a:r>
              <a:rPr lang="en-US"/>
              <a:t> </a:t>
            </a:r>
            <a:r>
              <a:rPr lang="en-US" err="1"/>
              <a:t>làm</a:t>
            </a:r>
            <a:r>
              <a:rPr lang="en-US"/>
              <a:t> </a:t>
            </a:r>
            <a:r>
              <a:rPr lang="en-US" err="1"/>
              <a:t>trơn</a:t>
            </a:r>
            <a:r>
              <a:rPr lang="en-US"/>
              <a:t> </a:t>
            </a:r>
            <a:r>
              <a:rPr lang="en-US" err="1"/>
              <a:t>và</a:t>
            </a:r>
            <a:r>
              <a:rPr lang="en-US"/>
              <a:t> </a:t>
            </a:r>
            <a:r>
              <a:rPr lang="en-US" err="1"/>
              <a:t>có</a:t>
            </a:r>
            <a:r>
              <a:rPr lang="en-US"/>
              <a:t> </a:t>
            </a:r>
            <a:r>
              <a:rPr lang="en-US" err="1"/>
              <a:t>dịch</a:t>
            </a:r>
            <a:r>
              <a:rPr lang="en-US"/>
              <a:t> </a:t>
            </a:r>
            <a:r>
              <a:rPr lang="en-US" err="1"/>
              <a:t>trễ</a:t>
            </a:r>
            <a:r>
              <a:rPr lang="en-US"/>
              <a:t>.</a:t>
            </a:r>
          </a:p>
          <a:p>
            <a:r>
              <a:rPr lang="en-US"/>
              <a:t>IV. </a:t>
            </a:r>
            <a:r>
              <a:rPr lang="en-US" err="1"/>
              <a:t>Kết</a:t>
            </a:r>
            <a:r>
              <a:rPr lang="en-US"/>
              <a:t> </a:t>
            </a:r>
            <a:r>
              <a:rPr lang="en-US" err="1"/>
              <a:t>luận</a:t>
            </a:r>
            <a:endParaRPr lang="en-US"/>
          </a:p>
        </p:txBody>
      </p:sp>
    </p:spTree>
    <p:extLst>
      <p:ext uri="{BB962C8B-B14F-4D97-AF65-F5344CB8AC3E}">
        <p14:creationId xmlns:p14="http://schemas.microsoft.com/office/powerpoint/2010/main" val="156577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26CA-88A1-472A-AE39-25214FE9ECFF}"/>
              </a:ext>
            </a:extLst>
          </p:cNvPr>
          <p:cNvSpPr>
            <a:spLocks noGrp="1"/>
          </p:cNvSpPr>
          <p:nvPr>
            <p:ph type="title"/>
          </p:nvPr>
        </p:nvSpPr>
        <p:spPr/>
        <p:txBody>
          <a:bodyPr/>
          <a:lstStyle/>
          <a:p>
            <a:r>
              <a:rPr lang="en-US"/>
              <a:t>IV. Kết luận</a:t>
            </a:r>
          </a:p>
        </p:txBody>
      </p:sp>
      <p:sp>
        <p:nvSpPr>
          <p:cNvPr id="3" name="Content Placeholder 2">
            <a:extLst>
              <a:ext uri="{FF2B5EF4-FFF2-40B4-BE49-F238E27FC236}">
                <a16:creationId xmlns:a16="http://schemas.microsoft.com/office/drawing/2014/main" id="{F01AACF7-1817-4221-AD11-6632486D2651}"/>
              </a:ext>
            </a:extLst>
          </p:cNvPr>
          <p:cNvSpPr>
            <a:spLocks noGrp="1"/>
          </p:cNvSpPr>
          <p:nvPr>
            <p:ph idx="1"/>
          </p:nvPr>
        </p:nvSpPr>
        <p:spPr/>
        <p:txBody>
          <a:bodyPr/>
          <a:lstStyle/>
          <a:p>
            <a:r>
              <a:rPr lang="en-US"/>
              <a:t>Nếu model chỉ dự đoán ngắn hạn, phải hạn chế sử dụng những dữ liệu xa nhằm bắt xu hướng dài hạn. Tốt nhất là không sử dụng làm trơn hay trung bình. Model này bắt đỉnh rất tốt, nhược điểm là quá nhạy cảm và nhiễu cao nhưng nếu đoán tốt từ 60% trở lên sẽ mang lại lợi nhuận cao nhất.</a:t>
            </a:r>
          </a:p>
          <a:p>
            <a:r>
              <a:rPr lang="en-US"/>
              <a:t>Nếu model dự đoán xa và ý nghĩa trả về mang tính xu hướng dài hạn thì có thể sử dụng đường trình bình hoặc làm trơn để gán nhãn. Tùy bài toán mà có thể dịch trễ nhãn hoặc không. Nếu muốn model có độ chính xác cao thì nên dịch trễ quá trình gán nhãn. Model dạng này chỉ tốt khi không cố gắng bắt đỉnh hoặc đáy, chỉ tốt khi nhận diện được xu hướng, tự nhận biết thời điểm dừng lệnh vì model bắt thời điểm đảo xu hướng không tốt.</a:t>
            </a:r>
          </a:p>
          <a:p>
            <a:r>
              <a:rPr lang="en-US"/>
              <a:t>Việc kết hợp cả 2 điều trên là bài toán khá là phức tạp và rắc rối. Hiện tại đang quá trình phát triển hứa hẹn đột phá.</a:t>
            </a:r>
          </a:p>
          <a:p>
            <a:endParaRPr lang="en-US"/>
          </a:p>
          <a:p>
            <a:endParaRPr lang="en-US"/>
          </a:p>
        </p:txBody>
      </p:sp>
    </p:spTree>
    <p:extLst>
      <p:ext uri="{BB962C8B-B14F-4D97-AF65-F5344CB8AC3E}">
        <p14:creationId xmlns:p14="http://schemas.microsoft.com/office/powerpoint/2010/main" val="396592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E529-81AE-4F58-A982-48E48D2D87B4}"/>
              </a:ext>
            </a:extLst>
          </p:cNvPr>
          <p:cNvSpPr>
            <a:spLocks noGrp="1"/>
          </p:cNvSpPr>
          <p:nvPr>
            <p:ph type="title"/>
          </p:nvPr>
        </p:nvSpPr>
        <p:spPr/>
        <p:txBody>
          <a:bodyPr/>
          <a:lstStyle/>
          <a:p>
            <a:r>
              <a:rPr lang="en-US"/>
              <a:t>I. </a:t>
            </a:r>
            <a:r>
              <a:rPr lang="en-US" err="1"/>
              <a:t>Giải</a:t>
            </a:r>
            <a:r>
              <a:rPr lang="en-US"/>
              <a:t> </a:t>
            </a:r>
            <a:r>
              <a:rPr lang="en-US" err="1"/>
              <a:t>thích</a:t>
            </a:r>
            <a:r>
              <a:rPr lang="en-US"/>
              <a:t> </a:t>
            </a:r>
            <a:r>
              <a:rPr lang="en-US" err="1"/>
              <a:t>bài</a:t>
            </a:r>
            <a:r>
              <a:rPr lang="en-US"/>
              <a:t> </a:t>
            </a:r>
            <a:r>
              <a:rPr lang="en-US" err="1"/>
              <a:t>toán</a:t>
            </a:r>
            <a:endParaRPr lang="en-US"/>
          </a:p>
        </p:txBody>
      </p:sp>
      <p:sp>
        <p:nvSpPr>
          <p:cNvPr id="3" name="Content Placeholder 2">
            <a:extLst>
              <a:ext uri="{FF2B5EF4-FFF2-40B4-BE49-F238E27FC236}">
                <a16:creationId xmlns:a16="http://schemas.microsoft.com/office/drawing/2014/main" id="{73ADCAAD-5B5D-4E48-9DC8-A07E6EA132F1}"/>
              </a:ext>
            </a:extLst>
          </p:cNvPr>
          <p:cNvSpPr>
            <a:spLocks noGrp="1"/>
          </p:cNvSpPr>
          <p:nvPr>
            <p:ph idx="1"/>
          </p:nvPr>
        </p:nvSpPr>
        <p:spPr/>
        <p:txBody>
          <a:bodyPr>
            <a:normAutofit/>
          </a:bodyPr>
          <a:lstStyle/>
          <a:p>
            <a:r>
              <a:rPr lang="en-US" sz="2400" err="1"/>
              <a:t>Tổng</a:t>
            </a:r>
            <a:r>
              <a:rPr lang="en-US" sz="2400"/>
              <a:t> </a:t>
            </a:r>
            <a:r>
              <a:rPr lang="en-US" sz="2400" err="1"/>
              <a:t>quan</a:t>
            </a:r>
            <a:r>
              <a:rPr lang="en-US" sz="2400"/>
              <a:t>: </a:t>
            </a:r>
            <a:r>
              <a:rPr lang="en-US" sz="2400" err="1"/>
              <a:t>bài</a:t>
            </a:r>
            <a:r>
              <a:rPr lang="en-US" sz="2400"/>
              <a:t> </a:t>
            </a:r>
            <a:r>
              <a:rPr lang="en-US" sz="2400" err="1"/>
              <a:t>toán</a:t>
            </a:r>
            <a:r>
              <a:rPr lang="en-US" sz="2400"/>
              <a:t> chia ra </a:t>
            </a:r>
            <a:r>
              <a:rPr lang="en-US" sz="2400" err="1"/>
              <a:t>làm</a:t>
            </a:r>
            <a:r>
              <a:rPr lang="en-US" sz="2400"/>
              <a:t> 3 </a:t>
            </a:r>
            <a:r>
              <a:rPr lang="en-US" sz="2400" err="1"/>
              <a:t>bài</a:t>
            </a:r>
            <a:r>
              <a:rPr lang="en-US" sz="2400"/>
              <a:t> </a:t>
            </a:r>
            <a:r>
              <a:rPr lang="en-US" sz="2400" err="1"/>
              <a:t>toán</a:t>
            </a:r>
            <a:r>
              <a:rPr lang="en-US" sz="2400"/>
              <a:t> </a:t>
            </a:r>
            <a:r>
              <a:rPr lang="en-US" sz="2400" err="1"/>
              <a:t>nhỏ</a:t>
            </a:r>
            <a:r>
              <a:rPr lang="en-US" sz="2400"/>
              <a:t> bao </a:t>
            </a:r>
            <a:r>
              <a:rPr lang="en-US" sz="2400" err="1"/>
              <a:t>gồm</a:t>
            </a:r>
            <a:r>
              <a:rPr lang="en-US" sz="2400"/>
              <a:t> “Labeling”, “Generating features”, “Modeling” </a:t>
            </a:r>
            <a:r>
              <a:rPr lang="en-US" sz="2400" err="1"/>
              <a:t>và</a:t>
            </a:r>
            <a:r>
              <a:rPr lang="en-US" sz="2400"/>
              <a:t> “Profit”.</a:t>
            </a:r>
          </a:p>
          <a:p>
            <a:pPr lvl="1"/>
            <a:r>
              <a:rPr lang="en-US" sz="2000"/>
              <a:t>Labeling: </a:t>
            </a:r>
            <a:r>
              <a:rPr lang="en-US" sz="2000" err="1"/>
              <a:t>quá</a:t>
            </a:r>
            <a:r>
              <a:rPr lang="en-US" sz="2000"/>
              <a:t> </a:t>
            </a:r>
            <a:r>
              <a:rPr lang="en-US" sz="2000" err="1"/>
              <a:t>trình</a:t>
            </a:r>
            <a:r>
              <a:rPr lang="en-US" sz="2000"/>
              <a:t> </a:t>
            </a:r>
            <a:r>
              <a:rPr lang="en-US" sz="2000" err="1"/>
              <a:t>gán</a:t>
            </a:r>
            <a:r>
              <a:rPr lang="en-US" sz="2000"/>
              <a:t> </a:t>
            </a:r>
            <a:r>
              <a:rPr lang="en-US" sz="2000" err="1"/>
              <a:t>nhãn</a:t>
            </a:r>
            <a:r>
              <a:rPr lang="en-US" sz="2000"/>
              <a:t>, </a:t>
            </a:r>
            <a:r>
              <a:rPr lang="en-US" sz="2000" err="1"/>
              <a:t>đưa</a:t>
            </a:r>
            <a:r>
              <a:rPr lang="en-US" sz="2000"/>
              <a:t> </a:t>
            </a:r>
            <a:r>
              <a:rPr lang="en-US" sz="2000" err="1"/>
              <a:t>bài</a:t>
            </a:r>
            <a:r>
              <a:rPr lang="en-US" sz="2000"/>
              <a:t> </a:t>
            </a:r>
            <a:r>
              <a:rPr lang="en-US" sz="2000" err="1"/>
              <a:t>toán</a:t>
            </a:r>
            <a:r>
              <a:rPr lang="en-US" sz="2000"/>
              <a:t> </a:t>
            </a:r>
            <a:r>
              <a:rPr lang="en-US" sz="2000" err="1"/>
              <a:t>dự</a:t>
            </a:r>
            <a:r>
              <a:rPr lang="en-US" sz="2000"/>
              <a:t> </a:t>
            </a:r>
            <a:r>
              <a:rPr lang="en-US" sz="2000" err="1"/>
              <a:t>đoán</a:t>
            </a:r>
            <a:r>
              <a:rPr lang="en-US" sz="2000"/>
              <a:t> sang </a:t>
            </a:r>
            <a:r>
              <a:rPr lang="en-US" sz="2000" err="1"/>
              <a:t>bài</a:t>
            </a:r>
            <a:r>
              <a:rPr lang="en-US" sz="2000"/>
              <a:t> </a:t>
            </a:r>
            <a:r>
              <a:rPr lang="en-US" sz="2000" err="1"/>
              <a:t>toán</a:t>
            </a:r>
            <a:r>
              <a:rPr lang="en-US" sz="2000"/>
              <a:t> </a:t>
            </a:r>
            <a:r>
              <a:rPr lang="en-US" sz="2000" err="1"/>
              <a:t>phân</a:t>
            </a:r>
            <a:r>
              <a:rPr lang="en-US" sz="2000"/>
              <a:t> </a:t>
            </a:r>
            <a:r>
              <a:rPr lang="en-US" sz="2000" err="1"/>
              <a:t>lớp</a:t>
            </a:r>
            <a:r>
              <a:rPr lang="en-US" sz="2000"/>
              <a:t>.</a:t>
            </a:r>
          </a:p>
          <a:p>
            <a:pPr lvl="1"/>
            <a:r>
              <a:rPr lang="en-US" sz="2000"/>
              <a:t>Generating features: </a:t>
            </a:r>
            <a:r>
              <a:rPr lang="en-US" sz="2000" err="1"/>
              <a:t>trích</a:t>
            </a:r>
            <a:r>
              <a:rPr lang="en-US" sz="2000"/>
              <a:t> </a:t>
            </a:r>
            <a:r>
              <a:rPr lang="en-US" sz="2000" err="1"/>
              <a:t>rút</a:t>
            </a:r>
            <a:r>
              <a:rPr lang="en-US" sz="2000"/>
              <a:t> </a:t>
            </a:r>
            <a:r>
              <a:rPr lang="en-US" sz="2000" err="1"/>
              <a:t>đặc</a:t>
            </a:r>
            <a:r>
              <a:rPr lang="en-US" sz="2000"/>
              <a:t> </a:t>
            </a:r>
            <a:r>
              <a:rPr lang="en-US" sz="2000" err="1"/>
              <a:t>trưng</a:t>
            </a:r>
            <a:r>
              <a:rPr lang="en-US" sz="2000"/>
              <a:t> </a:t>
            </a:r>
            <a:r>
              <a:rPr lang="en-US" sz="2000" err="1"/>
              <a:t>là</a:t>
            </a:r>
            <a:r>
              <a:rPr lang="en-US" sz="2000"/>
              <a:t> </a:t>
            </a:r>
            <a:r>
              <a:rPr lang="en-US" sz="2000" err="1"/>
              <a:t>các</a:t>
            </a:r>
            <a:r>
              <a:rPr lang="en-US" sz="2000"/>
              <a:t> </a:t>
            </a:r>
            <a:r>
              <a:rPr lang="en-US" sz="2000" err="1"/>
              <a:t>chỉ</a:t>
            </a:r>
            <a:r>
              <a:rPr lang="en-US" sz="2000"/>
              <a:t> </a:t>
            </a:r>
            <a:r>
              <a:rPr lang="en-US" sz="2000" err="1"/>
              <a:t>số</a:t>
            </a:r>
            <a:r>
              <a:rPr lang="en-US" sz="2000"/>
              <a:t> </a:t>
            </a:r>
            <a:r>
              <a:rPr lang="en-US" sz="2000" err="1"/>
              <a:t>chỉ</a:t>
            </a:r>
            <a:r>
              <a:rPr lang="en-US" sz="2000"/>
              <a:t> </a:t>
            </a:r>
            <a:r>
              <a:rPr lang="en-US" sz="2000" err="1"/>
              <a:t>báo</a:t>
            </a:r>
            <a:r>
              <a:rPr lang="en-US" sz="2000"/>
              <a:t> </a:t>
            </a:r>
            <a:r>
              <a:rPr lang="en-US" sz="2000" err="1"/>
              <a:t>tài</a:t>
            </a:r>
            <a:r>
              <a:rPr lang="en-US" sz="2000"/>
              <a:t> </a:t>
            </a:r>
            <a:r>
              <a:rPr lang="en-US" sz="2000" err="1"/>
              <a:t>chính</a:t>
            </a:r>
            <a:r>
              <a:rPr lang="en-US" sz="2000"/>
              <a:t>.</a:t>
            </a:r>
          </a:p>
          <a:p>
            <a:pPr lvl="1"/>
            <a:r>
              <a:rPr lang="en-US" sz="2000"/>
              <a:t>Modeling: </a:t>
            </a:r>
            <a:r>
              <a:rPr lang="en-US" sz="2000" err="1"/>
              <a:t>tạo</a:t>
            </a:r>
            <a:r>
              <a:rPr lang="en-US" sz="2000"/>
              <a:t> model </a:t>
            </a:r>
            <a:r>
              <a:rPr lang="en-US" sz="2000" err="1"/>
              <a:t>bằng</a:t>
            </a:r>
            <a:r>
              <a:rPr lang="en-US" sz="2000"/>
              <a:t> </a:t>
            </a:r>
            <a:r>
              <a:rPr lang="en-US" sz="2000" err="1"/>
              <a:t>thuật</a:t>
            </a:r>
            <a:r>
              <a:rPr lang="en-US" sz="2000"/>
              <a:t> </a:t>
            </a:r>
            <a:r>
              <a:rPr lang="en-US" sz="2000" err="1"/>
              <a:t>toán</a:t>
            </a:r>
            <a:r>
              <a:rPr lang="en-US" sz="2000"/>
              <a:t> </a:t>
            </a:r>
            <a:r>
              <a:rPr lang="en-US" sz="2000" err="1"/>
              <a:t>cây</a:t>
            </a:r>
            <a:r>
              <a:rPr lang="en-US" sz="2000"/>
              <a:t> </a:t>
            </a:r>
            <a:r>
              <a:rPr lang="en-US" sz="2000" err="1"/>
              <a:t>quyết</a:t>
            </a:r>
            <a:r>
              <a:rPr lang="en-US" sz="2000"/>
              <a:t> </a:t>
            </a:r>
            <a:r>
              <a:rPr lang="en-US" sz="2000" err="1"/>
              <a:t>định</a:t>
            </a:r>
            <a:r>
              <a:rPr lang="en-US" sz="2000"/>
              <a:t> </a:t>
            </a:r>
            <a:r>
              <a:rPr lang="en-US" sz="2000" err="1"/>
              <a:t>XGBoost</a:t>
            </a:r>
            <a:r>
              <a:rPr lang="en-US" sz="2000"/>
              <a:t>.</a:t>
            </a:r>
          </a:p>
          <a:p>
            <a:pPr lvl="1"/>
            <a:r>
              <a:rPr lang="en-US" sz="2000"/>
              <a:t>Profit: </a:t>
            </a:r>
            <a:r>
              <a:rPr lang="en-US" sz="2000" err="1"/>
              <a:t>tính</a:t>
            </a:r>
            <a:r>
              <a:rPr lang="en-US" sz="2000"/>
              <a:t> </a:t>
            </a:r>
            <a:r>
              <a:rPr lang="en-US" sz="2000" err="1"/>
              <a:t>toán</a:t>
            </a:r>
            <a:r>
              <a:rPr lang="en-US" sz="2000"/>
              <a:t> </a:t>
            </a:r>
            <a:r>
              <a:rPr lang="en-US" sz="2000" err="1"/>
              <a:t>khả</a:t>
            </a:r>
            <a:r>
              <a:rPr lang="en-US" sz="2000"/>
              <a:t> </a:t>
            </a:r>
            <a:r>
              <a:rPr lang="en-US" sz="2000" err="1"/>
              <a:t>năng</a:t>
            </a:r>
            <a:r>
              <a:rPr lang="en-US" sz="2000"/>
              <a:t> </a:t>
            </a:r>
            <a:r>
              <a:rPr lang="en-US" sz="2000" err="1"/>
              <a:t>mang</a:t>
            </a:r>
            <a:r>
              <a:rPr lang="en-US" sz="2000"/>
              <a:t> </a:t>
            </a:r>
            <a:r>
              <a:rPr lang="en-US" sz="2000" err="1"/>
              <a:t>lại</a:t>
            </a:r>
            <a:r>
              <a:rPr lang="en-US" sz="2000"/>
              <a:t> </a:t>
            </a:r>
            <a:r>
              <a:rPr lang="en-US" sz="2000" err="1"/>
              <a:t>lợi</a:t>
            </a:r>
            <a:r>
              <a:rPr lang="en-US" sz="2000"/>
              <a:t> </a:t>
            </a:r>
            <a:r>
              <a:rPr lang="en-US" sz="2000" err="1"/>
              <a:t>nhuận</a:t>
            </a:r>
            <a:r>
              <a:rPr lang="en-US" sz="2000"/>
              <a:t> </a:t>
            </a:r>
            <a:r>
              <a:rPr lang="en-US" sz="2000" err="1"/>
              <a:t>từ</a:t>
            </a:r>
            <a:r>
              <a:rPr lang="en-US" sz="2000"/>
              <a:t> model.</a:t>
            </a:r>
          </a:p>
        </p:txBody>
      </p:sp>
    </p:spTree>
    <p:extLst>
      <p:ext uri="{BB962C8B-B14F-4D97-AF65-F5344CB8AC3E}">
        <p14:creationId xmlns:p14="http://schemas.microsoft.com/office/powerpoint/2010/main" val="185636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DA18-DEEE-4805-98B3-22E7015327FD}"/>
              </a:ext>
            </a:extLst>
          </p:cNvPr>
          <p:cNvSpPr>
            <a:spLocks noGrp="1"/>
          </p:cNvSpPr>
          <p:nvPr>
            <p:ph type="title"/>
          </p:nvPr>
        </p:nvSpPr>
        <p:spPr/>
        <p:txBody>
          <a:bodyPr/>
          <a:lstStyle/>
          <a:p>
            <a:r>
              <a:rPr lang="en-US" err="1"/>
              <a:t>Các</a:t>
            </a:r>
            <a:r>
              <a:rPr lang="en-US"/>
              <a:t> </a:t>
            </a:r>
            <a:r>
              <a:rPr lang="en-US" err="1"/>
              <a:t>bước</a:t>
            </a:r>
            <a:r>
              <a:rPr lang="en-US"/>
              <a:t> </a:t>
            </a:r>
            <a:r>
              <a:rPr lang="en-US" err="1"/>
              <a:t>hoàn</a:t>
            </a:r>
            <a:r>
              <a:rPr lang="en-US"/>
              <a:t> </a:t>
            </a:r>
            <a:r>
              <a:rPr lang="en-US" err="1"/>
              <a:t>thành</a:t>
            </a:r>
            <a:r>
              <a:rPr lang="en-US"/>
              <a:t> </a:t>
            </a:r>
            <a:r>
              <a:rPr lang="en-US" err="1"/>
              <a:t>bài</a:t>
            </a:r>
            <a:r>
              <a:rPr lang="en-US"/>
              <a:t> </a:t>
            </a:r>
            <a:r>
              <a:rPr lang="en-US" err="1"/>
              <a:t>toán</a:t>
            </a:r>
            <a:endParaRPr lang="en-US"/>
          </a:p>
        </p:txBody>
      </p:sp>
      <p:sp>
        <p:nvSpPr>
          <p:cNvPr id="4" name="Text Placeholder 3">
            <a:extLst>
              <a:ext uri="{FF2B5EF4-FFF2-40B4-BE49-F238E27FC236}">
                <a16:creationId xmlns:a16="http://schemas.microsoft.com/office/drawing/2014/main" id="{3C5DC587-F6ED-4435-8121-BBFF5DA12308}"/>
              </a:ext>
            </a:extLst>
          </p:cNvPr>
          <p:cNvSpPr>
            <a:spLocks noGrp="1"/>
          </p:cNvSpPr>
          <p:nvPr>
            <p:ph type="body" sz="half" idx="2"/>
          </p:nvPr>
        </p:nvSpPr>
        <p:spPr/>
        <p:txBody>
          <a:bodyPr/>
          <a:lstStyle/>
          <a:p>
            <a:r>
              <a:rPr lang="en-US" err="1"/>
              <a:t>Rất</a:t>
            </a:r>
            <a:r>
              <a:rPr lang="en-US"/>
              <a:t> </a:t>
            </a:r>
            <a:r>
              <a:rPr lang="en-US" err="1"/>
              <a:t>nhiều</a:t>
            </a:r>
            <a:r>
              <a:rPr lang="en-US"/>
              <a:t> parameters </a:t>
            </a:r>
            <a:r>
              <a:rPr lang="en-US" err="1"/>
              <a:t>trong</a:t>
            </a:r>
            <a:r>
              <a:rPr lang="en-US"/>
              <a:t> </a:t>
            </a:r>
            <a:r>
              <a:rPr lang="en-US" err="1"/>
              <a:t>từng</a:t>
            </a:r>
            <a:r>
              <a:rPr lang="en-US"/>
              <a:t> </a:t>
            </a:r>
            <a:r>
              <a:rPr lang="en-US" err="1"/>
              <a:t>bước</a:t>
            </a:r>
            <a:r>
              <a:rPr lang="en-US"/>
              <a:t>, </a:t>
            </a:r>
            <a:r>
              <a:rPr lang="en-US" err="1"/>
              <a:t>mà</a:t>
            </a:r>
            <a:r>
              <a:rPr lang="en-US"/>
              <a:t> </a:t>
            </a:r>
            <a:r>
              <a:rPr lang="en-US" err="1"/>
              <a:t>mỗi</a:t>
            </a:r>
            <a:r>
              <a:rPr lang="en-US"/>
              <a:t> </a:t>
            </a:r>
            <a:r>
              <a:rPr lang="en-US" err="1"/>
              <a:t>sự</a:t>
            </a:r>
            <a:r>
              <a:rPr lang="en-US"/>
              <a:t> </a:t>
            </a:r>
            <a:r>
              <a:rPr lang="en-US" err="1"/>
              <a:t>thay</a:t>
            </a:r>
            <a:r>
              <a:rPr lang="en-US"/>
              <a:t> </a:t>
            </a:r>
            <a:r>
              <a:rPr lang="en-US" err="1"/>
              <a:t>đổi</a:t>
            </a:r>
            <a:r>
              <a:rPr lang="en-US"/>
              <a:t> </a:t>
            </a:r>
            <a:r>
              <a:rPr lang="en-US" err="1"/>
              <a:t>trong</a:t>
            </a:r>
            <a:r>
              <a:rPr lang="en-US"/>
              <a:t> </a:t>
            </a:r>
            <a:r>
              <a:rPr lang="en-US" err="1"/>
              <a:t>từng</a:t>
            </a:r>
            <a:r>
              <a:rPr lang="en-US"/>
              <a:t> </a:t>
            </a:r>
            <a:r>
              <a:rPr lang="en-US" err="1"/>
              <a:t>bước</a:t>
            </a:r>
            <a:r>
              <a:rPr lang="en-US"/>
              <a:t> </a:t>
            </a:r>
            <a:r>
              <a:rPr lang="en-US" err="1"/>
              <a:t>tính</a:t>
            </a:r>
            <a:r>
              <a:rPr lang="en-US"/>
              <a:t> </a:t>
            </a:r>
            <a:r>
              <a:rPr lang="en-US" err="1"/>
              <a:t>toán</a:t>
            </a:r>
            <a:r>
              <a:rPr lang="en-US"/>
              <a:t> ra parameters </a:t>
            </a:r>
            <a:r>
              <a:rPr lang="en-US" err="1"/>
              <a:t>đều</a:t>
            </a:r>
            <a:r>
              <a:rPr lang="en-US"/>
              <a:t> </a:t>
            </a:r>
            <a:r>
              <a:rPr lang="en-US" err="1"/>
              <a:t>ảnh</a:t>
            </a:r>
            <a:r>
              <a:rPr lang="en-US"/>
              <a:t> </a:t>
            </a:r>
            <a:r>
              <a:rPr lang="en-US" err="1"/>
              <a:t>hưởng</a:t>
            </a:r>
            <a:r>
              <a:rPr lang="en-US"/>
              <a:t> </a:t>
            </a:r>
            <a:r>
              <a:rPr lang="en-US" err="1"/>
              <a:t>tới</a:t>
            </a:r>
            <a:r>
              <a:rPr lang="en-US"/>
              <a:t> Profit </a:t>
            </a:r>
            <a:r>
              <a:rPr lang="en-US" err="1"/>
              <a:t>cuối</a:t>
            </a:r>
            <a:r>
              <a:rPr lang="en-US"/>
              <a:t> </a:t>
            </a:r>
            <a:r>
              <a:rPr lang="en-US" err="1"/>
              <a:t>cùng</a:t>
            </a:r>
            <a:endParaRPr lang="en-US"/>
          </a:p>
        </p:txBody>
      </p:sp>
      <p:pic>
        <p:nvPicPr>
          <p:cNvPr id="16" name="Picture 15">
            <a:extLst>
              <a:ext uri="{FF2B5EF4-FFF2-40B4-BE49-F238E27FC236}">
                <a16:creationId xmlns:a16="http://schemas.microsoft.com/office/drawing/2014/main" id="{E8B69EB3-DADE-4953-A660-7101DB035181}"/>
              </a:ext>
            </a:extLst>
          </p:cNvPr>
          <p:cNvPicPr>
            <a:picLocks noChangeAspect="1"/>
          </p:cNvPicPr>
          <p:nvPr/>
        </p:nvPicPr>
        <p:blipFill>
          <a:blip r:embed="rId2"/>
          <a:stretch>
            <a:fillRect/>
          </a:stretch>
        </p:blipFill>
        <p:spPr>
          <a:xfrm>
            <a:off x="677334" y="681038"/>
            <a:ext cx="8596667" cy="4119562"/>
          </a:xfrm>
          <a:prstGeom prst="rect">
            <a:avLst/>
          </a:prstGeom>
        </p:spPr>
      </p:pic>
    </p:spTree>
    <p:extLst>
      <p:ext uri="{BB962C8B-B14F-4D97-AF65-F5344CB8AC3E}">
        <p14:creationId xmlns:p14="http://schemas.microsoft.com/office/powerpoint/2010/main" val="360284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C08C-18ED-418C-B66E-907EC62BD081}"/>
              </a:ext>
            </a:extLst>
          </p:cNvPr>
          <p:cNvSpPr>
            <a:spLocks noGrp="1"/>
          </p:cNvSpPr>
          <p:nvPr>
            <p:ph type="title"/>
          </p:nvPr>
        </p:nvSpPr>
        <p:spPr/>
        <p:txBody>
          <a:bodyPr/>
          <a:lstStyle/>
          <a:p>
            <a:r>
              <a:rPr lang="en-US"/>
              <a:t>I.1. Labeling</a:t>
            </a:r>
          </a:p>
        </p:txBody>
      </p:sp>
      <p:sp>
        <p:nvSpPr>
          <p:cNvPr id="3" name="Content Placeholder 2">
            <a:extLst>
              <a:ext uri="{FF2B5EF4-FFF2-40B4-BE49-F238E27FC236}">
                <a16:creationId xmlns:a16="http://schemas.microsoft.com/office/drawing/2014/main" id="{86D7A847-390D-4E97-864A-4FDD01E701EE}"/>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2400" b="0" i="0" err="1">
                <a:solidFill>
                  <a:srgbClr val="000000"/>
                </a:solidFill>
                <a:effectLst/>
                <a:latin typeface="Helvetica Neue"/>
              </a:rPr>
              <a:t>Hướng</a:t>
            </a:r>
            <a:r>
              <a:rPr lang="en-US" sz="2400" b="0" i="0">
                <a:solidFill>
                  <a:srgbClr val="000000"/>
                </a:solidFill>
                <a:effectLst/>
                <a:latin typeface="Helvetica Neue"/>
              </a:rPr>
              <a:t> </a:t>
            </a:r>
            <a:r>
              <a:rPr lang="vi-VN" sz="2400" b="0" i="0">
                <a:solidFill>
                  <a:srgbClr val="000000"/>
                </a:solidFill>
                <a:effectLst/>
                <a:latin typeface="Helvetica Neue"/>
              </a:rPr>
              <a:t>di chuyển của giá được hiểu là</a:t>
            </a:r>
            <a:r>
              <a:rPr lang="en-US" sz="2400" b="0" i="0">
                <a:solidFill>
                  <a:srgbClr val="000000"/>
                </a:solidFill>
                <a:effectLst/>
                <a:latin typeface="Helvetica Neue"/>
              </a:rPr>
              <a:t> </a:t>
            </a:r>
            <a:r>
              <a:rPr lang="en-US" sz="2400" b="0" i="0" err="1">
                <a:solidFill>
                  <a:srgbClr val="000000"/>
                </a:solidFill>
                <a:effectLst/>
                <a:latin typeface="Helvetica Neue"/>
              </a:rPr>
              <a:t>tương</a:t>
            </a:r>
            <a:r>
              <a:rPr lang="en-US" sz="2400" b="0" i="0">
                <a:solidFill>
                  <a:srgbClr val="000000"/>
                </a:solidFill>
                <a:effectLst/>
                <a:latin typeface="Helvetica Neue"/>
              </a:rPr>
              <a:t> </a:t>
            </a:r>
            <a:r>
              <a:rPr lang="en-US" sz="2400" b="0" i="0" err="1">
                <a:solidFill>
                  <a:srgbClr val="000000"/>
                </a:solidFill>
                <a:effectLst/>
                <a:latin typeface="Helvetica Neue"/>
              </a:rPr>
              <a:t>lai</a:t>
            </a:r>
            <a:r>
              <a:rPr lang="vi-VN" sz="2400" b="0" i="0">
                <a:solidFill>
                  <a:srgbClr val="000000"/>
                </a:solidFill>
                <a:effectLst/>
                <a:latin typeface="Helvetica Neue"/>
              </a:rPr>
              <a:t> tăng hoặc giảm so với quá khứ</a:t>
            </a:r>
            <a:endParaRPr lang="en-US" sz="2400" b="0" i="0">
              <a:solidFill>
                <a:srgbClr val="000000"/>
              </a:solidFill>
              <a:effectLst/>
              <a:latin typeface="Helvetica Neue"/>
            </a:endParaRPr>
          </a:p>
          <a:p>
            <a:pPr algn="l">
              <a:buFont typeface="Arial" panose="020B0604020202020204" pitchFamily="34" charset="0"/>
              <a:buChar char="•"/>
            </a:pPr>
            <a:r>
              <a:rPr lang="vi-VN" sz="2400" b="0" i="0">
                <a:solidFill>
                  <a:srgbClr val="000000"/>
                </a:solidFill>
                <a:effectLst/>
                <a:latin typeface="Helvetica Neue"/>
              </a:rPr>
              <a:t>Nếu tương lai giá cao hơn quá khứ thì hiện tại sẽ mang nhãn UP và ngược lại </a:t>
            </a:r>
            <a:r>
              <a:rPr lang="en-US" sz="2400" b="0" i="0" err="1">
                <a:solidFill>
                  <a:srgbClr val="000000"/>
                </a:solidFill>
                <a:effectLst/>
                <a:latin typeface="Helvetica Neue"/>
              </a:rPr>
              <a:t>là</a:t>
            </a:r>
            <a:r>
              <a:rPr lang="en-US" sz="2400" b="0" i="0">
                <a:solidFill>
                  <a:srgbClr val="000000"/>
                </a:solidFill>
                <a:effectLst/>
                <a:latin typeface="Helvetica Neue"/>
              </a:rPr>
              <a:t> </a:t>
            </a:r>
            <a:r>
              <a:rPr lang="vi-VN" sz="2400" b="0" i="0">
                <a:solidFill>
                  <a:srgbClr val="000000"/>
                </a:solidFill>
                <a:effectLst/>
                <a:latin typeface="Helvetica Neue"/>
              </a:rPr>
              <a:t>DOWN.</a:t>
            </a:r>
          </a:p>
          <a:p>
            <a:pPr algn="l">
              <a:buFont typeface="Arial" panose="020B0604020202020204" pitchFamily="34" charset="0"/>
              <a:buChar char="•"/>
            </a:pPr>
            <a:r>
              <a:rPr lang="en-US" sz="2400" b="0" i="0" err="1">
                <a:solidFill>
                  <a:srgbClr val="000000"/>
                </a:solidFill>
                <a:effectLst/>
                <a:latin typeface="Helvetica Neue"/>
              </a:rPr>
              <a:t>Giá</a:t>
            </a:r>
            <a:r>
              <a:rPr lang="en-US" sz="2400" b="0" i="0">
                <a:solidFill>
                  <a:srgbClr val="000000"/>
                </a:solidFill>
                <a:effectLst/>
                <a:latin typeface="Helvetica Neue"/>
              </a:rPr>
              <a:t> “Close” </a:t>
            </a:r>
            <a:r>
              <a:rPr lang="en-US" sz="2400" b="0" i="0" err="1">
                <a:solidFill>
                  <a:srgbClr val="000000"/>
                </a:solidFill>
                <a:effectLst/>
                <a:latin typeface="Helvetica Neue"/>
              </a:rPr>
              <a:t>sẽ</a:t>
            </a:r>
            <a:r>
              <a:rPr lang="en-US" sz="2400" b="0" i="0">
                <a:solidFill>
                  <a:srgbClr val="000000"/>
                </a:solidFill>
                <a:effectLst/>
                <a:latin typeface="Helvetica Neue"/>
              </a:rPr>
              <a:t> </a:t>
            </a:r>
            <a:r>
              <a:rPr lang="en-US" sz="2400" b="0" i="0" err="1">
                <a:solidFill>
                  <a:srgbClr val="000000"/>
                </a:solidFill>
                <a:effectLst/>
                <a:latin typeface="Helvetica Neue"/>
              </a:rPr>
              <a:t>là</a:t>
            </a:r>
            <a:r>
              <a:rPr lang="en-US" sz="2400" b="0" i="0">
                <a:solidFill>
                  <a:srgbClr val="000000"/>
                </a:solidFill>
                <a:effectLst/>
                <a:latin typeface="Helvetica Neue"/>
              </a:rPr>
              <a:t> </a:t>
            </a:r>
            <a:r>
              <a:rPr lang="en-US" sz="2400" b="0" i="0" err="1">
                <a:solidFill>
                  <a:srgbClr val="000000"/>
                </a:solidFill>
                <a:effectLst/>
                <a:latin typeface="Helvetica Neue"/>
              </a:rPr>
              <a:t>đơn</a:t>
            </a:r>
            <a:r>
              <a:rPr lang="en-US" sz="2400" b="0" i="0">
                <a:solidFill>
                  <a:srgbClr val="000000"/>
                </a:solidFill>
                <a:effectLst/>
                <a:latin typeface="Helvetica Neue"/>
              </a:rPr>
              <a:t> </a:t>
            </a:r>
            <a:r>
              <a:rPr lang="en-US" sz="2400" b="0" i="0" err="1">
                <a:solidFill>
                  <a:srgbClr val="000000"/>
                </a:solidFill>
                <a:effectLst/>
                <a:latin typeface="Helvetica Neue"/>
              </a:rPr>
              <a:t>vị</a:t>
            </a:r>
            <a:r>
              <a:rPr lang="en-US" sz="2400" b="0" i="0">
                <a:solidFill>
                  <a:srgbClr val="000000"/>
                </a:solidFill>
                <a:effectLst/>
                <a:latin typeface="Helvetica Neue"/>
              </a:rPr>
              <a:t> so </a:t>
            </a:r>
            <a:r>
              <a:rPr lang="en-US" sz="2400" b="0" i="0" err="1">
                <a:solidFill>
                  <a:srgbClr val="000000"/>
                </a:solidFill>
                <a:effectLst/>
                <a:latin typeface="Helvetica Neue"/>
              </a:rPr>
              <a:t>sánh</a:t>
            </a:r>
            <a:r>
              <a:rPr lang="en-US" sz="2400">
                <a:solidFill>
                  <a:srgbClr val="000000"/>
                </a:solidFill>
                <a:latin typeface="Helvetica Neue"/>
              </a:rPr>
              <a:t>. </a:t>
            </a:r>
            <a:r>
              <a:rPr lang="en-US" sz="2400" err="1">
                <a:solidFill>
                  <a:srgbClr val="000000"/>
                </a:solidFill>
                <a:latin typeface="Helvetica Neue"/>
              </a:rPr>
              <a:t>Ngoài</a:t>
            </a:r>
            <a:r>
              <a:rPr lang="en-US" sz="2400">
                <a:solidFill>
                  <a:srgbClr val="000000"/>
                </a:solidFill>
                <a:latin typeface="Helvetica Neue"/>
              </a:rPr>
              <a:t> ra </a:t>
            </a:r>
            <a:r>
              <a:rPr lang="en-US" sz="2400" err="1">
                <a:solidFill>
                  <a:srgbClr val="000000"/>
                </a:solidFill>
                <a:latin typeface="Helvetica Neue"/>
              </a:rPr>
              <a:t>còn</a:t>
            </a:r>
            <a:r>
              <a:rPr lang="en-US" sz="2400">
                <a:solidFill>
                  <a:srgbClr val="000000"/>
                </a:solidFill>
                <a:latin typeface="Helvetica Neue"/>
              </a:rPr>
              <a:t> </a:t>
            </a:r>
            <a:r>
              <a:rPr lang="en-US" sz="2400" err="1">
                <a:solidFill>
                  <a:srgbClr val="000000"/>
                </a:solidFill>
                <a:latin typeface="Helvetica Neue"/>
              </a:rPr>
              <a:t>có</a:t>
            </a:r>
            <a:r>
              <a:rPr lang="en-US" sz="2400">
                <a:solidFill>
                  <a:srgbClr val="000000"/>
                </a:solidFill>
                <a:latin typeface="Helvetica Neue"/>
              </a:rPr>
              <a:t> “Open” “High” “Low”.</a:t>
            </a:r>
            <a:endParaRPr lang="vi-VN" sz="2400" b="0" i="0">
              <a:solidFill>
                <a:srgbClr val="000000"/>
              </a:solidFill>
              <a:effectLst/>
              <a:latin typeface="Helvetica Neue"/>
            </a:endParaRPr>
          </a:p>
          <a:p>
            <a:pPr algn="l">
              <a:buFont typeface="Arial" panose="020B0604020202020204" pitchFamily="34" charset="0"/>
              <a:buChar char="•"/>
            </a:pPr>
            <a:r>
              <a:rPr lang="en-US" sz="2400" b="0" i="0" err="1">
                <a:solidFill>
                  <a:srgbClr val="000000"/>
                </a:solidFill>
                <a:effectLst/>
                <a:latin typeface="Helvetica Neue"/>
              </a:rPr>
              <a:t>Có</a:t>
            </a:r>
            <a:r>
              <a:rPr lang="en-US" sz="2400" b="0" i="0">
                <a:solidFill>
                  <a:srgbClr val="000000"/>
                </a:solidFill>
                <a:effectLst/>
                <a:latin typeface="Helvetica Neue"/>
              </a:rPr>
              <a:t> </a:t>
            </a:r>
            <a:r>
              <a:rPr lang="en-US" sz="2400" b="0" i="0" err="1">
                <a:solidFill>
                  <a:srgbClr val="000000"/>
                </a:solidFill>
                <a:effectLst/>
                <a:latin typeface="Helvetica Neue"/>
              </a:rPr>
              <a:t>thể</a:t>
            </a:r>
            <a:r>
              <a:rPr lang="en-US" sz="2400" b="0" i="0">
                <a:solidFill>
                  <a:srgbClr val="000000"/>
                </a:solidFill>
                <a:effectLst/>
                <a:latin typeface="Helvetica Neue"/>
              </a:rPr>
              <a:t> </a:t>
            </a:r>
            <a:r>
              <a:rPr lang="en-US" sz="2400" b="0" i="0" err="1">
                <a:solidFill>
                  <a:srgbClr val="000000"/>
                </a:solidFill>
                <a:effectLst/>
                <a:latin typeface="Helvetica Neue"/>
              </a:rPr>
              <a:t>hiểu</a:t>
            </a:r>
            <a:r>
              <a:rPr lang="en-US" sz="2400" b="0" i="0">
                <a:solidFill>
                  <a:srgbClr val="000000"/>
                </a:solidFill>
                <a:effectLst/>
                <a:latin typeface="Helvetica Neue"/>
              </a:rPr>
              <a:t> Model </a:t>
            </a:r>
            <a:r>
              <a:rPr lang="en-US" sz="2400" b="0" i="0" err="1">
                <a:solidFill>
                  <a:srgbClr val="000000"/>
                </a:solidFill>
                <a:effectLst/>
                <a:latin typeface="Helvetica Neue"/>
              </a:rPr>
              <a:t>có</a:t>
            </a:r>
            <a:r>
              <a:rPr lang="en-US" sz="2400" b="0" i="0">
                <a:solidFill>
                  <a:srgbClr val="000000"/>
                </a:solidFill>
                <a:effectLst/>
                <a:latin typeface="Helvetica Neue"/>
              </a:rPr>
              <a:t> </a:t>
            </a:r>
            <a:r>
              <a:rPr lang="en-US" sz="2400" b="0" i="0" err="1">
                <a:solidFill>
                  <a:srgbClr val="000000"/>
                </a:solidFill>
                <a:effectLst/>
                <a:latin typeface="Helvetica Neue"/>
              </a:rPr>
              <a:t>độ</a:t>
            </a:r>
            <a:r>
              <a:rPr lang="en-US" sz="2400" b="0" i="0">
                <a:solidFill>
                  <a:srgbClr val="000000"/>
                </a:solidFill>
                <a:effectLst/>
                <a:latin typeface="Helvetica Neue"/>
              </a:rPr>
              <a:t> </a:t>
            </a:r>
            <a:r>
              <a:rPr lang="en-US" sz="2400" b="0" i="0" err="1">
                <a:solidFill>
                  <a:srgbClr val="000000"/>
                </a:solidFill>
                <a:effectLst/>
                <a:latin typeface="Helvetica Neue"/>
              </a:rPr>
              <a:t>chính</a:t>
            </a:r>
            <a:r>
              <a:rPr lang="en-US" sz="2400" b="0" i="0">
                <a:solidFill>
                  <a:srgbClr val="000000"/>
                </a:solidFill>
                <a:effectLst/>
                <a:latin typeface="Helvetica Neue"/>
              </a:rPr>
              <a:t> </a:t>
            </a:r>
            <a:r>
              <a:rPr lang="en-US" sz="2400" b="0" i="0" err="1">
                <a:solidFill>
                  <a:srgbClr val="000000"/>
                </a:solidFill>
                <a:effectLst/>
                <a:latin typeface="Helvetica Neue"/>
              </a:rPr>
              <a:t>xác</a:t>
            </a:r>
            <a:r>
              <a:rPr lang="en-US" sz="2400" b="0" i="0">
                <a:solidFill>
                  <a:srgbClr val="000000"/>
                </a:solidFill>
                <a:effectLst/>
                <a:latin typeface="Helvetica Neue"/>
              </a:rPr>
              <a:t> 80% </a:t>
            </a:r>
            <a:r>
              <a:rPr lang="en-US" sz="2400" b="0" i="0" err="1">
                <a:solidFill>
                  <a:srgbClr val="000000"/>
                </a:solidFill>
                <a:effectLst/>
                <a:latin typeface="Helvetica Neue"/>
              </a:rPr>
              <a:t>nghĩa</a:t>
            </a:r>
            <a:r>
              <a:rPr lang="en-US" sz="2400" b="0" i="0">
                <a:solidFill>
                  <a:srgbClr val="000000"/>
                </a:solidFill>
                <a:effectLst/>
                <a:latin typeface="Helvetica Neue"/>
              </a:rPr>
              <a:t> </a:t>
            </a:r>
            <a:r>
              <a:rPr lang="en-US" sz="2400" b="0" i="0" err="1">
                <a:solidFill>
                  <a:srgbClr val="000000"/>
                </a:solidFill>
                <a:effectLst/>
                <a:latin typeface="Helvetica Neue"/>
              </a:rPr>
              <a:t>là</a:t>
            </a:r>
            <a:r>
              <a:rPr lang="en-US" sz="2400" b="0" i="0">
                <a:solidFill>
                  <a:srgbClr val="000000"/>
                </a:solidFill>
                <a:effectLst/>
                <a:latin typeface="Helvetica Neue"/>
              </a:rPr>
              <a:t> </a:t>
            </a:r>
            <a:r>
              <a:rPr lang="en-US" sz="2400" b="0" i="0" err="1">
                <a:solidFill>
                  <a:srgbClr val="000000"/>
                </a:solidFill>
                <a:effectLst/>
                <a:latin typeface="Helvetica Neue"/>
              </a:rPr>
              <a:t>đoán</a:t>
            </a:r>
            <a:r>
              <a:rPr lang="en-US" sz="2400" b="0" i="0">
                <a:solidFill>
                  <a:srgbClr val="000000"/>
                </a:solidFill>
                <a:effectLst/>
                <a:latin typeface="Helvetica Neue"/>
              </a:rPr>
              <a:t> </a:t>
            </a:r>
            <a:r>
              <a:rPr lang="en-US" sz="2400" b="0" i="0" err="1">
                <a:solidFill>
                  <a:srgbClr val="000000"/>
                </a:solidFill>
                <a:effectLst/>
                <a:latin typeface="Helvetica Neue"/>
              </a:rPr>
              <a:t>đúng</a:t>
            </a:r>
            <a:r>
              <a:rPr lang="en-US" sz="2400" b="0" i="0">
                <a:solidFill>
                  <a:srgbClr val="000000"/>
                </a:solidFill>
                <a:effectLst/>
                <a:latin typeface="Helvetica Neue"/>
              </a:rPr>
              <a:t> 8 </a:t>
            </a:r>
            <a:r>
              <a:rPr lang="en-US" sz="2400" b="0" i="0" err="1">
                <a:solidFill>
                  <a:srgbClr val="000000"/>
                </a:solidFill>
                <a:effectLst/>
                <a:latin typeface="Helvetica Neue"/>
              </a:rPr>
              <a:t>nhãn</a:t>
            </a:r>
            <a:r>
              <a:rPr lang="en-US" sz="2400" b="0" i="0">
                <a:solidFill>
                  <a:srgbClr val="000000"/>
                </a:solidFill>
                <a:effectLst/>
                <a:latin typeface="Helvetica Neue"/>
              </a:rPr>
              <a:t> </a:t>
            </a:r>
            <a:r>
              <a:rPr lang="en-US" sz="2400" b="0" i="0" err="1">
                <a:solidFill>
                  <a:srgbClr val="000000"/>
                </a:solidFill>
                <a:effectLst/>
                <a:latin typeface="Helvetica Neue"/>
              </a:rPr>
              <a:t>và</a:t>
            </a:r>
            <a:r>
              <a:rPr lang="en-US" sz="2400" b="0" i="0">
                <a:solidFill>
                  <a:srgbClr val="000000"/>
                </a:solidFill>
                <a:effectLst/>
                <a:latin typeface="Helvetica Neue"/>
              </a:rPr>
              <a:t> </a:t>
            </a:r>
            <a:r>
              <a:rPr lang="en-US" sz="2400" b="0" i="0" err="1">
                <a:solidFill>
                  <a:srgbClr val="000000"/>
                </a:solidFill>
                <a:effectLst/>
                <a:latin typeface="Helvetica Neue"/>
              </a:rPr>
              <a:t>sai</a:t>
            </a:r>
            <a:r>
              <a:rPr lang="en-US" sz="2400" b="0" i="0">
                <a:solidFill>
                  <a:srgbClr val="000000"/>
                </a:solidFill>
                <a:effectLst/>
                <a:latin typeface="Helvetica Neue"/>
              </a:rPr>
              <a:t> 2 </a:t>
            </a:r>
            <a:r>
              <a:rPr lang="en-US" sz="2400" b="0" i="0" err="1">
                <a:solidFill>
                  <a:srgbClr val="000000"/>
                </a:solidFill>
                <a:effectLst/>
                <a:latin typeface="Helvetica Neue"/>
              </a:rPr>
              <a:t>nhãn</a:t>
            </a:r>
            <a:r>
              <a:rPr lang="en-US" sz="2400" b="0" i="0">
                <a:solidFill>
                  <a:srgbClr val="000000"/>
                </a:solidFill>
                <a:effectLst/>
                <a:latin typeface="Helvetica Neue"/>
              </a:rPr>
              <a:t>. </a:t>
            </a:r>
            <a:r>
              <a:rPr lang="en-US" sz="2400" b="0" i="0" err="1">
                <a:solidFill>
                  <a:srgbClr val="000000"/>
                </a:solidFill>
                <a:effectLst/>
                <a:latin typeface="Helvetica Neue"/>
              </a:rPr>
              <a:t>Tương</a:t>
            </a:r>
            <a:r>
              <a:rPr lang="en-US" sz="2400" b="0" i="0">
                <a:solidFill>
                  <a:srgbClr val="000000"/>
                </a:solidFill>
                <a:effectLst/>
                <a:latin typeface="Helvetica Neue"/>
              </a:rPr>
              <a:t> </a:t>
            </a:r>
            <a:r>
              <a:rPr lang="en-US" sz="2400" b="0" i="0" err="1">
                <a:solidFill>
                  <a:srgbClr val="000000"/>
                </a:solidFill>
                <a:effectLst/>
                <a:latin typeface="Helvetica Neue"/>
              </a:rPr>
              <a:t>ứng</a:t>
            </a:r>
            <a:r>
              <a:rPr lang="en-US" sz="2400" b="0" i="0">
                <a:solidFill>
                  <a:srgbClr val="000000"/>
                </a:solidFill>
                <a:effectLst/>
                <a:latin typeface="Helvetica Neue"/>
              </a:rPr>
              <a:t> </a:t>
            </a:r>
            <a:r>
              <a:rPr lang="en-US" sz="2400" b="0" i="0" err="1">
                <a:solidFill>
                  <a:srgbClr val="000000"/>
                </a:solidFill>
                <a:effectLst/>
                <a:latin typeface="Helvetica Neue"/>
              </a:rPr>
              <a:t>với</a:t>
            </a:r>
            <a:r>
              <a:rPr lang="en-US" sz="2400" b="0" i="0">
                <a:solidFill>
                  <a:srgbClr val="000000"/>
                </a:solidFill>
                <a:effectLst/>
                <a:latin typeface="Helvetica Neue"/>
              </a:rPr>
              <a:t> </a:t>
            </a:r>
            <a:r>
              <a:rPr lang="en-US" sz="2400" b="0" i="0" err="1">
                <a:solidFill>
                  <a:srgbClr val="000000"/>
                </a:solidFill>
                <a:effectLst/>
                <a:latin typeface="Helvetica Neue"/>
              </a:rPr>
              <a:t>đặt</a:t>
            </a:r>
            <a:r>
              <a:rPr lang="en-US" sz="2400" b="0" i="0">
                <a:solidFill>
                  <a:srgbClr val="000000"/>
                </a:solidFill>
                <a:effectLst/>
                <a:latin typeface="Helvetica Neue"/>
              </a:rPr>
              <a:t> 10 </a:t>
            </a:r>
            <a:r>
              <a:rPr lang="en-US" sz="2400" b="0" i="0" err="1">
                <a:solidFill>
                  <a:srgbClr val="000000"/>
                </a:solidFill>
                <a:effectLst/>
                <a:latin typeface="Helvetica Neue"/>
              </a:rPr>
              <a:t>lệnh</a:t>
            </a:r>
            <a:r>
              <a:rPr lang="en-US" sz="2400" b="0" i="0">
                <a:solidFill>
                  <a:srgbClr val="000000"/>
                </a:solidFill>
                <a:effectLst/>
                <a:latin typeface="Helvetica Neue"/>
              </a:rPr>
              <a:t> </a:t>
            </a:r>
            <a:r>
              <a:rPr lang="en-US" sz="2400" b="0" i="0" err="1">
                <a:solidFill>
                  <a:srgbClr val="000000"/>
                </a:solidFill>
                <a:effectLst/>
                <a:latin typeface="Helvetica Neue"/>
              </a:rPr>
              <a:t>sẽ</a:t>
            </a:r>
            <a:r>
              <a:rPr lang="en-US" sz="2400" b="0" i="0">
                <a:solidFill>
                  <a:srgbClr val="000000"/>
                </a:solidFill>
                <a:effectLst/>
                <a:latin typeface="Helvetica Neue"/>
              </a:rPr>
              <a:t> </a:t>
            </a:r>
            <a:r>
              <a:rPr lang="en-US" sz="2400" b="0" i="0" err="1">
                <a:solidFill>
                  <a:srgbClr val="000000"/>
                </a:solidFill>
                <a:effectLst/>
                <a:latin typeface="Helvetica Neue"/>
              </a:rPr>
              <a:t>sai</a:t>
            </a:r>
            <a:r>
              <a:rPr lang="en-US" sz="2400" b="0" i="0">
                <a:solidFill>
                  <a:srgbClr val="000000"/>
                </a:solidFill>
                <a:effectLst/>
                <a:latin typeface="Helvetica Neue"/>
              </a:rPr>
              <a:t> 2 </a:t>
            </a:r>
            <a:r>
              <a:rPr lang="en-US" sz="2400" b="0" i="0" err="1">
                <a:solidFill>
                  <a:srgbClr val="000000"/>
                </a:solidFill>
                <a:effectLst/>
                <a:latin typeface="Helvetica Neue"/>
              </a:rPr>
              <a:t>lệnh</a:t>
            </a:r>
            <a:r>
              <a:rPr lang="en-US" sz="2400" b="0" i="0">
                <a:solidFill>
                  <a:srgbClr val="000000"/>
                </a:solidFill>
                <a:effectLst/>
                <a:latin typeface="Helvetica Neue"/>
              </a:rPr>
              <a:t> </a:t>
            </a:r>
            <a:r>
              <a:rPr lang="en-US" sz="2400" b="0" i="0" err="1">
                <a:solidFill>
                  <a:srgbClr val="000000"/>
                </a:solidFill>
                <a:effectLst/>
                <a:latin typeface="Helvetica Neue"/>
              </a:rPr>
              <a:t>và</a:t>
            </a:r>
            <a:r>
              <a:rPr lang="en-US" sz="2400" b="0" i="0">
                <a:solidFill>
                  <a:srgbClr val="000000"/>
                </a:solidFill>
                <a:effectLst/>
                <a:latin typeface="Helvetica Neue"/>
              </a:rPr>
              <a:t> </a:t>
            </a:r>
            <a:r>
              <a:rPr lang="en-US" sz="2400" b="0" i="0" err="1">
                <a:solidFill>
                  <a:srgbClr val="000000"/>
                </a:solidFill>
                <a:effectLst/>
                <a:latin typeface="Helvetica Neue"/>
              </a:rPr>
              <a:t>đúng</a:t>
            </a:r>
            <a:r>
              <a:rPr lang="en-US" sz="2400" b="0" i="0">
                <a:solidFill>
                  <a:srgbClr val="000000"/>
                </a:solidFill>
                <a:effectLst/>
                <a:latin typeface="Helvetica Neue"/>
              </a:rPr>
              <a:t> 8 </a:t>
            </a:r>
            <a:r>
              <a:rPr lang="en-US" sz="2400" b="0" i="0" err="1">
                <a:solidFill>
                  <a:srgbClr val="000000"/>
                </a:solidFill>
                <a:effectLst/>
                <a:latin typeface="Helvetica Neue"/>
              </a:rPr>
              <a:t>lệnh</a:t>
            </a:r>
            <a:r>
              <a:rPr lang="en-US" sz="2400" b="0" i="0">
                <a:solidFill>
                  <a:srgbClr val="000000"/>
                </a:solidFill>
                <a:effectLst/>
                <a:latin typeface="Helvetica Neue"/>
              </a:rPr>
              <a:t>.</a:t>
            </a:r>
            <a:endParaRPr lang="vi-VN" sz="2400" b="0" i="0">
              <a:solidFill>
                <a:srgbClr val="000000"/>
              </a:solidFill>
              <a:effectLst/>
              <a:latin typeface="Helvetica Neue"/>
            </a:endParaRPr>
          </a:p>
          <a:p>
            <a:pPr algn="l">
              <a:buFont typeface="Arial" panose="020B0604020202020204" pitchFamily="34" charset="0"/>
              <a:buChar char="•"/>
            </a:pPr>
            <a:r>
              <a:rPr lang="en-US" sz="2400" b="0" i="0" err="1">
                <a:solidFill>
                  <a:srgbClr val="000000"/>
                </a:solidFill>
                <a:effectLst/>
                <a:latin typeface="Helvetica Neue"/>
              </a:rPr>
              <a:t>Quyết</a:t>
            </a:r>
            <a:r>
              <a:rPr lang="en-US" sz="2400" b="0" i="0">
                <a:solidFill>
                  <a:srgbClr val="000000"/>
                </a:solidFill>
                <a:effectLst/>
                <a:latin typeface="Helvetica Neue"/>
              </a:rPr>
              <a:t> </a:t>
            </a:r>
            <a:r>
              <a:rPr lang="en-US" sz="2400" b="0" i="0" err="1">
                <a:solidFill>
                  <a:srgbClr val="000000"/>
                </a:solidFill>
                <a:effectLst/>
                <a:latin typeface="Helvetica Neue"/>
              </a:rPr>
              <a:t>định</a:t>
            </a:r>
            <a:r>
              <a:rPr lang="en-US" sz="2400" b="0" i="0">
                <a:solidFill>
                  <a:srgbClr val="000000"/>
                </a:solidFill>
                <a:effectLst/>
                <a:latin typeface="Helvetica Neue"/>
              </a:rPr>
              <a:t> </a:t>
            </a:r>
            <a:r>
              <a:rPr lang="en-US" sz="2400" b="0" i="0" err="1">
                <a:solidFill>
                  <a:srgbClr val="000000"/>
                </a:solidFill>
                <a:effectLst/>
                <a:latin typeface="Helvetica Neue"/>
              </a:rPr>
              <a:t>gán</a:t>
            </a:r>
            <a:r>
              <a:rPr lang="en-US" sz="2400" b="0" i="0">
                <a:solidFill>
                  <a:srgbClr val="000000"/>
                </a:solidFill>
                <a:effectLst/>
                <a:latin typeface="Helvetica Neue"/>
              </a:rPr>
              <a:t> </a:t>
            </a:r>
            <a:r>
              <a:rPr lang="en-US" sz="2400" b="0" i="0" err="1">
                <a:solidFill>
                  <a:srgbClr val="000000"/>
                </a:solidFill>
                <a:effectLst/>
                <a:latin typeface="Helvetica Neue"/>
              </a:rPr>
              <a:t>nhãn</a:t>
            </a:r>
            <a:r>
              <a:rPr lang="en-US" sz="2400" b="0" i="0">
                <a:solidFill>
                  <a:srgbClr val="000000"/>
                </a:solidFill>
                <a:effectLst/>
                <a:latin typeface="Helvetica Neue"/>
              </a:rPr>
              <a:t> </a:t>
            </a:r>
            <a:r>
              <a:rPr lang="en-US" sz="2400" b="0" i="0" err="1">
                <a:solidFill>
                  <a:srgbClr val="000000"/>
                </a:solidFill>
                <a:effectLst/>
                <a:latin typeface="Helvetica Neue"/>
              </a:rPr>
              <a:t>sẽ</a:t>
            </a:r>
            <a:r>
              <a:rPr lang="en-US" sz="2400" b="0" i="0">
                <a:solidFill>
                  <a:srgbClr val="000000"/>
                </a:solidFill>
                <a:effectLst/>
                <a:latin typeface="Helvetica Neue"/>
              </a:rPr>
              <a:t> </a:t>
            </a:r>
            <a:r>
              <a:rPr lang="en-US" sz="2400" b="0" i="0" err="1">
                <a:solidFill>
                  <a:srgbClr val="000000"/>
                </a:solidFill>
                <a:effectLst/>
                <a:latin typeface="Helvetica Neue"/>
              </a:rPr>
              <a:t>ảnh</a:t>
            </a:r>
            <a:r>
              <a:rPr lang="en-US" sz="2400" b="0" i="0">
                <a:solidFill>
                  <a:srgbClr val="000000"/>
                </a:solidFill>
                <a:effectLst/>
                <a:latin typeface="Helvetica Neue"/>
              </a:rPr>
              <a:t> </a:t>
            </a:r>
            <a:r>
              <a:rPr lang="en-US" sz="2400" b="0" i="0" err="1">
                <a:solidFill>
                  <a:srgbClr val="000000"/>
                </a:solidFill>
                <a:effectLst/>
                <a:latin typeface="Helvetica Neue"/>
              </a:rPr>
              <a:t>hưởng</a:t>
            </a:r>
            <a:r>
              <a:rPr lang="en-US" sz="2400" b="0" i="0">
                <a:solidFill>
                  <a:srgbClr val="000000"/>
                </a:solidFill>
                <a:effectLst/>
                <a:latin typeface="Helvetica Neue"/>
              </a:rPr>
              <a:t> </a:t>
            </a:r>
            <a:r>
              <a:rPr lang="en-US" sz="2400" b="0" i="0" err="1">
                <a:solidFill>
                  <a:srgbClr val="000000"/>
                </a:solidFill>
                <a:effectLst/>
                <a:latin typeface="Helvetica Neue"/>
              </a:rPr>
              <a:t>tới</a:t>
            </a:r>
            <a:r>
              <a:rPr lang="en-US" sz="2400" b="0" i="0">
                <a:solidFill>
                  <a:srgbClr val="000000"/>
                </a:solidFill>
                <a:effectLst/>
                <a:latin typeface="Helvetica Neue"/>
              </a:rPr>
              <a:t> </a:t>
            </a:r>
            <a:r>
              <a:rPr lang="en-US" sz="2400" b="0" i="0" err="1">
                <a:solidFill>
                  <a:srgbClr val="000000"/>
                </a:solidFill>
                <a:effectLst/>
                <a:latin typeface="Helvetica Neue"/>
              </a:rPr>
              <a:t>độ</a:t>
            </a:r>
            <a:r>
              <a:rPr lang="en-US" sz="2400" b="0" i="0">
                <a:solidFill>
                  <a:srgbClr val="000000"/>
                </a:solidFill>
                <a:effectLst/>
                <a:latin typeface="Helvetica Neue"/>
              </a:rPr>
              <a:t> </a:t>
            </a:r>
            <a:r>
              <a:rPr lang="en-US" sz="2400" b="0" i="0" err="1">
                <a:solidFill>
                  <a:srgbClr val="000000"/>
                </a:solidFill>
                <a:effectLst/>
                <a:latin typeface="Helvetica Neue"/>
              </a:rPr>
              <a:t>chính</a:t>
            </a:r>
            <a:r>
              <a:rPr lang="en-US" sz="2400" b="0" i="0">
                <a:solidFill>
                  <a:srgbClr val="000000"/>
                </a:solidFill>
                <a:effectLst/>
                <a:latin typeface="Helvetica Neue"/>
              </a:rPr>
              <a:t> </a:t>
            </a:r>
            <a:r>
              <a:rPr lang="en-US" sz="2400" b="0" i="0" err="1">
                <a:solidFill>
                  <a:srgbClr val="000000"/>
                </a:solidFill>
                <a:effectLst/>
                <a:latin typeface="Helvetica Neue"/>
              </a:rPr>
              <a:t>xác</a:t>
            </a:r>
            <a:r>
              <a:rPr lang="en-US" sz="2400" b="0" i="0">
                <a:solidFill>
                  <a:srgbClr val="000000"/>
                </a:solidFill>
                <a:effectLst/>
                <a:latin typeface="Helvetica Neue"/>
              </a:rPr>
              <a:t> Model </a:t>
            </a:r>
            <a:r>
              <a:rPr lang="en-US" sz="2400" b="0" i="0" err="1">
                <a:solidFill>
                  <a:srgbClr val="000000"/>
                </a:solidFill>
                <a:effectLst/>
                <a:latin typeface="Helvetica Neue"/>
              </a:rPr>
              <a:t>và</a:t>
            </a:r>
            <a:r>
              <a:rPr lang="en-US" sz="2400" b="0" i="0">
                <a:solidFill>
                  <a:srgbClr val="000000"/>
                </a:solidFill>
                <a:effectLst/>
                <a:latin typeface="Helvetica Neue"/>
              </a:rPr>
              <a:t> Profit.</a:t>
            </a:r>
            <a:endParaRPr lang="vi-VN" sz="2400" b="0" i="0">
              <a:solidFill>
                <a:srgbClr val="000000"/>
              </a:solidFill>
              <a:effectLst/>
              <a:latin typeface="Helvetica Neue"/>
            </a:endParaRPr>
          </a:p>
        </p:txBody>
      </p:sp>
      <p:pic>
        <p:nvPicPr>
          <p:cNvPr id="5" name="Picture 4">
            <a:extLst>
              <a:ext uri="{FF2B5EF4-FFF2-40B4-BE49-F238E27FC236}">
                <a16:creationId xmlns:a16="http://schemas.microsoft.com/office/drawing/2014/main" id="{3CEA2EC8-1DE7-4FB0-B116-BBE326D19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080" y="363467"/>
            <a:ext cx="4095839" cy="1566933"/>
          </a:xfrm>
          <a:prstGeom prst="rect">
            <a:avLst/>
          </a:prstGeom>
        </p:spPr>
      </p:pic>
    </p:spTree>
    <p:extLst>
      <p:ext uri="{BB962C8B-B14F-4D97-AF65-F5344CB8AC3E}">
        <p14:creationId xmlns:p14="http://schemas.microsoft.com/office/powerpoint/2010/main" val="125094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BD85-0A18-4206-925D-8F38D9179D7E}"/>
              </a:ext>
            </a:extLst>
          </p:cNvPr>
          <p:cNvSpPr>
            <a:spLocks noGrp="1"/>
          </p:cNvSpPr>
          <p:nvPr>
            <p:ph type="title"/>
          </p:nvPr>
        </p:nvSpPr>
        <p:spPr/>
        <p:txBody>
          <a:bodyPr/>
          <a:lstStyle/>
          <a:p>
            <a:r>
              <a:rPr lang="en-US"/>
              <a:t>I.2. Generating features</a:t>
            </a:r>
          </a:p>
        </p:txBody>
      </p:sp>
      <p:sp>
        <p:nvSpPr>
          <p:cNvPr id="3" name="Content Placeholder 2">
            <a:extLst>
              <a:ext uri="{FF2B5EF4-FFF2-40B4-BE49-F238E27FC236}">
                <a16:creationId xmlns:a16="http://schemas.microsoft.com/office/drawing/2014/main" id="{7AD2AE8C-562E-456E-8526-B33BF325F3F2}"/>
              </a:ext>
            </a:extLst>
          </p:cNvPr>
          <p:cNvSpPr>
            <a:spLocks noGrp="1"/>
          </p:cNvSpPr>
          <p:nvPr>
            <p:ph idx="1"/>
          </p:nvPr>
        </p:nvSpPr>
        <p:spPr/>
        <p:txBody>
          <a:bodyPr>
            <a:normAutofit/>
          </a:bodyPr>
          <a:lstStyle/>
          <a:p>
            <a:pPr algn="l">
              <a:buFont typeface="Arial" panose="020B0604020202020204" pitchFamily="34" charset="0"/>
              <a:buChar char="•"/>
            </a:pPr>
            <a:r>
              <a:rPr lang="en-US" b="0" i="0" err="1">
                <a:solidFill>
                  <a:srgbClr val="000000"/>
                </a:solidFill>
                <a:effectLst/>
                <a:latin typeface="Helvetica Neue"/>
              </a:rPr>
              <a:t>Sử</a:t>
            </a:r>
            <a:r>
              <a:rPr lang="en-US" b="0" i="0">
                <a:solidFill>
                  <a:srgbClr val="000000"/>
                </a:solidFill>
                <a:effectLst/>
                <a:latin typeface="Helvetica Neue"/>
              </a:rPr>
              <a:t> </a:t>
            </a:r>
            <a:r>
              <a:rPr lang="en-US" b="0" i="0" err="1">
                <a:solidFill>
                  <a:srgbClr val="000000"/>
                </a:solidFill>
                <a:effectLst/>
                <a:latin typeface="Helvetica Neue"/>
              </a:rPr>
              <a:t>dụng</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báo</a:t>
            </a:r>
            <a:r>
              <a:rPr lang="en-US" b="0" i="0">
                <a:solidFill>
                  <a:srgbClr val="000000"/>
                </a:solidFill>
                <a:effectLst/>
                <a:latin typeface="Helvetica Neue"/>
              </a:rPr>
              <a:t> </a:t>
            </a:r>
            <a:r>
              <a:rPr lang="en-US" b="0" i="0" err="1">
                <a:solidFill>
                  <a:srgbClr val="000000"/>
                </a:solidFill>
                <a:effectLst/>
                <a:latin typeface="Helvetica Neue"/>
              </a:rPr>
              <a:t>tài</a:t>
            </a:r>
            <a:r>
              <a:rPr lang="en-US" b="0" i="0">
                <a:solidFill>
                  <a:srgbClr val="000000"/>
                </a:solidFill>
                <a:effectLst/>
                <a:latin typeface="Helvetica Neue"/>
              </a:rPr>
              <a:t> </a:t>
            </a:r>
            <a:r>
              <a:rPr lang="en-US" b="0" i="0" err="1">
                <a:solidFill>
                  <a:srgbClr val="000000"/>
                </a:solidFill>
                <a:effectLst/>
                <a:latin typeface="Helvetica Neue"/>
              </a:rPr>
              <a:t>chính</a:t>
            </a:r>
            <a:r>
              <a:rPr lang="en-US" b="0" i="0">
                <a:solidFill>
                  <a:srgbClr val="000000"/>
                </a:solidFill>
                <a:effectLst/>
                <a:latin typeface="Helvetica Neue"/>
              </a:rPr>
              <a:t> </a:t>
            </a:r>
            <a:r>
              <a:rPr lang="en-US" b="0" i="0" err="1">
                <a:solidFill>
                  <a:srgbClr val="000000"/>
                </a:solidFill>
                <a:effectLst/>
                <a:latin typeface="Helvetica Neue"/>
              </a:rPr>
              <a:t>mặc</a:t>
            </a:r>
            <a:r>
              <a:rPr lang="en-US" b="0" i="0">
                <a:solidFill>
                  <a:srgbClr val="000000"/>
                </a:solidFill>
                <a:effectLst/>
                <a:latin typeface="Helvetica Neue"/>
              </a:rPr>
              <a:t> </a:t>
            </a:r>
            <a:r>
              <a:rPr lang="en-US" b="0" i="0" err="1">
                <a:solidFill>
                  <a:srgbClr val="000000"/>
                </a:solidFill>
                <a:effectLst/>
                <a:latin typeface="Helvetica Neue"/>
              </a:rPr>
              <a:t>định</a:t>
            </a:r>
            <a:r>
              <a:rPr lang="en-US" b="0" i="0">
                <a:solidFill>
                  <a:srgbClr val="000000"/>
                </a:solidFill>
                <a:effectLst/>
                <a:latin typeface="Helvetica Neue"/>
              </a:rPr>
              <a:t> </a:t>
            </a:r>
            <a:r>
              <a:rPr lang="en-US" b="0" i="0" err="1">
                <a:solidFill>
                  <a:srgbClr val="000000"/>
                </a:solidFill>
                <a:effectLst/>
                <a:latin typeface="Helvetica Neue"/>
              </a:rPr>
              <a:t>hoặc</a:t>
            </a:r>
            <a:r>
              <a:rPr lang="en-US" b="0" i="0">
                <a:solidFill>
                  <a:srgbClr val="000000"/>
                </a:solidFill>
                <a:effectLst/>
                <a:latin typeface="Helvetica Neue"/>
              </a:rPr>
              <a:t> </a:t>
            </a:r>
            <a:r>
              <a:rPr lang="en-US" b="0" i="0" err="1">
                <a:solidFill>
                  <a:srgbClr val="000000"/>
                </a:solidFill>
                <a:effectLst/>
                <a:latin typeface="Helvetica Neue"/>
              </a:rPr>
              <a:t>kèm</a:t>
            </a:r>
            <a:r>
              <a:rPr lang="en-US" b="0" i="0">
                <a:solidFill>
                  <a:srgbClr val="000000"/>
                </a:solidFill>
                <a:effectLst/>
                <a:latin typeface="Helvetica Neue"/>
              </a:rPr>
              <a:t> them </a:t>
            </a:r>
            <a:r>
              <a:rPr lang="en-US" b="0" i="0" err="1">
                <a:solidFill>
                  <a:srgbClr val="000000"/>
                </a:solidFill>
                <a:effectLst/>
                <a:latin typeface="Helvetica Neue"/>
              </a:rPr>
              <a:t>những</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riêng</a:t>
            </a:r>
            <a:r>
              <a:rPr lang="vi-VN" b="0" i="0">
                <a:solidFill>
                  <a:srgbClr val="000000"/>
                </a:solidFill>
                <a:effectLst/>
                <a:latin typeface="Helvetica Neue"/>
              </a:rPr>
              <a:t>.</a:t>
            </a:r>
            <a:r>
              <a:rPr lang="en-US" b="0" i="0">
                <a:solidFill>
                  <a:srgbClr val="000000"/>
                </a:solidFill>
                <a:effectLst/>
                <a:latin typeface="Helvetica Neue"/>
              </a:rPr>
              <a:t> </a:t>
            </a:r>
            <a:endParaRPr lang="vi-VN" b="0" i="0">
              <a:solidFill>
                <a:srgbClr val="000000"/>
              </a:solidFill>
              <a:effectLst/>
              <a:latin typeface="Helvetica Neue"/>
            </a:endParaRPr>
          </a:p>
          <a:p>
            <a:pPr algn="l">
              <a:buFont typeface="Arial" panose="020B0604020202020204" pitchFamily="34" charset="0"/>
              <a:buChar char="•"/>
            </a:pPr>
            <a:r>
              <a:rPr lang="en-US" b="0" i="0" err="1">
                <a:solidFill>
                  <a:srgbClr val="000000"/>
                </a:solidFill>
                <a:effectLst/>
                <a:latin typeface="Helvetica Neue"/>
              </a:rPr>
              <a:t>Các</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báo</a:t>
            </a:r>
            <a:r>
              <a:rPr lang="en-US" b="0" i="0">
                <a:solidFill>
                  <a:srgbClr val="000000"/>
                </a:solidFill>
                <a:effectLst/>
                <a:latin typeface="Helvetica Neue"/>
              </a:rPr>
              <a:t> </a:t>
            </a:r>
            <a:r>
              <a:rPr lang="en-US" b="0" i="0" err="1">
                <a:solidFill>
                  <a:srgbClr val="000000"/>
                </a:solidFill>
                <a:effectLst/>
                <a:latin typeface="Helvetica Neue"/>
              </a:rPr>
              <a:t>tài</a:t>
            </a:r>
            <a:r>
              <a:rPr lang="en-US" b="0" i="0">
                <a:solidFill>
                  <a:srgbClr val="000000"/>
                </a:solidFill>
                <a:effectLst/>
                <a:latin typeface="Helvetica Neue"/>
              </a:rPr>
              <a:t> </a:t>
            </a:r>
            <a:r>
              <a:rPr lang="en-US" b="0" i="0" err="1">
                <a:solidFill>
                  <a:srgbClr val="000000"/>
                </a:solidFill>
                <a:effectLst/>
                <a:latin typeface="Helvetica Neue"/>
              </a:rPr>
              <a:t>chính</a:t>
            </a:r>
            <a:r>
              <a:rPr lang="en-US" b="0" i="0">
                <a:solidFill>
                  <a:srgbClr val="000000"/>
                </a:solidFill>
                <a:effectLst/>
                <a:latin typeface="Helvetica Neue"/>
              </a:rPr>
              <a:t> </a:t>
            </a:r>
            <a:r>
              <a:rPr lang="en-US" b="0" i="0" err="1">
                <a:solidFill>
                  <a:srgbClr val="000000"/>
                </a:solidFill>
                <a:effectLst/>
                <a:latin typeface="Helvetica Neue"/>
              </a:rPr>
              <a:t>được</a:t>
            </a:r>
            <a:r>
              <a:rPr lang="en-US" b="0" i="0">
                <a:solidFill>
                  <a:srgbClr val="000000"/>
                </a:solidFill>
                <a:effectLst/>
                <a:latin typeface="Helvetica Neue"/>
              </a:rPr>
              <a:t> </a:t>
            </a:r>
            <a:r>
              <a:rPr lang="en-US" b="0" i="0" err="1">
                <a:solidFill>
                  <a:srgbClr val="000000"/>
                </a:solidFill>
                <a:effectLst/>
                <a:latin typeface="Helvetica Neue"/>
              </a:rPr>
              <a:t>sử</a:t>
            </a:r>
            <a:r>
              <a:rPr lang="en-US" b="0" i="0">
                <a:solidFill>
                  <a:srgbClr val="000000"/>
                </a:solidFill>
                <a:effectLst/>
                <a:latin typeface="Helvetica Neue"/>
              </a:rPr>
              <a:t> </a:t>
            </a:r>
            <a:r>
              <a:rPr lang="en-US" b="0" i="0" err="1">
                <a:solidFill>
                  <a:srgbClr val="000000"/>
                </a:solidFill>
                <a:effectLst/>
                <a:latin typeface="Helvetica Neue"/>
              </a:rPr>
              <a:t>dụng</a:t>
            </a:r>
            <a:r>
              <a:rPr lang="en-US" b="0" i="0">
                <a:solidFill>
                  <a:srgbClr val="000000"/>
                </a:solidFill>
                <a:effectLst/>
                <a:latin typeface="Helvetica Neue"/>
              </a:rPr>
              <a:t>: </a:t>
            </a:r>
            <a:r>
              <a:rPr lang="vi-VN" b="0" i="0">
                <a:solidFill>
                  <a:srgbClr val="000000"/>
                </a:solidFill>
                <a:effectLst/>
                <a:latin typeface="Helvetica Neue"/>
              </a:rPr>
              <a:t>EMA, RSI, </a:t>
            </a:r>
            <a:r>
              <a:rPr lang="en-US" b="0" i="0">
                <a:solidFill>
                  <a:srgbClr val="000000"/>
                </a:solidFill>
                <a:effectLst/>
                <a:latin typeface="Helvetica Neue"/>
              </a:rPr>
              <a:t>William %R</a:t>
            </a:r>
            <a:r>
              <a:rPr lang="vi-VN" b="0" i="0">
                <a:solidFill>
                  <a:srgbClr val="000000"/>
                </a:solidFill>
                <a:effectLst/>
                <a:latin typeface="Helvetica Neue"/>
              </a:rPr>
              <a:t>,</a:t>
            </a:r>
            <a:r>
              <a:rPr lang="en-US" b="0" i="0">
                <a:solidFill>
                  <a:srgbClr val="000000"/>
                </a:solidFill>
                <a:effectLst/>
                <a:latin typeface="Helvetica Neue"/>
              </a:rPr>
              <a:t> Stochastic Oscillator </a:t>
            </a:r>
            <a:r>
              <a:rPr lang="en-US" b="0" i="0" err="1">
                <a:solidFill>
                  <a:srgbClr val="000000"/>
                </a:solidFill>
                <a:effectLst/>
                <a:latin typeface="Helvetica Neue"/>
              </a:rPr>
              <a:t>và</a:t>
            </a:r>
            <a:r>
              <a:rPr lang="en-US" b="0" i="0">
                <a:solidFill>
                  <a:srgbClr val="000000"/>
                </a:solidFill>
                <a:effectLst/>
                <a:latin typeface="Helvetica Neue"/>
              </a:rPr>
              <a:t> </a:t>
            </a:r>
            <a:r>
              <a:rPr lang="en-US" b="0" i="0" err="1">
                <a:solidFill>
                  <a:srgbClr val="000000"/>
                </a:solidFill>
                <a:effectLst/>
                <a:latin typeface="Helvetica Neue"/>
              </a:rPr>
              <a:t>các</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riêng</a:t>
            </a:r>
            <a:r>
              <a:rPr lang="en-US" b="0" i="0">
                <a:solidFill>
                  <a:srgbClr val="000000"/>
                </a:solidFill>
                <a:effectLst/>
                <a:latin typeface="Helvetica Neue"/>
              </a:rPr>
              <a:t>.</a:t>
            </a:r>
            <a:r>
              <a:rPr lang="vi-VN" b="0" i="0">
                <a:solidFill>
                  <a:srgbClr val="000000"/>
                </a:solidFill>
                <a:effectLst/>
                <a:latin typeface="Helvetica Neue"/>
              </a:rPr>
              <a:t> Các chỉ số được tính dựa vào quá khứ và hoàn toàn không sử dụng bất cứ dữ liệu của tương lai nhằm tránh tạo ra model ảo.</a:t>
            </a:r>
          </a:p>
          <a:p>
            <a:pPr algn="l">
              <a:buFont typeface="Arial" panose="020B0604020202020204" pitchFamily="34" charset="0"/>
              <a:buChar char="•"/>
            </a:pP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sử</a:t>
            </a:r>
            <a:r>
              <a:rPr lang="en-US" b="0" i="0">
                <a:solidFill>
                  <a:srgbClr val="000000"/>
                </a:solidFill>
                <a:effectLst/>
                <a:latin typeface="Helvetica Neue"/>
              </a:rPr>
              <a:t> </a:t>
            </a:r>
            <a:r>
              <a:rPr lang="en-US" b="0" i="0" err="1">
                <a:solidFill>
                  <a:srgbClr val="000000"/>
                </a:solidFill>
                <a:effectLst/>
                <a:latin typeface="Helvetica Neue"/>
              </a:rPr>
              <a:t>dụng</a:t>
            </a:r>
            <a:r>
              <a:rPr lang="en-US" b="0" i="0">
                <a:solidFill>
                  <a:srgbClr val="000000"/>
                </a:solidFill>
                <a:effectLst/>
                <a:latin typeface="Helvetica Neue"/>
              </a:rPr>
              <a:t> </a:t>
            </a:r>
            <a:r>
              <a:rPr lang="en-US" b="0" i="0" err="1">
                <a:solidFill>
                  <a:srgbClr val="000000"/>
                </a:solidFill>
                <a:effectLst/>
                <a:latin typeface="Helvetica Neue"/>
              </a:rPr>
              <a:t>giá</a:t>
            </a:r>
            <a:r>
              <a:rPr lang="en-US" b="0" i="0">
                <a:solidFill>
                  <a:srgbClr val="000000"/>
                </a:solidFill>
                <a:effectLst/>
                <a:latin typeface="Helvetica Neue"/>
              </a:rPr>
              <a:t> </a:t>
            </a:r>
            <a:r>
              <a:rPr lang="en-US" b="0" i="0" err="1">
                <a:solidFill>
                  <a:srgbClr val="000000"/>
                </a:solidFill>
                <a:effectLst/>
                <a:latin typeface="Helvetica Neue"/>
              </a:rPr>
              <a:t>trị</a:t>
            </a:r>
            <a:r>
              <a:rPr lang="en-US" b="0" i="0">
                <a:solidFill>
                  <a:srgbClr val="000000"/>
                </a:solidFill>
                <a:effectLst/>
                <a:latin typeface="Helvetica Neue"/>
              </a:rPr>
              <a:t> </a:t>
            </a:r>
            <a:r>
              <a:rPr lang="en-US" b="0" i="0" err="1">
                <a:solidFill>
                  <a:srgbClr val="000000"/>
                </a:solidFill>
                <a:effectLst/>
                <a:latin typeface="Helvetica Neue"/>
              </a:rPr>
              <a:t>tương</a:t>
            </a:r>
            <a:r>
              <a:rPr lang="en-US" b="0" i="0">
                <a:solidFill>
                  <a:srgbClr val="000000"/>
                </a:solidFill>
                <a:effectLst/>
                <a:latin typeface="Helvetica Neue"/>
              </a:rPr>
              <a:t> </a:t>
            </a:r>
            <a:r>
              <a:rPr lang="en-US" b="0" i="0" err="1">
                <a:solidFill>
                  <a:srgbClr val="000000"/>
                </a:solidFill>
                <a:effectLst/>
                <a:latin typeface="Helvetica Neue"/>
              </a:rPr>
              <a:t>lai</a:t>
            </a:r>
            <a:r>
              <a:rPr lang="en-US" b="0" i="0">
                <a:solidFill>
                  <a:srgbClr val="000000"/>
                </a:solidFill>
                <a:effectLst/>
                <a:latin typeface="Helvetica Neue"/>
              </a:rPr>
              <a:t> </a:t>
            </a:r>
            <a:r>
              <a:rPr lang="en-US" b="0" i="0" err="1">
                <a:solidFill>
                  <a:srgbClr val="000000"/>
                </a:solidFill>
                <a:effectLst/>
                <a:latin typeface="Helvetica Neue"/>
              </a:rPr>
              <a:t>sẽ</a:t>
            </a:r>
            <a:r>
              <a:rPr lang="en-US" b="0" i="0">
                <a:solidFill>
                  <a:srgbClr val="000000"/>
                </a:solidFill>
                <a:effectLst/>
                <a:latin typeface="Helvetica Neue"/>
              </a:rPr>
              <a:t> </a:t>
            </a:r>
            <a:r>
              <a:rPr lang="en-US" b="0" i="0" err="1">
                <a:solidFill>
                  <a:srgbClr val="000000"/>
                </a:solidFill>
                <a:effectLst/>
                <a:latin typeface="Helvetica Neue"/>
              </a:rPr>
              <a:t>tạo</a:t>
            </a:r>
            <a:r>
              <a:rPr lang="en-US" b="0" i="0">
                <a:solidFill>
                  <a:srgbClr val="000000"/>
                </a:solidFill>
                <a:effectLst/>
                <a:latin typeface="Helvetica Neue"/>
              </a:rPr>
              <a:t> model </a:t>
            </a:r>
            <a:r>
              <a:rPr lang="en-US" b="0" i="0" err="1">
                <a:solidFill>
                  <a:srgbClr val="000000"/>
                </a:solidFill>
                <a:effectLst/>
                <a:latin typeface="Helvetica Neue"/>
              </a:rPr>
              <a:t>ảo</a:t>
            </a:r>
            <a:r>
              <a:rPr lang="en-US" b="0" i="0">
                <a:solidFill>
                  <a:srgbClr val="000000"/>
                </a:solidFill>
                <a:effectLst/>
                <a:latin typeface="Helvetica Neue"/>
              </a:rPr>
              <a:t>, </a:t>
            </a:r>
            <a:r>
              <a:rPr lang="en-US" b="0" i="0" err="1">
                <a:solidFill>
                  <a:srgbClr val="000000"/>
                </a:solidFill>
                <a:effectLst/>
                <a:latin typeface="Helvetica Neue"/>
              </a:rPr>
              <a:t>còn</a:t>
            </a:r>
            <a:r>
              <a:rPr lang="en-US" b="0" i="0">
                <a:solidFill>
                  <a:srgbClr val="000000"/>
                </a:solidFill>
                <a:effectLst/>
                <a:latin typeface="Helvetica Neue"/>
              </a:rPr>
              <a:t> </a:t>
            </a:r>
            <a:r>
              <a:rPr lang="en-US" b="0" i="0" err="1">
                <a:solidFill>
                  <a:srgbClr val="000000"/>
                </a:solidFill>
                <a:effectLst/>
                <a:latin typeface="Helvetica Neue"/>
              </a:rPr>
              <a:t>gọi</a:t>
            </a:r>
            <a:r>
              <a:rPr lang="en-US" b="0" i="0">
                <a:solidFill>
                  <a:srgbClr val="000000"/>
                </a:solidFill>
                <a:effectLst/>
                <a:latin typeface="Helvetica Neue"/>
              </a:rPr>
              <a:t> </a:t>
            </a:r>
            <a:r>
              <a:rPr lang="en-US" b="0" i="0" err="1">
                <a:solidFill>
                  <a:srgbClr val="000000"/>
                </a:solidFill>
                <a:effectLst/>
                <a:latin typeface="Helvetica Neue"/>
              </a:rPr>
              <a:t>là</a:t>
            </a:r>
            <a:r>
              <a:rPr lang="en-US">
                <a:solidFill>
                  <a:srgbClr val="000000"/>
                </a:solidFill>
                <a:latin typeface="Helvetica Neue"/>
              </a:rPr>
              <a:t> Bias</a:t>
            </a:r>
            <a:r>
              <a:rPr lang="vi-VN" b="0" i="0">
                <a:solidFill>
                  <a:srgbClr val="000000"/>
                </a:solidFill>
                <a:effectLst/>
                <a:latin typeface="Helvetica Neue"/>
              </a:rPr>
              <a:t>.</a:t>
            </a:r>
          </a:p>
          <a:p>
            <a:pPr algn="l">
              <a:buFont typeface="Arial" panose="020B0604020202020204" pitchFamily="34" charset="0"/>
              <a:buChar char="•"/>
            </a:pP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riêng</a:t>
            </a:r>
            <a:r>
              <a:rPr lang="en-US" b="0" i="0">
                <a:solidFill>
                  <a:srgbClr val="000000"/>
                </a:solidFill>
                <a:effectLst/>
                <a:latin typeface="Helvetica Neue"/>
              </a:rPr>
              <a:t> </a:t>
            </a:r>
            <a:r>
              <a:rPr lang="en-US" b="0" i="0" err="1">
                <a:solidFill>
                  <a:srgbClr val="000000"/>
                </a:solidFill>
                <a:effectLst/>
                <a:latin typeface="Helvetica Neue"/>
              </a:rPr>
              <a:t>thể</a:t>
            </a:r>
            <a:r>
              <a:rPr lang="en-US" b="0" i="0">
                <a:solidFill>
                  <a:srgbClr val="000000"/>
                </a:solidFill>
                <a:effectLst/>
                <a:latin typeface="Helvetica Neue"/>
              </a:rPr>
              <a:t> </a:t>
            </a:r>
            <a:r>
              <a:rPr lang="en-US" b="0" i="0" err="1">
                <a:solidFill>
                  <a:srgbClr val="000000"/>
                </a:solidFill>
                <a:effectLst/>
                <a:latin typeface="Helvetica Neue"/>
              </a:rPr>
              <a:t>hiện</a:t>
            </a:r>
            <a:r>
              <a:rPr lang="en-US" b="0" i="0">
                <a:solidFill>
                  <a:srgbClr val="000000"/>
                </a:solidFill>
                <a:effectLst/>
                <a:latin typeface="Helvetica Neue"/>
              </a:rPr>
              <a:t> </a:t>
            </a:r>
            <a:r>
              <a:rPr lang="en-US" b="0" i="0" err="1">
                <a:solidFill>
                  <a:srgbClr val="000000"/>
                </a:solidFill>
                <a:effectLst/>
                <a:latin typeface="Helvetica Neue"/>
              </a:rPr>
              <a:t>độ</a:t>
            </a:r>
            <a:r>
              <a:rPr lang="en-US" b="0" i="0">
                <a:solidFill>
                  <a:srgbClr val="000000"/>
                </a:solidFill>
                <a:effectLst/>
                <a:latin typeface="Helvetica Neue"/>
              </a:rPr>
              <a:t> </a:t>
            </a:r>
            <a:r>
              <a:rPr lang="en-US" b="0" i="0" err="1">
                <a:solidFill>
                  <a:srgbClr val="000000"/>
                </a:solidFill>
                <a:effectLst/>
                <a:latin typeface="Helvetica Neue"/>
              </a:rPr>
              <a:t>tối</a:t>
            </a:r>
            <a:r>
              <a:rPr lang="en-US" b="0" i="0">
                <a:solidFill>
                  <a:srgbClr val="000000"/>
                </a:solidFill>
                <a:effectLst/>
                <a:latin typeface="Helvetica Neue"/>
              </a:rPr>
              <a:t> </a:t>
            </a:r>
            <a:r>
              <a:rPr lang="en-US" b="0" i="0" err="1">
                <a:solidFill>
                  <a:srgbClr val="000000"/>
                </a:solidFill>
                <a:effectLst/>
                <a:latin typeface="Helvetica Neue"/>
              </a:rPr>
              <a:t>ưu</a:t>
            </a:r>
            <a:r>
              <a:rPr lang="en-US" b="0" i="0">
                <a:solidFill>
                  <a:srgbClr val="000000"/>
                </a:solidFill>
                <a:effectLst/>
                <a:latin typeface="Helvetica Neue"/>
              </a:rPr>
              <a:t> </a:t>
            </a:r>
            <a:r>
              <a:rPr lang="en-US" b="0" i="0" err="1">
                <a:solidFill>
                  <a:srgbClr val="000000"/>
                </a:solidFill>
                <a:effectLst/>
                <a:latin typeface="Helvetica Neue"/>
              </a:rPr>
              <a:t>của</a:t>
            </a:r>
            <a:r>
              <a:rPr lang="en-US" b="0" i="0">
                <a:solidFill>
                  <a:srgbClr val="000000"/>
                </a:solidFill>
                <a:effectLst/>
                <a:latin typeface="Helvetica Neue"/>
              </a:rPr>
              <a:t> </a:t>
            </a:r>
            <a:r>
              <a:rPr lang="en-US" b="0" i="0" err="1">
                <a:solidFill>
                  <a:srgbClr val="000000"/>
                </a:solidFill>
                <a:effectLst/>
                <a:latin typeface="Helvetica Neue"/>
              </a:rPr>
              <a:t>mỗi</a:t>
            </a:r>
            <a:r>
              <a:rPr lang="en-US" b="0" i="0">
                <a:solidFill>
                  <a:srgbClr val="000000"/>
                </a:solidFill>
                <a:effectLst/>
                <a:latin typeface="Helvetica Neue"/>
              </a:rPr>
              <a:t> </a:t>
            </a:r>
            <a:r>
              <a:rPr lang="en-US" b="0" i="0" err="1">
                <a:solidFill>
                  <a:srgbClr val="000000"/>
                </a:solidFill>
                <a:effectLst/>
                <a:latin typeface="Helvetica Neue"/>
              </a:rPr>
              <a:t>tác</a:t>
            </a:r>
            <a:r>
              <a:rPr lang="en-US" b="0" i="0">
                <a:solidFill>
                  <a:srgbClr val="000000"/>
                </a:solidFill>
                <a:effectLst/>
                <a:latin typeface="Helvetica Neue"/>
              </a:rPr>
              <a:t> </a:t>
            </a:r>
            <a:r>
              <a:rPr lang="en-US" b="0" i="0" err="1">
                <a:solidFill>
                  <a:srgbClr val="000000"/>
                </a:solidFill>
                <a:effectLst/>
                <a:latin typeface="Helvetica Neue"/>
              </a:rPr>
              <a:t>giả</a:t>
            </a:r>
            <a:r>
              <a:rPr lang="en-US" b="0" i="0">
                <a:solidFill>
                  <a:srgbClr val="000000"/>
                </a:solidFill>
                <a:effectLst/>
                <a:latin typeface="Helvetica Neue"/>
              </a:rPr>
              <a:t> </a:t>
            </a:r>
            <a:r>
              <a:rPr lang="en-US" b="0" i="0" err="1">
                <a:solidFill>
                  <a:srgbClr val="000000"/>
                </a:solidFill>
                <a:effectLst/>
                <a:latin typeface="Helvetica Neue"/>
              </a:rPr>
              <a:t>khi</a:t>
            </a:r>
            <a:r>
              <a:rPr lang="en-US" b="0" i="0">
                <a:solidFill>
                  <a:srgbClr val="000000"/>
                </a:solidFill>
                <a:effectLst/>
                <a:latin typeface="Helvetica Neue"/>
              </a:rPr>
              <a:t> </a:t>
            </a:r>
            <a:r>
              <a:rPr lang="en-US" b="0" i="0" err="1">
                <a:solidFill>
                  <a:srgbClr val="000000"/>
                </a:solidFill>
                <a:effectLst/>
                <a:latin typeface="Helvetica Neue"/>
              </a:rPr>
              <a:t>sử</a:t>
            </a:r>
            <a:r>
              <a:rPr lang="en-US" b="0" i="0">
                <a:solidFill>
                  <a:srgbClr val="000000"/>
                </a:solidFill>
                <a:effectLst/>
                <a:latin typeface="Helvetica Neue"/>
              </a:rPr>
              <a:t> </a:t>
            </a:r>
            <a:r>
              <a:rPr lang="en-US" b="0" i="0" err="1">
                <a:solidFill>
                  <a:srgbClr val="000000"/>
                </a:solidFill>
                <a:effectLst/>
                <a:latin typeface="Helvetica Neue"/>
              </a:rPr>
              <a:t>dụng</a:t>
            </a:r>
            <a:r>
              <a:rPr lang="en-US" b="0" i="0">
                <a:solidFill>
                  <a:srgbClr val="000000"/>
                </a:solidFill>
                <a:effectLst/>
                <a:latin typeface="Helvetica Neue"/>
              </a:rPr>
              <a:t>. </a:t>
            </a:r>
            <a:r>
              <a:rPr lang="en-US" b="0" i="0" err="1">
                <a:solidFill>
                  <a:srgbClr val="000000"/>
                </a:solidFill>
                <a:effectLst/>
                <a:latin typeface="Helvetica Neue"/>
              </a:rPr>
              <a:t>Sự</a:t>
            </a:r>
            <a:r>
              <a:rPr lang="en-US" b="0" i="0">
                <a:solidFill>
                  <a:srgbClr val="000000"/>
                </a:solidFill>
                <a:effectLst/>
                <a:latin typeface="Helvetica Neue"/>
              </a:rPr>
              <a:t> </a:t>
            </a:r>
            <a:r>
              <a:rPr lang="en-US" b="0" i="0" err="1">
                <a:solidFill>
                  <a:srgbClr val="000000"/>
                </a:solidFill>
                <a:effectLst/>
                <a:latin typeface="Helvetica Neue"/>
              </a:rPr>
              <a:t>kết</a:t>
            </a:r>
            <a:r>
              <a:rPr lang="en-US" b="0" i="0">
                <a:solidFill>
                  <a:srgbClr val="000000"/>
                </a:solidFill>
                <a:effectLst/>
                <a:latin typeface="Helvetica Neue"/>
              </a:rPr>
              <a:t> </a:t>
            </a:r>
            <a:r>
              <a:rPr lang="en-US" b="0" i="0" err="1">
                <a:solidFill>
                  <a:srgbClr val="000000"/>
                </a:solidFill>
                <a:effectLst/>
                <a:latin typeface="Helvetica Neue"/>
              </a:rPr>
              <a:t>hợp</a:t>
            </a:r>
            <a:r>
              <a:rPr lang="en-US" b="0" i="0">
                <a:solidFill>
                  <a:srgbClr val="000000"/>
                </a:solidFill>
                <a:effectLst/>
                <a:latin typeface="Helvetica Neue"/>
              </a:rPr>
              <a:t> </a:t>
            </a:r>
            <a:r>
              <a:rPr lang="en-US" b="0" i="0" err="1">
                <a:solidFill>
                  <a:srgbClr val="000000"/>
                </a:solidFill>
                <a:effectLst/>
                <a:latin typeface="Helvetica Neue"/>
              </a:rPr>
              <a:t>giữa</a:t>
            </a:r>
            <a:r>
              <a:rPr lang="en-US" b="0" i="0">
                <a:solidFill>
                  <a:srgbClr val="000000"/>
                </a:solidFill>
                <a:effectLst/>
                <a:latin typeface="Helvetica Neue"/>
              </a:rPr>
              <a:t> </a:t>
            </a:r>
            <a:r>
              <a:rPr lang="en-US" b="0" i="0" err="1">
                <a:solidFill>
                  <a:srgbClr val="000000"/>
                </a:solidFill>
                <a:effectLst/>
                <a:latin typeface="Helvetica Neue"/>
              </a:rPr>
              <a:t>các</a:t>
            </a:r>
            <a:r>
              <a:rPr lang="en-US" b="0" i="0">
                <a:solidFill>
                  <a:srgbClr val="000000"/>
                </a:solidFill>
                <a:effectLst/>
                <a:latin typeface="Helvetica Neue"/>
              </a:rPr>
              <a:t> </a:t>
            </a:r>
            <a:r>
              <a:rPr lang="en-US" b="0" i="0" err="1">
                <a:solidFill>
                  <a:srgbClr val="000000"/>
                </a:solidFill>
                <a:effectLst/>
                <a:latin typeface="Helvetica Neue"/>
              </a:rPr>
              <a:t>chỉ</a:t>
            </a:r>
            <a:r>
              <a:rPr lang="en-US" b="0" i="0">
                <a:solidFill>
                  <a:srgbClr val="000000"/>
                </a:solidFill>
                <a:effectLst/>
                <a:latin typeface="Helvetica Neue"/>
              </a:rPr>
              <a:t> </a:t>
            </a:r>
            <a:r>
              <a:rPr lang="en-US" b="0" i="0" err="1">
                <a:solidFill>
                  <a:srgbClr val="000000"/>
                </a:solidFill>
                <a:effectLst/>
                <a:latin typeface="Helvetica Neue"/>
              </a:rPr>
              <a:t>số</a:t>
            </a:r>
            <a:r>
              <a:rPr lang="en-US" b="0" i="0">
                <a:solidFill>
                  <a:srgbClr val="000000"/>
                </a:solidFill>
                <a:effectLst/>
                <a:latin typeface="Helvetica Neue"/>
              </a:rPr>
              <a:t> </a:t>
            </a:r>
            <a:r>
              <a:rPr lang="en-US" b="0" i="0" err="1">
                <a:solidFill>
                  <a:srgbClr val="000000"/>
                </a:solidFill>
                <a:effectLst/>
                <a:latin typeface="Helvetica Neue"/>
              </a:rPr>
              <a:t>cũng</a:t>
            </a:r>
            <a:r>
              <a:rPr lang="en-US" b="0" i="0">
                <a:solidFill>
                  <a:srgbClr val="000000"/>
                </a:solidFill>
                <a:effectLst/>
                <a:latin typeface="Helvetica Neue"/>
              </a:rPr>
              <a:t> </a:t>
            </a:r>
            <a:r>
              <a:rPr lang="en-US" b="0" i="0" err="1">
                <a:solidFill>
                  <a:srgbClr val="000000"/>
                </a:solidFill>
                <a:effectLst/>
                <a:latin typeface="Helvetica Neue"/>
              </a:rPr>
              <a:t>là</a:t>
            </a:r>
            <a:r>
              <a:rPr lang="en-US" b="0" i="0">
                <a:solidFill>
                  <a:srgbClr val="000000"/>
                </a:solidFill>
                <a:effectLst/>
                <a:latin typeface="Helvetica Neue"/>
              </a:rPr>
              <a:t> </a:t>
            </a:r>
            <a:r>
              <a:rPr lang="en-US" b="0" i="0" err="1">
                <a:solidFill>
                  <a:srgbClr val="000000"/>
                </a:solidFill>
                <a:effectLst/>
                <a:latin typeface="Helvetica Neue"/>
              </a:rPr>
              <a:t>một</a:t>
            </a:r>
            <a:r>
              <a:rPr lang="en-US" b="0" i="0">
                <a:solidFill>
                  <a:srgbClr val="000000"/>
                </a:solidFill>
                <a:effectLst/>
                <a:latin typeface="Helvetica Neue"/>
              </a:rPr>
              <a:t> </a:t>
            </a:r>
            <a:r>
              <a:rPr lang="en-US" b="0" i="0" err="1">
                <a:solidFill>
                  <a:srgbClr val="000000"/>
                </a:solidFill>
                <a:effectLst/>
                <a:latin typeface="Helvetica Neue"/>
              </a:rPr>
              <a:t>cải</a:t>
            </a:r>
            <a:r>
              <a:rPr lang="en-US" b="0" i="0">
                <a:solidFill>
                  <a:srgbClr val="000000"/>
                </a:solidFill>
                <a:effectLst/>
                <a:latin typeface="Helvetica Neue"/>
              </a:rPr>
              <a:t> </a:t>
            </a:r>
            <a:r>
              <a:rPr lang="en-US" b="0" i="0" err="1">
                <a:solidFill>
                  <a:srgbClr val="000000"/>
                </a:solidFill>
                <a:effectLst/>
                <a:latin typeface="Helvetica Neue"/>
              </a:rPr>
              <a:t>tiến</a:t>
            </a:r>
            <a:r>
              <a:rPr lang="en-US" b="0" i="0">
                <a:solidFill>
                  <a:srgbClr val="000000"/>
                </a:solidFill>
                <a:effectLst/>
                <a:latin typeface="Helvetica Neue"/>
              </a:rPr>
              <a:t> </a:t>
            </a:r>
            <a:r>
              <a:rPr lang="en-US" b="0" i="0" err="1">
                <a:solidFill>
                  <a:srgbClr val="000000"/>
                </a:solidFill>
                <a:effectLst/>
                <a:latin typeface="Helvetica Neue"/>
              </a:rPr>
              <a:t>của</a:t>
            </a:r>
            <a:r>
              <a:rPr lang="en-US" b="0" i="0">
                <a:solidFill>
                  <a:srgbClr val="000000"/>
                </a:solidFill>
                <a:effectLst/>
                <a:latin typeface="Helvetica Neue"/>
              </a:rPr>
              <a:t> </a:t>
            </a:r>
            <a:r>
              <a:rPr lang="en-US" b="0" i="0" err="1">
                <a:solidFill>
                  <a:srgbClr val="000000"/>
                </a:solidFill>
                <a:effectLst/>
                <a:latin typeface="Helvetica Neue"/>
              </a:rPr>
              <a:t>mỗi</a:t>
            </a:r>
            <a:r>
              <a:rPr lang="en-US" b="0" i="0">
                <a:solidFill>
                  <a:srgbClr val="000000"/>
                </a:solidFill>
                <a:effectLst/>
                <a:latin typeface="Helvetica Neue"/>
              </a:rPr>
              <a:t> </a:t>
            </a:r>
            <a:r>
              <a:rPr lang="en-US" b="0" i="0" err="1">
                <a:solidFill>
                  <a:srgbClr val="000000"/>
                </a:solidFill>
                <a:effectLst/>
                <a:latin typeface="Helvetica Neue"/>
              </a:rPr>
              <a:t>tác</a:t>
            </a:r>
            <a:r>
              <a:rPr lang="en-US" b="0" i="0">
                <a:solidFill>
                  <a:srgbClr val="000000"/>
                </a:solidFill>
                <a:effectLst/>
                <a:latin typeface="Helvetica Neue"/>
              </a:rPr>
              <a:t> </a:t>
            </a:r>
            <a:r>
              <a:rPr lang="en-US" b="0" i="0" err="1">
                <a:solidFill>
                  <a:srgbClr val="000000"/>
                </a:solidFill>
                <a:effectLst/>
                <a:latin typeface="Helvetica Neue"/>
              </a:rPr>
              <a:t>giả</a:t>
            </a:r>
            <a:r>
              <a:rPr lang="en-US" b="0" i="0">
                <a:solidFill>
                  <a:srgbClr val="000000"/>
                </a:solidFill>
                <a:effectLst/>
                <a:latin typeface="Helvetica Neue"/>
              </a:rPr>
              <a:t> </a:t>
            </a:r>
            <a:r>
              <a:rPr lang="en-US" b="0" i="0" err="1">
                <a:solidFill>
                  <a:srgbClr val="000000"/>
                </a:solidFill>
                <a:effectLst/>
                <a:latin typeface="Helvetica Neue"/>
              </a:rPr>
              <a:t>khi</a:t>
            </a:r>
            <a:r>
              <a:rPr lang="en-US" b="0" i="0">
                <a:solidFill>
                  <a:srgbClr val="000000"/>
                </a:solidFill>
                <a:effectLst/>
                <a:latin typeface="Helvetica Neue"/>
              </a:rPr>
              <a:t> </a:t>
            </a:r>
            <a:r>
              <a:rPr lang="en-US" b="0" i="0" err="1">
                <a:solidFill>
                  <a:srgbClr val="000000"/>
                </a:solidFill>
                <a:effectLst/>
                <a:latin typeface="Helvetica Neue"/>
              </a:rPr>
              <a:t>chọn</a:t>
            </a:r>
            <a:r>
              <a:rPr lang="en-US" b="0" i="0">
                <a:solidFill>
                  <a:srgbClr val="000000"/>
                </a:solidFill>
                <a:effectLst/>
                <a:latin typeface="Helvetica Neue"/>
              </a:rPr>
              <a:t> </a:t>
            </a:r>
            <a:r>
              <a:rPr lang="en-US" b="0" i="0" err="1">
                <a:solidFill>
                  <a:srgbClr val="000000"/>
                </a:solidFill>
                <a:effectLst/>
                <a:latin typeface="Helvetica Neue"/>
              </a:rPr>
              <a:t>đặc</a:t>
            </a:r>
            <a:r>
              <a:rPr lang="en-US" b="0" i="0">
                <a:solidFill>
                  <a:srgbClr val="000000"/>
                </a:solidFill>
                <a:effectLst/>
                <a:latin typeface="Helvetica Neue"/>
              </a:rPr>
              <a:t> </a:t>
            </a:r>
            <a:r>
              <a:rPr lang="en-US" b="0" i="0" err="1">
                <a:solidFill>
                  <a:srgbClr val="000000"/>
                </a:solidFill>
                <a:effectLst/>
                <a:latin typeface="Helvetica Neue"/>
              </a:rPr>
              <a:t>trưng</a:t>
            </a:r>
            <a:r>
              <a:rPr lang="vi-VN" b="0" i="0">
                <a:solidFill>
                  <a:srgbClr val="000000"/>
                </a:solidFill>
                <a:effectLst/>
                <a:latin typeface="Helvetica Neue"/>
              </a:rPr>
              <a:t>.</a:t>
            </a:r>
          </a:p>
          <a:p>
            <a:pPr algn="l">
              <a:buFont typeface="Arial" panose="020B0604020202020204" pitchFamily="34" charset="0"/>
              <a:buChar char="•"/>
            </a:pPr>
            <a:r>
              <a:rPr lang="en-US" b="0" i="0">
                <a:solidFill>
                  <a:srgbClr val="000000"/>
                </a:solidFill>
                <a:effectLst/>
                <a:latin typeface="Helvetica Neue"/>
              </a:rPr>
              <a:t>Model </a:t>
            </a:r>
            <a:r>
              <a:rPr lang="en-US" b="0" i="0" err="1">
                <a:solidFill>
                  <a:srgbClr val="000000"/>
                </a:solidFill>
                <a:effectLst/>
                <a:latin typeface="Helvetica Neue"/>
              </a:rPr>
              <a:t>hoàn</a:t>
            </a:r>
            <a:r>
              <a:rPr lang="en-US" b="0" i="0">
                <a:solidFill>
                  <a:srgbClr val="000000"/>
                </a:solidFill>
                <a:effectLst/>
                <a:latin typeface="Helvetica Neue"/>
              </a:rPr>
              <a:t> </a:t>
            </a:r>
            <a:r>
              <a:rPr lang="en-US" b="0" i="0" err="1">
                <a:solidFill>
                  <a:srgbClr val="000000"/>
                </a:solidFill>
                <a:effectLst/>
                <a:latin typeface="Helvetica Neue"/>
              </a:rPr>
              <a:t>toàn</a:t>
            </a:r>
            <a:r>
              <a:rPr lang="en-US" b="0" i="0">
                <a:solidFill>
                  <a:srgbClr val="000000"/>
                </a:solidFill>
                <a:effectLst/>
                <a:latin typeface="Helvetica Neue"/>
              </a:rPr>
              <a:t> </a:t>
            </a:r>
            <a:r>
              <a:rPr lang="en-US" b="0" i="0" err="1">
                <a:solidFill>
                  <a:srgbClr val="000000"/>
                </a:solidFill>
                <a:effectLst/>
                <a:latin typeface="Helvetica Neue"/>
              </a:rPr>
              <a:t>có</a:t>
            </a:r>
            <a:r>
              <a:rPr lang="en-US" b="0" i="0">
                <a:solidFill>
                  <a:srgbClr val="000000"/>
                </a:solidFill>
                <a:effectLst/>
                <a:latin typeface="Helvetica Neue"/>
              </a:rPr>
              <a:t> </a:t>
            </a:r>
            <a:r>
              <a:rPr lang="en-US" b="0" i="0" err="1">
                <a:solidFill>
                  <a:srgbClr val="000000"/>
                </a:solidFill>
                <a:effectLst/>
                <a:latin typeface="Helvetica Neue"/>
              </a:rPr>
              <a:t>khả</a:t>
            </a:r>
            <a:r>
              <a:rPr lang="en-US" b="0" i="0">
                <a:solidFill>
                  <a:srgbClr val="000000"/>
                </a:solidFill>
                <a:effectLst/>
                <a:latin typeface="Helvetica Neue"/>
              </a:rPr>
              <a:t> </a:t>
            </a:r>
            <a:r>
              <a:rPr lang="en-US" b="0" i="0" err="1">
                <a:solidFill>
                  <a:srgbClr val="000000"/>
                </a:solidFill>
                <a:effectLst/>
                <a:latin typeface="Helvetica Neue"/>
              </a:rPr>
              <a:t>năng</a:t>
            </a:r>
            <a:r>
              <a:rPr lang="en-US" b="0" i="0">
                <a:solidFill>
                  <a:srgbClr val="000000"/>
                </a:solidFill>
                <a:effectLst/>
                <a:latin typeface="Helvetica Neue"/>
              </a:rPr>
              <a:t> </a:t>
            </a:r>
            <a:r>
              <a:rPr lang="en-US" b="0" i="0" err="1">
                <a:solidFill>
                  <a:srgbClr val="000000"/>
                </a:solidFill>
                <a:effectLst/>
                <a:latin typeface="Helvetica Neue"/>
              </a:rPr>
              <a:t>xuất</a:t>
            </a:r>
            <a:r>
              <a:rPr lang="en-US" b="0" i="0">
                <a:solidFill>
                  <a:srgbClr val="000000"/>
                </a:solidFill>
                <a:effectLst/>
                <a:latin typeface="Helvetica Neue"/>
              </a:rPr>
              <a:t> </a:t>
            </a:r>
            <a:r>
              <a:rPr lang="en-US" b="0" i="0" err="1">
                <a:solidFill>
                  <a:srgbClr val="000000"/>
                </a:solidFill>
                <a:effectLst/>
                <a:latin typeface="Helvetica Neue"/>
              </a:rPr>
              <a:t>hiện</a:t>
            </a:r>
            <a:r>
              <a:rPr lang="en-US" b="0" i="0">
                <a:solidFill>
                  <a:srgbClr val="000000"/>
                </a:solidFill>
                <a:effectLst/>
                <a:latin typeface="Helvetica Neue"/>
              </a:rPr>
              <a:t> </a:t>
            </a:r>
            <a:r>
              <a:rPr lang="en-US" b="0" i="0" err="1">
                <a:solidFill>
                  <a:srgbClr val="000000"/>
                </a:solidFill>
                <a:effectLst/>
                <a:latin typeface="Helvetica Neue"/>
              </a:rPr>
              <a:t>khái</a:t>
            </a:r>
            <a:r>
              <a:rPr lang="en-US" b="0" i="0">
                <a:solidFill>
                  <a:srgbClr val="000000"/>
                </a:solidFill>
                <a:effectLst/>
                <a:latin typeface="Helvetica Neue"/>
              </a:rPr>
              <a:t> </a:t>
            </a:r>
            <a:r>
              <a:rPr lang="en-US" b="0" i="0" err="1">
                <a:solidFill>
                  <a:srgbClr val="000000"/>
                </a:solidFill>
                <a:effectLst/>
                <a:latin typeface="Helvetica Neue"/>
              </a:rPr>
              <a:t>niệm</a:t>
            </a:r>
            <a:r>
              <a:rPr lang="en-US" b="0" i="0">
                <a:solidFill>
                  <a:srgbClr val="000000"/>
                </a:solidFill>
                <a:effectLst/>
                <a:latin typeface="Helvetica Neue"/>
              </a:rPr>
              <a:t> phi </a:t>
            </a:r>
            <a:r>
              <a:rPr lang="en-US" b="0" i="0" err="1">
                <a:solidFill>
                  <a:srgbClr val="000000"/>
                </a:solidFill>
                <a:effectLst/>
                <a:latin typeface="Helvetica Neue"/>
              </a:rPr>
              <a:t>thật</a:t>
            </a:r>
            <a:r>
              <a:rPr lang="en-US" b="0" i="0">
                <a:solidFill>
                  <a:srgbClr val="000000"/>
                </a:solidFill>
                <a:effectLst/>
                <a:latin typeface="Helvetica Neue"/>
              </a:rPr>
              <a:t> </a:t>
            </a:r>
            <a:r>
              <a:rPr lang="en-US" b="0" i="0" err="1">
                <a:solidFill>
                  <a:srgbClr val="000000"/>
                </a:solidFill>
                <a:effectLst/>
                <a:latin typeface="Helvetica Neue"/>
              </a:rPr>
              <a:t>tế</a:t>
            </a:r>
            <a:r>
              <a:rPr lang="en-US" b="0" i="0">
                <a:solidFill>
                  <a:srgbClr val="000000"/>
                </a:solidFill>
                <a:effectLst/>
                <a:latin typeface="Helvetica Neue"/>
              </a:rPr>
              <a:t> </a:t>
            </a:r>
            <a:r>
              <a:rPr lang="en-US" b="0" i="0" err="1">
                <a:solidFill>
                  <a:srgbClr val="000000"/>
                </a:solidFill>
                <a:effectLst/>
                <a:latin typeface="Helvetica Neue"/>
              </a:rPr>
              <a:t>khi</a:t>
            </a:r>
            <a:r>
              <a:rPr lang="en-US" b="0" i="0">
                <a:solidFill>
                  <a:srgbClr val="000000"/>
                </a:solidFill>
                <a:effectLst/>
                <a:latin typeface="Helvetica Neue"/>
              </a:rPr>
              <a:t> Profit </a:t>
            </a:r>
            <a:r>
              <a:rPr lang="en-US" b="0" i="0" err="1">
                <a:solidFill>
                  <a:srgbClr val="000000"/>
                </a:solidFill>
                <a:effectLst/>
                <a:latin typeface="Helvetica Neue"/>
              </a:rPr>
              <a:t>quá</a:t>
            </a:r>
            <a:r>
              <a:rPr lang="en-US" b="0" i="0">
                <a:solidFill>
                  <a:srgbClr val="000000"/>
                </a:solidFill>
                <a:effectLst/>
                <a:latin typeface="Helvetica Neue"/>
              </a:rPr>
              <a:t> </a:t>
            </a:r>
            <a:r>
              <a:rPr lang="en-US" b="0" i="0" err="1">
                <a:solidFill>
                  <a:srgbClr val="000000"/>
                </a:solidFill>
                <a:effectLst/>
                <a:latin typeface="Helvetica Neue"/>
              </a:rPr>
              <a:t>thấp</a:t>
            </a:r>
            <a:r>
              <a:rPr lang="en-US" b="0" i="0">
                <a:solidFill>
                  <a:srgbClr val="000000"/>
                </a:solidFill>
                <a:effectLst/>
                <a:latin typeface="Helvetica Neue"/>
              </a:rPr>
              <a:t> so </a:t>
            </a:r>
            <a:r>
              <a:rPr lang="en-US" b="0" i="0" err="1">
                <a:solidFill>
                  <a:srgbClr val="000000"/>
                </a:solidFill>
                <a:effectLst/>
                <a:latin typeface="Helvetica Neue"/>
              </a:rPr>
              <a:t>với</a:t>
            </a:r>
            <a:r>
              <a:rPr lang="en-US" b="0" i="0">
                <a:solidFill>
                  <a:srgbClr val="000000"/>
                </a:solidFill>
                <a:effectLst/>
                <a:latin typeface="Helvetica Neue"/>
              </a:rPr>
              <a:t> </a:t>
            </a:r>
            <a:r>
              <a:rPr lang="en-US" b="0" i="0" err="1">
                <a:solidFill>
                  <a:srgbClr val="000000"/>
                </a:solidFill>
                <a:effectLst/>
                <a:latin typeface="Helvetica Neue"/>
              </a:rPr>
              <a:t>kỳ</a:t>
            </a:r>
            <a:r>
              <a:rPr lang="en-US" b="0" i="0">
                <a:solidFill>
                  <a:srgbClr val="000000"/>
                </a:solidFill>
                <a:effectLst/>
                <a:latin typeface="Helvetica Neue"/>
              </a:rPr>
              <a:t> </a:t>
            </a:r>
            <a:r>
              <a:rPr lang="en-US" b="0" i="0" err="1">
                <a:solidFill>
                  <a:srgbClr val="000000"/>
                </a:solidFill>
                <a:effectLst/>
                <a:latin typeface="Helvetica Neue"/>
              </a:rPr>
              <a:t>vọng</a:t>
            </a:r>
            <a:r>
              <a:rPr lang="en-US" b="0" i="0">
                <a:solidFill>
                  <a:srgbClr val="000000"/>
                </a:solidFill>
                <a:effectLst/>
                <a:latin typeface="Helvetica Neue"/>
              </a:rPr>
              <a:t> do Model </a:t>
            </a:r>
            <a:r>
              <a:rPr lang="en-US" b="0" i="0" err="1">
                <a:solidFill>
                  <a:srgbClr val="000000"/>
                </a:solidFill>
                <a:effectLst/>
                <a:latin typeface="Helvetica Neue"/>
              </a:rPr>
              <a:t>tạo</a:t>
            </a:r>
            <a:r>
              <a:rPr lang="en-US" b="0" i="0">
                <a:solidFill>
                  <a:srgbClr val="000000"/>
                </a:solidFill>
                <a:effectLst/>
                <a:latin typeface="Helvetica Neue"/>
              </a:rPr>
              <a:t> ra</a:t>
            </a:r>
            <a:r>
              <a:rPr lang="vi-VN" b="0" i="0">
                <a:solidFill>
                  <a:srgbClr val="000000"/>
                </a:solidFill>
                <a:effectLst/>
                <a:latin typeface="Helvetica Neue"/>
              </a:rPr>
              <a:t>.</a:t>
            </a:r>
            <a:r>
              <a:rPr lang="en-US" b="0" i="0">
                <a:solidFill>
                  <a:srgbClr val="000000"/>
                </a:solidFill>
                <a:effectLst/>
                <a:latin typeface="Helvetica Neue"/>
              </a:rPr>
              <a:t> </a:t>
            </a:r>
            <a:r>
              <a:rPr lang="en-US" b="0" i="0" err="1">
                <a:solidFill>
                  <a:srgbClr val="000000"/>
                </a:solidFill>
                <a:effectLst/>
                <a:latin typeface="Helvetica Neue"/>
              </a:rPr>
              <a:t>Xuất</a:t>
            </a:r>
            <a:r>
              <a:rPr lang="en-US" b="0" i="0">
                <a:solidFill>
                  <a:srgbClr val="000000"/>
                </a:solidFill>
                <a:effectLst/>
                <a:latin typeface="Helvetica Neue"/>
              </a:rPr>
              <a:t> </a:t>
            </a:r>
            <a:r>
              <a:rPr lang="en-US" b="0" i="0" err="1">
                <a:solidFill>
                  <a:srgbClr val="000000"/>
                </a:solidFill>
                <a:effectLst/>
                <a:latin typeface="Helvetica Neue"/>
              </a:rPr>
              <a:t>phát</a:t>
            </a:r>
            <a:r>
              <a:rPr lang="en-US" b="0" i="0">
                <a:solidFill>
                  <a:srgbClr val="000000"/>
                </a:solidFill>
                <a:effectLst/>
                <a:latin typeface="Helvetica Neue"/>
              </a:rPr>
              <a:t> </a:t>
            </a:r>
            <a:r>
              <a:rPr lang="en-US" b="0" i="0" err="1">
                <a:solidFill>
                  <a:srgbClr val="000000"/>
                </a:solidFill>
                <a:effectLst/>
                <a:latin typeface="Helvetica Neue"/>
              </a:rPr>
              <a:t>từ</a:t>
            </a:r>
            <a:r>
              <a:rPr lang="en-US" b="0" i="0">
                <a:solidFill>
                  <a:srgbClr val="000000"/>
                </a:solidFill>
                <a:effectLst/>
                <a:latin typeface="Helvetica Neue"/>
              </a:rPr>
              <a:t> </a:t>
            </a:r>
            <a:r>
              <a:rPr lang="en-US" b="0" i="0" err="1">
                <a:solidFill>
                  <a:srgbClr val="000000"/>
                </a:solidFill>
                <a:effectLst/>
                <a:latin typeface="Helvetica Neue"/>
              </a:rPr>
              <a:t>việc</a:t>
            </a:r>
            <a:r>
              <a:rPr lang="en-US" b="0" i="0">
                <a:solidFill>
                  <a:srgbClr val="000000"/>
                </a:solidFill>
                <a:effectLst/>
                <a:latin typeface="Helvetica Neue"/>
              </a:rPr>
              <a:t> </a:t>
            </a:r>
            <a:r>
              <a:rPr lang="en-US" b="0" i="0" err="1">
                <a:solidFill>
                  <a:srgbClr val="000000"/>
                </a:solidFill>
                <a:effectLst/>
                <a:latin typeface="Helvetica Neue"/>
              </a:rPr>
              <a:t>chọn</a:t>
            </a:r>
            <a:r>
              <a:rPr lang="en-US" b="0" i="0">
                <a:solidFill>
                  <a:srgbClr val="000000"/>
                </a:solidFill>
                <a:effectLst/>
                <a:latin typeface="Helvetica Neue"/>
              </a:rPr>
              <a:t> features.</a:t>
            </a:r>
          </a:p>
          <a:p>
            <a:pPr algn="l">
              <a:buFont typeface="Arial" panose="020B0604020202020204" pitchFamily="34" charset="0"/>
              <a:buChar char="•"/>
            </a:pPr>
            <a:r>
              <a:rPr lang="en-US" err="1">
                <a:solidFill>
                  <a:srgbClr val="000000"/>
                </a:solidFill>
                <a:latin typeface="Helvetica Neue"/>
              </a:rPr>
              <a:t>Phần</a:t>
            </a:r>
            <a:r>
              <a:rPr lang="en-US">
                <a:solidFill>
                  <a:srgbClr val="000000"/>
                </a:solidFill>
                <a:latin typeface="Helvetica Neue"/>
              </a:rPr>
              <a:t> </a:t>
            </a:r>
            <a:r>
              <a:rPr lang="en-US" err="1">
                <a:solidFill>
                  <a:srgbClr val="000000"/>
                </a:solidFill>
                <a:latin typeface="Helvetica Neue"/>
              </a:rPr>
              <a:t>này</a:t>
            </a:r>
            <a:r>
              <a:rPr lang="en-US">
                <a:solidFill>
                  <a:srgbClr val="000000"/>
                </a:solidFill>
                <a:latin typeface="Helvetica Neue"/>
              </a:rPr>
              <a:t> </a:t>
            </a:r>
            <a:r>
              <a:rPr lang="en-US" err="1">
                <a:solidFill>
                  <a:srgbClr val="000000"/>
                </a:solidFill>
                <a:latin typeface="Helvetica Neue"/>
              </a:rPr>
              <a:t>xin</a:t>
            </a:r>
            <a:r>
              <a:rPr lang="en-US">
                <a:solidFill>
                  <a:srgbClr val="000000"/>
                </a:solidFill>
                <a:latin typeface="Helvetica Neue"/>
              </a:rPr>
              <a:t> </a:t>
            </a:r>
            <a:r>
              <a:rPr lang="en-US" err="1">
                <a:solidFill>
                  <a:srgbClr val="000000"/>
                </a:solidFill>
                <a:latin typeface="Helvetica Neue"/>
              </a:rPr>
              <a:t>phép</a:t>
            </a:r>
            <a:r>
              <a:rPr lang="en-US">
                <a:solidFill>
                  <a:srgbClr val="000000"/>
                </a:solidFill>
                <a:latin typeface="Helvetica Neue"/>
              </a:rPr>
              <a:t> </a:t>
            </a:r>
            <a:r>
              <a:rPr lang="en-US" err="1">
                <a:solidFill>
                  <a:srgbClr val="000000"/>
                </a:solidFill>
                <a:latin typeface="Helvetica Neue"/>
              </a:rPr>
              <a:t>không</a:t>
            </a:r>
            <a:r>
              <a:rPr lang="en-US">
                <a:solidFill>
                  <a:srgbClr val="000000"/>
                </a:solidFill>
                <a:latin typeface="Helvetica Neue"/>
              </a:rPr>
              <a:t> </a:t>
            </a:r>
            <a:r>
              <a:rPr lang="en-US" err="1">
                <a:solidFill>
                  <a:srgbClr val="000000"/>
                </a:solidFill>
                <a:latin typeface="Helvetica Neue"/>
              </a:rPr>
              <a:t>có</a:t>
            </a:r>
            <a:r>
              <a:rPr lang="en-US">
                <a:solidFill>
                  <a:srgbClr val="000000"/>
                </a:solidFill>
                <a:latin typeface="Helvetica Neue"/>
              </a:rPr>
              <a:t> </a:t>
            </a:r>
            <a:r>
              <a:rPr lang="en-US" err="1">
                <a:solidFill>
                  <a:srgbClr val="000000"/>
                </a:solidFill>
                <a:latin typeface="Helvetica Neue"/>
              </a:rPr>
              <a:t>ví</a:t>
            </a:r>
            <a:r>
              <a:rPr lang="en-US">
                <a:solidFill>
                  <a:srgbClr val="000000"/>
                </a:solidFill>
                <a:latin typeface="Helvetica Neue"/>
              </a:rPr>
              <a:t> </a:t>
            </a:r>
            <a:r>
              <a:rPr lang="en-US" err="1">
                <a:solidFill>
                  <a:srgbClr val="000000"/>
                </a:solidFill>
                <a:latin typeface="Helvetica Neue"/>
              </a:rPr>
              <a:t>dụ</a:t>
            </a:r>
            <a:r>
              <a:rPr lang="en-US">
                <a:solidFill>
                  <a:srgbClr val="000000"/>
                </a:solidFill>
                <a:latin typeface="Helvetica Neue"/>
              </a:rPr>
              <a:t>.</a:t>
            </a:r>
            <a:endParaRPr lang="vi-VN" b="0" i="0">
              <a:solidFill>
                <a:srgbClr val="000000"/>
              </a:solidFill>
              <a:effectLst/>
              <a:latin typeface="Helvetica Neue"/>
            </a:endParaRPr>
          </a:p>
          <a:p>
            <a:endParaRPr lang="en-US"/>
          </a:p>
        </p:txBody>
      </p:sp>
      <p:pic>
        <p:nvPicPr>
          <p:cNvPr id="5" name="Picture 4">
            <a:extLst>
              <a:ext uri="{FF2B5EF4-FFF2-40B4-BE49-F238E27FC236}">
                <a16:creationId xmlns:a16="http://schemas.microsoft.com/office/drawing/2014/main" id="{4B532D4F-6063-4E4D-BCF4-DC46D6D40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701" y="609600"/>
            <a:ext cx="3894645" cy="1320800"/>
          </a:xfrm>
          <a:prstGeom prst="rect">
            <a:avLst/>
          </a:prstGeom>
        </p:spPr>
      </p:pic>
    </p:spTree>
    <p:extLst>
      <p:ext uri="{BB962C8B-B14F-4D97-AF65-F5344CB8AC3E}">
        <p14:creationId xmlns:p14="http://schemas.microsoft.com/office/powerpoint/2010/main" val="399838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B6AB-56AA-4681-A299-B06EE38D36D8}"/>
              </a:ext>
            </a:extLst>
          </p:cNvPr>
          <p:cNvSpPr>
            <a:spLocks noGrp="1"/>
          </p:cNvSpPr>
          <p:nvPr>
            <p:ph type="title"/>
          </p:nvPr>
        </p:nvSpPr>
        <p:spPr/>
        <p:txBody>
          <a:bodyPr/>
          <a:lstStyle/>
          <a:p>
            <a:r>
              <a:rPr lang="en-US"/>
              <a:t>I.3 Modeling</a:t>
            </a:r>
          </a:p>
        </p:txBody>
      </p:sp>
      <p:sp>
        <p:nvSpPr>
          <p:cNvPr id="3" name="Content Placeholder 2">
            <a:extLst>
              <a:ext uri="{FF2B5EF4-FFF2-40B4-BE49-F238E27FC236}">
                <a16:creationId xmlns:a16="http://schemas.microsoft.com/office/drawing/2014/main" id="{701D9EC0-BACB-4101-A094-67CE231DB71D}"/>
              </a:ext>
            </a:extLst>
          </p:cNvPr>
          <p:cNvSpPr>
            <a:spLocks noGrp="1"/>
          </p:cNvSpPr>
          <p:nvPr>
            <p:ph idx="1"/>
          </p:nvPr>
        </p:nvSpPr>
        <p:spPr/>
        <p:txBody>
          <a:bodyPr/>
          <a:lstStyle/>
          <a:p>
            <a:r>
              <a:rPr lang="en-US" err="1"/>
              <a:t>Nhãn</a:t>
            </a:r>
            <a:r>
              <a:rPr lang="en-US"/>
              <a:t> </a:t>
            </a:r>
            <a:r>
              <a:rPr lang="en-US" err="1"/>
              <a:t>nhị</a:t>
            </a:r>
            <a:r>
              <a:rPr lang="en-US"/>
              <a:t> </a:t>
            </a:r>
            <a:r>
              <a:rPr lang="en-US" err="1"/>
              <a:t>phân</a:t>
            </a:r>
            <a:r>
              <a:rPr lang="en-US"/>
              <a:t> UP/DOWN. </a:t>
            </a:r>
          </a:p>
          <a:p>
            <a:r>
              <a:rPr lang="en-US" err="1"/>
              <a:t>Có</a:t>
            </a:r>
            <a:r>
              <a:rPr lang="en-US"/>
              <a:t> </a:t>
            </a:r>
            <a:r>
              <a:rPr lang="en-US" err="1"/>
              <a:t>thể</a:t>
            </a:r>
            <a:r>
              <a:rPr lang="en-US"/>
              <a:t> </a:t>
            </a:r>
            <a:r>
              <a:rPr lang="en-US" err="1"/>
              <a:t>mở</a:t>
            </a:r>
            <a:r>
              <a:rPr lang="en-US"/>
              <a:t> </a:t>
            </a:r>
            <a:r>
              <a:rPr lang="en-US" err="1"/>
              <a:t>rộng</a:t>
            </a:r>
            <a:r>
              <a:rPr lang="en-US"/>
              <a:t> </a:t>
            </a:r>
            <a:r>
              <a:rPr lang="en-US" err="1"/>
              <a:t>kiểu</a:t>
            </a:r>
            <a:r>
              <a:rPr lang="en-US"/>
              <a:t> </a:t>
            </a:r>
            <a:r>
              <a:rPr lang="en-US" err="1"/>
              <a:t>gán</a:t>
            </a:r>
            <a:r>
              <a:rPr lang="en-US"/>
              <a:t> </a:t>
            </a:r>
            <a:r>
              <a:rPr lang="en-US" err="1"/>
              <a:t>nhãn</a:t>
            </a:r>
            <a:r>
              <a:rPr lang="en-US"/>
              <a:t>.</a:t>
            </a:r>
          </a:p>
          <a:p>
            <a:r>
              <a:rPr lang="en-US" err="1"/>
              <a:t>Vì</a:t>
            </a:r>
            <a:r>
              <a:rPr lang="en-US"/>
              <a:t> </a:t>
            </a:r>
            <a:r>
              <a:rPr lang="en-US" err="1"/>
              <a:t>là</a:t>
            </a:r>
            <a:r>
              <a:rPr lang="en-US"/>
              <a:t> </a:t>
            </a:r>
            <a:r>
              <a:rPr lang="en-US" err="1"/>
              <a:t>nhãn</a:t>
            </a:r>
            <a:r>
              <a:rPr lang="en-US"/>
              <a:t> </a:t>
            </a:r>
            <a:r>
              <a:rPr lang="en-US" err="1"/>
              <a:t>nhị</a:t>
            </a:r>
            <a:r>
              <a:rPr lang="en-US"/>
              <a:t> </a:t>
            </a:r>
            <a:r>
              <a:rPr lang="en-US" err="1"/>
              <a:t>phân</a:t>
            </a:r>
            <a:r>
              <a:rPr lang="en-US"/>
              <a:t> </a:t>
            </a:r>
            <a:r>
              <a:rPr lang="en-US" err="1"/>
              <a:t>nên</a:t>
            </a:r>
            <a:r>
              <a:rPr lang="en-US"/>
              <a:t> </a:t>
            </a:r>
            <a:r>
              <a:rPr lang="en-US" err="1"/>
              <a:t>cây</a:t>
            </a:r>
            <a:r>
              <a:rPr lang="en-US"/>
              <a:t> </a:t>
            </a:r>
            <a:r>
              <a:rPr lang="en-US" err="1"/>
              <a:t>quyết</a:t>
            </a:r>
            <a:r>
              <a:rPr lang="en-US"/>
              <a:t> </a:t>
            </a:r>
            <a:r>
              <a:rPr lang="en-US" err="1"/>
              <a:t>định</a:t>
            </a:r>
            <a:r>
              <a:rPr lang="en-US"/>
              <a:t> </a:t>
            </a:r>
            <a:r>
              <a:rPr lang="en-US" err="1"/>
              <a:t>và</a:t>
            </a:r>
            <a:r>
              <a:rPr lang="en-US"/>
              <a:t> AdaBoost </a:t>
            </a:r>
            <a:r>
              <a:rPr lang="en-US" err="1"/>
              <a:t>chiếm</a:t>
            </a:r>
            <a:r>
              <a:rPr lang="en-US"/>
              <a:t> </a:t>
            </a:r>
            <a:r>
              <a:rPr lang="en-US" err="1"/>
              <a:t>ưu</a:t>
            </a:r>
            <a:r>
              <a:rPr lang="en-US"/>
              <a:t> </a:t>
            </a:r>
            <a:r>
              <a:rPr lang="en-US" err="1"/>
              <a:t>thế</a:t>
            </a:r>
            <a:r>
              <a:rPr lang="en-US"/>
              <a:t>.</a:t>
            </a:r>
          </a:p>
          <a:p>
            <a:r>
              <a:rPr lang="en-US" err="1"/>
              <a:t>Kết</a:t>
            </a:r>
            <a:r>
              <a:rPr lang="en-US"/>
              <a:t> </a:t>
            </a:r>
            <a:r>
              <a:rPr lang="en-US" err="1"/>
              <a:t>hợp</a:t>
            </a:r>
            <a:r>
              <a:rPr lang="en-US"/>
              <a:t> 2 </a:t>
            </a:r>
            <a:r>
              <a:rPr lang="en-US" err="1"/>
              <a:t>thuật</a:t>
            </a:r>
            <a:r>
              <a:rPr lang="en-US"/>
              <a:t> </a:t>
            </a:r>
            <a:r>
              <a:rPr lang="en-US" err="1"/>
              <a:t>toán</a:t>
            </a:r>
            <a:r>
              <a:rPr lang="en-US"/>
              <a:t> </a:t>
            </a:r>
            <a:r>
              <a:rPr lang="en-US" err="1"/>
              <a:t>trên</a:t>
            </a:r>
            <a:r>
              <a:rPr lang="en-US"/>
              <a:t> </a:t>
            </a:r>
            <a:r>
              <a:rPr lang="en-US" err="1"/>
              <a:t>cho</a:t>
            </a:r>
            <a:r>
              <a:rPr lang="en-US"/>
              <a:t> ra </a:t>
            </a:r>
            <a:r>
              <a:rPr lang="en-US" err="1"/>
              <a:t>thuật</a:t>
            </a:r>
            <a:r>
              <a:rPr lang="en-US"/>
              <a:t> </a:t>
            </a:r>
            <a:r>
              <a:rPr lang="en-US" err="1"/>
              <a:t>toán</a:t>
            </a:r>
            <a:r>
              <a:rPr lang="en-US"/>
              <a:t> </a:t>
            </a:r>
            <a:r>
              <a:rPr lang="en-US" err="1"/>
              <a:t>XGBoost</a:t>
            </a:r>
            <a:r>
              <a:rPr lang="en-US"/>
              <a:t>.</a:t>
            </a:r>
          </a:p>
          <a:p>
            <a:endParaRPr lang="en-US"/>
          </a:p>
          <a:p>
            <a:endParaRPr lang="en-US"/>
          </a:p>
        </p:txBody>
      </p:sp>
      <p:pic>
        <p:nvPicPr>
          <p:cNvPr id="5" name="Picture 4">
            <a:extLst>
              <a:ext uri="{FF2B5EF4-FFF2-40B4-BE49-F238E27FC236}">
                <a16:creationId xmlns:a16="http://schemas.microsoft.com/office/drawing/2014/main" id="{B92801BD-4F8C-407C-BE43-0BC4F681D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944" y="630237"/>
            <a:ext cx="2240782" cy="2265363"/>
          </a:xfrm>
          <a:prstGeom prst="rect">
            <a:avLst/>
          </a:prstGeom>
        </p:spPr>
      </p:pic>
      <p:pic>
        <p:nvPicPr>
          <p:cNvPr id="6" name="Content Placeholder 4">
            <a:extLst>
              <a:ext uri="{FF2B5EF4-FFF2-40B4-BE49-F238E27FC236}">
                <a16:creationId xmlns:a16="http://schemas.microsoft.com/office/drawing/2014/main" id="{2A40CFA1-92E7-4013-80C6-937E940B8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3764479"/>
            <a:ext cx="8596667" cy="2915146"/>
          </a:xfrm>
          <a:prstGeom prst="rect">
            <a:avLst/>
          </a:prstGeom>
        </p:spPr>
      </p:pic>
    </p:spTree>
    <p:extLst>
      <p:ext uri="{BB962C8B-B14F-4D97-AF65-F5344CB8AC3E}">
        <p14:creationId xmlns:p14="http://schemas.microsoft.com/office/powerpoint/2010/main" val="156949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E774-36EB-4F87-A0D5-07A1ED431CE3}"/>
              </a:ext>
            </a:extLst>
          </p:cNvPr>
          <p:cNvSpPr>
            <a:spLocks noGrp="1"/>
          </p:cNvSpPr>
          <p:nvPr>
            <p:ph type="title"/>
          </p:nvPr>
        </p:nvSpPr>
        <p:spPr/>
        <p:txBody>
          <a:bodyPr/>
          <a:lstStyle/>
          <a:p>
            <a:r>
              <a:rPr lang="en-US"/>
              <a:t>I.4 Profit</a:t>
            </a:r>
          </a:p>
        </p:txBody>
      </p:sp>
      <p:sp>
        <p:nvSpPr>
          <p:cNvPr id="3" name="Content Placeholder 2">
            <a:extLst>
              <a:ext uri="{FF2B5EF4-FFF2-40B4-BE49-F238E27FC236}">
                <a16:creationId xmlns:a16="http://schemas.microsoft.com/office/drawing/2014/main" id="{16E035AC-9EA9-4C94-9BE5-249AF6A3C7EB}"/>
              </a:ext>
            </a:extLst>
          </p:cNvPr>
          <p:cNvSpPr>
            <a:spLocks noGrp="1"/>
          </p:cNvSpPr>
          <p:nvPr>
            <p:ph idx="1"/>
          </p:nvPr>
        </p:nvSpPr>
        <p:spPr/>
        <p:txBody>
          <a:bodyPr/>
          <a:lstStyle/>
          <a:p>
            <a:r>
              <a:rPr lang="en-US" err="1"/>
              <a:t>Nếu</a:t>
            </a:r>
            <a:r>
              <a:rPr lang="en-US"/>
              <a:t> </a:t>
            </a:r>
            <a:r>
              <a:rPr lang="en-US" err="1"/>
              <a:t>đang</a:t>
            </a:r>
            <a:r>
              <a:rPr lang="en-US"/>
              <a:t> </a:t>
            </a:r>
            <a:r>
              <a:rPr lang="en-US" err="1"/>
              <a:t>có</a:t>
            </a:r>
            <a:r>
              <a:rPr lang="en-US"/>
              <a:t> </a:t>
            </a:r>
            <a:r>
              <a:rPr lang="en-US" err="1"/>
              <a:t>lệnh</a:t>
            </a:r>
            <a:r>
              <a:rPr lang="en-US"/>
              <a:t> BUY, </a:t>
            </a:r>
            <a:r>
              <a:rPr lang="en-US" err="1"/>
              <a:t>gặp</a:t>
            </a:r>
            <a:r>
              <a:rPr lang="en-US"/>
              <a:t> </a:t>
            </a:r>
            <a:r>
              <a:rPr lang="en-US" err="1"/>
              <a:t>dự</a:t>
            </a:r>
            <a:r>
              <a:rPr lang="en-US"/>
              <a:t> </a:t>
            </a:r>
            <a:r>
              <a:rPr lang="en-US" err="1"/>
              <a:t>đoán</a:t>
            </a:r>
            <a:r>
              <a:rPr lang="en-US"/>
              <a:t> </a:t>
            </a:r>
            <a:r>
              <a:rPr lang="en-US" err="1"/>
              <a:t>là</a:t>
            </a:r>
            <a:r>
              <a:rPr lang="en-US"/>
              <a:t> UP </a:t>
            </a:r>
            <a:r>
              <a:rPr lang="en-US" err="1"/>
              <a:t>thì</a:t>
            </a:r>
            <a:r>
              <a:rPr lang="en-US"/>
              <a:t> </a:t>
            </a:r>
            <a:r>
              <a:rPr lang="en-US" err="1"/>
              <a:t>sẽ</a:t>
            </a:r>
            <a:r>
              <a:rPr lang="en-US"/>
              <a:t> </a:t>
            </a:r>
            <a:r>
              <a:rPr lang="en-US" err="1"/>
              <a:t>không</a:t>
            </a:r>
            <a:r>
              <a:rPr lang="en-US"/>
              <a:t> </a:t>
            </a:r>
            <a:r>
              <a:rPr lang="en-US" err="1"/>
              <a:t>làm</a:t>
            </a:r>
            <a:r>
              <a:rPr lang="en-US"/>
              <a:t> </a:t>
            </a:r>
            <a:r>
              <a:rPr lang="en-US" err="1"/>
              <a:t>gì</a:t>
            </a:r>
            <a:r>
              <a:rPr lang="en-US"/>
              <a:t>.</a:t>
            </a:r>
          </a:p>
          <a:p>
            <a:r>
              <a:rPr lang="en-US" err="1"/>
              <a:t>Nếu</a:t>
            </a:r>
            <a:r>
              <a:rPr lang="en-US"/>
              <a:t> </a:t>
            </a:r>
            <a:r>
              <a:rPr lang="en-US" err="1"/>
              <a:t>đang</a:t>
            </a:r>
            <a:r>
              <a:rPr lang="en-US"/>
              <a:t> </a:t>
            </a:r>
            <a:r>
              <a:rPr lang="en-US" err="1"/>
              <a:t>có</a:t>
            </a:r>
            <a:r>
              <a:rPr lang="en-US"/>
              <a:t> </a:t>
            </a:r>
            <a:r>
              <a:rPr lang="en-US" err="1"/>
              <a:t>lệnh</a:t>
            </a:r>
            <a:r>
              <a:rPr lang="en-US"/>
              <a:t> BUY, </a:t>
            </a:r>
            <a:r>
              <a:rPr lang="en-US" err="1"/>
              <a:t>gặp</a:t>
            </a:r>
            <a:r>
              <a:rPr lang="en-US"/>
              <a:t> </a:t>
            </a:r>
            <a:r>
              <a:rPr lang="en-US" err="1"/>
              <a:t>nhãn</a:t>
            </a:r>
            <a:r>
              <a:rPr lang="en-US"/>
              <a:t> </a:t>
            </a:r>
            <a:r>
              <a:rPr lang="en-US" err="1"/>
              <a:t>dự</a:t>
            </a:r>
            <a:r>
              <a:rPr lang="en-US"/>
              <a:t> </a:t>
            </a:r>
            <a:r>
              <a:rPr lang="en-US" err="1"/>
              <a:t>đoán</a:t>
            </a:r>
            <a:r>
              <a:rPr lang="en-US"/>
              <a:t> </a:t>
            </a:r>
            <a:r>
              <a:rPr lang="en-US" err="1"/>
              <a:t>là</a:t>
            </a:r>
            <a:r>
              <a:rPr lang="en-US"/>
              <a:t> DOWN </a:t>
            </a:r>
            <a:r>
              <a:rPr lang="en-US" err="1"/>
              <a:t>sẽ</a:t>
            </a:r>
            <a:r>
              <a:rPr lang="en-US"/>
              <a:t> </a:t>
            </a:r>
            <a:r>
              <a:rPr lang="en-US" err="1"/>
              <a:t>đóng</a:t>
            </a:r>
            <a:r>
              <a:rPr lang="en-US"/>
              <a:t> </a:t>
            </a:r>
            <a:r>
              <a:rPr lang="en-US" err="1"/>
              <a:t>lệnh</a:t>
            </a:r>
            <a:r>
              <a:rPr lang="en-US"/>
              <a:t> BUY </a:t>
            </a:r>
            <a:r>
              <a:rPr lang="en-US" err="1"/>
              <a:t>và</a:t>
            </a:r>
            <a:r>
              <a:rPr lang="en-US"/>
              <a:t> </a:t>
            </a:r>
            <a:r>
              <a:rPr lang="en-US" err="1"/>
              <a:t>mở</a:t>
            </a:r>
            <a:r>
              <a:rPr lang="en-US"/>
              <a:t> </a:t>
            </a:r>
            <a:r>
              <a:rPr lang="en-US" err="1"/>
              <a:t>lệnh</a:t>
            </a:r>
            <a:r>
              <a:rPr lang="en-US"/>
              <a:t> SELL</a:t>
            </a:r>
          </a:p>
          <a:p>
            <a:r>
              <a:rPr lang="en-US" err="1"/>
              <a:t>Ngược</a:t>
            </a:r>
            <a:r>
              <a:rPr lang="en-US"/>
              <a:t> </a:t>
            </a:r>
            <a:r>
              <a:rPr lang="en-US" err="1"/>
              <a:t>lại</a:t>
            </a:r>
            <a:r>
              <a:rPr lang="en-US"/>
              <a:t> </a:t>
            </a:r>
            <a:r>
              <a:rPr lang="en-US" err="1"/>
              <a:t>cho</a:t>
            </a:r>
            <a:r>
              <a:rPr lang="en-US"/>
              <a:t> </a:t>
            </a:r>
            <a:r>
              <a:rPr lang="en-US" err="1"/>
              <a:t>tình</a:t>
            </a:r>
            <a:r>
              <a:rPr lang="en-US"/>
              <a:t> </a:t>
            </a:r>
            <a:r>
              <a:rPr lang="en-US" err="1"/>
              <a:t>huống</a:t>
            </a:r>
            <a:r>
              <a:rPr lang="en-US"/>
              <a:t> </a:t>
            </a:r>
            <a:r>
              <a:rPr lang="en-US" err="1"/>
              <a:t>nếu</a:t>
            </a:r>
            <a:r>
              <a:rPr lang="en-US"/>
              <a:t> </a:t>
            </a:r>
            <a:r>
              <a:rPr lang="en-US" err="1"/>
              <a:t>đang</a:t>
            </a:r>
            <a:r>
              <a:rPr lang="en-US"/>
              <a:t> </a:t>
            </a:r>
            <a:r>
              <a:rPr lang="en-US" err="1"/>
              <a:t>có</a:t>
            </a:r>
            <a:r>
              <a:rPr lang="en-US"/>
              <a:t> </a:t>
            </a:r>
            <a:r>
              <a:rPr lang="en-US" err="1"/>
              <a:t>lệnh</a:t>
            </a:r>
            <a:r>
              <a:rPr lang="en-US"/>
              <a:t> SELL.</a:t>
            </a:r>
          </a:p>
          <a:p>
            <a:r>
              <a:rPr lang="en-US" err="1"/>
              <a:t>Về</a:t>
            </a:r>
            <a:r>
              <a:rPr lang="en-US"/>
              <a:t> </a:t>
            </a:r>
            <a:r>
              <a:rPr lang="en-US" err="1"/>
              <a:t>cơ</a:t>
            </a:r>
            <a:r>
              <a:rPr lang="en-US"/>
              <a:t> </a:t>
            </a:r>
            <a:r>
              <a:rPr lang="en-US" err="1"/>
              <a:t>bản</a:t>
            </a:r>
            <a:r>
              <a:rPr lang="en-US"/>
              <a:t> </a:t>
            </a:r>
            <a:r>
              <a:rPr lang="en-US" err="1"/>
              <a:t>tại</a:t>
            </a:r>
            <a:r>
              <a:rPr lang="en-US"/>
              <a:t> </a:t>
            </a:r>
            <a:r>
              <a:rPr lang="en-US" err="1"/>
              <a:t>mọi</a:t>
            </a:r>
            <a:r>
              <a:rPr lang="en-US"/>
              <a:t> </a:t>
            </a:r>
            <a:r>
              <a:rPr lang="en-US" err="1"/>
              <a:t>thời</a:t>
            </a:r>
            <a:r>
              <a:rPr lang="en-US"/>
              <a:t> </a:t>
            </a:r>
            <a:r>
              <a:rPr lang="en-US" err="1"/>
              <a:t>điểm</a:t>
            </a:r>
            <a:r>
              <a:rPr lang="en-US"/>
              <a:t> </a:t>
            </a:r>
            <a:r>
              <a:rPr lang="en-US" err="1"/>
              <a:t>sẽ</a:t>
            </a:r>
            <a:r>
              <a:rPr lang="en-US"/>
              <a:t> </a:t>
            </a:r>
            <a:r>
              <a:rPr lang="en-US" err="1"/>
              <a:t>luôn</a:t>
            </a:r>
            <a:r>
              <a:rPr lang="en-US"/>
              <a:t> </a:t>
            </a:r>
            <a:r>
              <a:rPr lang="en-US" err="1"/>
              <a:t>có</a:t>
            </a:r>
            <a:r>
              <a:rPr lang="en-US"/>
              <a:t> 1 </a:t>
            </a:r>
            <a:r>
              <a:rPr lang="en-US" err="1"/>
              <a:t>lệnh</a:t>
            </a:r>
            <a:r>
              <a:rPr lang="en-US"/>
              <a:t> </a:t>
            </a:r>
            <a:r>
              <a:rPr lang="en-US" err="1"/>
              <a:t>đang</a:t>
            </a:r>
            <a:r>
              <a:rPr lang="en-US"/>
              <a:t> </a:t>
            </a:r>
            <a:r>
              <a:rPr lang="en-US" err="1"/>
              <a:t>mở</a:t>
            </a:r>
            <a:r>
              <a:rPr lang="en-US"/>
              <a:t>.</a:t>
            </a:r>
          </a:p>
          <a:p>
            <a:r>
              <a:rPr lang="en-US" err="1"/>
              <a:t>Lệnh</a:t>
            </a:r>
            <a:r>
              <a:rPr lang="en-US"/>
              <a:t> BUY </a:t>
            </a:r>
            <a:r>
              <a:rPr lang="en-US" err="1"/>
              <a:t>sẽ</a:t>
            </a:r>
            <a:r>
              <a:rPr lang="en-US"/>
              <a:t> </a:t>
            </a:r>
            <a:r>
              <a:rPr lang="en-US" err="1"/>
              <a:t>mang</a:t>
            </a:r>
            <a:r>
              <a:rPr lang="en-US"/>
              <a:t> </a:t>
            </a:r>
            <a:r>
              <a:rPr lang="en-US" err="1"/>
              <a:t>về</a:t>
            </a:r>
            <a:r>
              <a:rPr lang="en-US"/>
              <a:t> </a:t>
            </a:r>
            <a:r>
              <a:rPr lang="en-US" err="1"/>
              <a:t>lợi</a:t>
            </a:r>
            <a:r>
              <a:rPr lang="en-US"/>
              <a:t> </a:t>
            </a:r>
            <a:r>
              <a:rPr lang="en-US" err="1"/>
              <a:t>nhuận</a:t>
            </a:r>
            <a:r>
              <a:rPr lang="en-US"/>
              <a:t> </a:t>
            </a:r>
            <a:r>
              <a:rPr lang="en-US" err="1"/>
              <a:t>nếu</a:t>
            </a:r>
            <a:r>
              <a:rPr lang="en-US"/>
              <a:t> </a:t>
            </a:r>
            <a:r>
              <a:rPr lang="en-US" err="1"/>
              <a:t>thời</a:t>
            </a:r>
            <a:r>
              <a:rPr lang="en-US"/>
              <a:t> </a:t>
            </a:r>
            <a:r>
              <a:rPr lang="en-US" err="1"/>
              <a:t>điểm</a:t>
            </a:r>
            <a:r>
              <a:rPr lang="en-US"/>
              <a:t> </a:t>
            </a:r>
            <a:r>
              <a:rPr lang="en-US" err="1"/>
              <a:t>đóng</a:t>
            </a:r>
            <a:r>
              <a:rPr lang="en-US"/>
              <a:t> </a:t>
            </a:r>
            <a:r>
              <a:rPr lang="en-US" err="1"/>
              <a:t>lệnh</a:t>
            </a:r>
            <a:r>
              <a:rPr lang="en-US"/>
              <a:t> </a:t>
            </a:r>
            <a:r>
              <a:rPr lang="en-US" err="1"/>
              <a:t>giá</a:t>
            </a:r>
            <a:r>
              <a:rPr lang="en-US"/>
              <a:t> </a:t>
            </a:r>
            <a:r>
              <a:rPr lang="en-US" err="1"/>
              <a:t>cao</a:t>
            </a:r>
            <a:r>
              <a:rPr lang="en-US"/>
              <a:t> </a:t>
            </a:r>
            <a:r>
              <a:rPr lang="en-US" err="1"/>
              <a:t>hơn</a:t>
            </a:r>
            <a:r>
              <a:rPr lang="en-US"/>
              <a:t> </a:t>
            </a:r>
            <a:r>
              <a:rPr lang="en-US" err="1"/>
              <a:t>giá</a:t>
            </a:r>
            <a:r>
              <a:rPr lang="en-US"/>
              <a:t> </a:t>
            </a:r>
            <a:r>
              <a:rPr lang="en-US" err="1"/>
              <a:t>mở</a:t>
            </a:r>
            <a:r>
              <a:rPr lang="en-US"/>
              <a:t> </a:t>
            </a:r>
            <a:r>
              <a:rPr lang="en-US" err="1"/>
              <a:t>lệnh</a:t>
            </a:r>
            <a:r>
              <a:rPr lang="en-US"/>
              <a:t>.</a:t>
            </a:r>
          </a:p>
          <a:p>
            <a:r>
              <a:rPr lang="en-US" err="1"/>
              <a:t>Lệnh</a:t>
            </a:r>
            <a:r>
              <a:rPr lang="en-US"/>
              <a:t> SELL </a:t>
            </a:r>
            <a:r>
              <a:rPr lang="en-US" err="1"/>
              <a:t>sẽ</a:t>
            </a:r>
            <a:r>
              <a:rPr lang="en-US"/>
              <a:t> </a:t>
            </a:r>
            <a:r>
              <a:rPr lang="en-US" err="1"/>
              <a:t>mang</a:t>
            </a:r>
            <a:r>
              <a:rPr lang="en-US"/>
              <a:t> </a:t>
            </a:r>
            <a:r>
              <a:rPr lang="en-US" err="1"/>
              <a:t>về</a:t>
            </a:r>
            <a:r>
              <a:rPr lang="en-US"/>
              <a:t> </a:t>
            </a:r>
            <a:r>
              <a:rPr lang="en-US" err="1"/>
              <a:t>lợi</a:t>
            </a:r>
            <a:r>
              <a:rPr lang="en-US"/>
              <a:t> </a:t>
            </a:r>
            <a:r>
              <a:rPr lang="en-US" err="1"/>
              <a:t>nhuận</a:t>
            </a:r>
            <a:r>
              <a:rPr lang="en-US"/>
              <a:t> </a:t>
            </a:r>
            <a:r>
              <a:rPr lang="en-US" err="1"/>
              <a:t>nếu</a:t>
            </a:r>
            <a:r>
              <a:rPr lang="en-US"/>
              <a:t> </a:t>
            </a:r>
            <a:r>
              <a:rPr lang="en-US" err="1"/>
              <a:t>thời</a:t>
            </a:r>
            <a:r>
              <a:rPr lang="en-US"/>
              <a:t> </a:t>
            </a:r>
            <a:r>
              <a:rPr lang="en-US" err="1"/>
              <a:t>điểm</a:t>
            </a:r>
            <a:r>
              <a:rPr lang="en-US"/>
              <a:t> </a:t>
            </a:r>
            <a:r>
              <a:rPr lang="en-US" err="1"/>
              <a:t>đóng</a:t>
            </a:r>
            <a:r>
              <a:rPr lang="en-US"/>
              <a:t> </a:t>
            </a:r>
            <a:r>
              <a:rPr lang="en-US" err="1"/>
              <a:t>lệnh</a:t>
            </a:r>
            <a:r>
              <a:rPr lang="en-US"/>
              <a:t> </a:t>
            </a:r>
            <a:r>
              <a:rPr lang="en-US" err="1"/>
              <a:t>có</a:t>
            </a:r>
            <a:r>
              <a:rPr lang="en-US"/>
              <a:t> </a:t>
            </a:r>
            <a:r>
              <a:rPr lang="en-US" err="1"/>
              <a:t>giá</a:t>
            </a:r>
            <a:r>
              <a:rPr lang="en-US"/>
              <a:t> </a:t>
            </a:r>
            <a:r>
              <a:rPr lang="en-US" err="1"/>
              <a:t>thấp</a:t>
            </a:r>
            <a:r>
              <a:rPr lang="en-US"/>
              <a:t> </a:t>
            </a:r>
            <a:r>
              <a:rPr lang="en-US" err="1"/>
              <a:t>hơn</a:t>
            </a:r>
            <a:r>
              <a:rPr lang="en-US"/>
              <a:t> </a:t>
            </a:r>
            <a:r>
              <a:rPr lang="en-US" err="1"/>
              <a:t>giá</a:t>
            </a:r>
            <a:r>
              <a:rPr lang="en-US"/>
              <a:t> </a:t>
            </a:r>
            <a:r>
              <a:rPr lang="en-US" err="1"/>
              <a:t>mở</a:t>
            </a:r>
            <a:r>
              <a:rPr lang="en-US"/>
              <a:t> </a:t>
            </a:r>
            <a:r>
              <a:rPr lang="en-US" err="1"/>
              <a:t>lệnh</a:t>
            </a:r>
            <a:r>
              <a:rPr lang="en-US"/>
              <a:t>.</a:t>
            </a:r>
          </a:p>
          <a:p>
            <a:r>
              <a:rPr lang="en-US" err="1"/>
              <a:t>Tiền</a:t>
            </a:r>
            <a:r>
              <a:rPr lang="en-US"/>
              <a:t> </a:t>
            </a:r>
            <a:r>
              <a:rPr lang="en-US" err="1"/>
              <a:t>lời</a:t>
            </a:r>
            <a:r>
              <a:rPr lang="en-US"/>
              <a:t> </a:t>
            </a:r>
            <a:r>
              <a:rPr lang="en-US" err="1"/>
              <a:t>lỗ</a:t>
            </a:r>
            <a:r>
              <a:rPr lang="en-US"/>
              <a:t> </a:t>
            </a:r>
            <a:r>
              <a:rPr lang="en-US" err="1"/>
              <a:t>tính</a:t>
            </a:r>
            <a:r>
              <a:rPr lang="en-US"/>
              <a:t> </a:t>
            </a:r>
            <a:r>
              <a:rPr lang="en-US" err="1"/>
              <a:t>theo</a:t>
            </a:r>
            <a:r>
              <a:rPr lang="en-US"/>
              <a:t> % </a:t>
            </a:r>
            <a:r>
              <a:rPr lang="en-US" err="1"/>
              <a:t>để</a:t>
            </a:r>
            <a:r>
              <a:rPr lang="en-US"/>
              <a:t> </a:t>
            </a:r>
            <a:r>
              <a:rPr lang="en-US" err="1"/>
              <a:t>khách</a:t>
            </a:r>
            <a:r>
              <a:rPr lang="en-US"/>
              <a:t> </a:t>
            </a:r>
            <a:r>
              <a:rPr lang="en-US" err="1"/>
              <a:t>quan</a:t>
            </a:r>
            <a:r>
              <a:rPr lang="en-US"/>
              <a:t> </a:t>
            </a:r>
            <a:r>
              <a:rPr lang="en-US" err="1"/>
              <a:t>đánh</a:t>
            </a:r>
            <a:r>
              <a:rPr lang="en-US"/>
              <a:t> </a:t>
            </a:r>
            <a:r>
              <a:rPr lang="en-US" err="1"/>
              <a:t>giá</a:t>
            </a:r>
            <a:r>
              <a:rPr lang="en-US"/>
              <a:t>.</a:t>
            </a:r>
          </a:p>
        </p:txBody>
      </p:sp>
      <p:pic>
        <p:nvPicPr>
          <p:cNvPr id="5" name="Picture 4">
            <a:extLst>
              <a:ext uri="{FF2B5EF4-FFF2-40B4-BE49-F238E27FC236}">
                <a16:creationId xmlns:a16="http://schemas.microsoft.com/office/drawing/2014/main" id="{15AC5795-BE58-4DF4-9F3C-26F2F6ECA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43" y="5214128"/>
            <a:ext cx="2457793" cy="1057423"/>
          </a:xfrm>
          <a:prstGeom prst="rect">
            <a:avLst/>
          </a:prstGeom>
        </p:spPr>
      </p:pic>
      <p:pic>
        <p:nvPicPr>
          <p:cNvPr id="7" name="Picture 6">
            <a:extLst>
              <a:ext uri="{FF2B5EF4-FFF2-40B4-BE49-F238E27FC236}">
                <a16:creationId xmlns:a16="http://schemas.microsoft.com/office/drawing/2014/main" id="{C8A1A3E6-E705-4BB2-BC6B-99E5593FF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945" y="5309433"/>
            <a:ext cx="2410161" cy="800212"/>
          </a:xfrm>
          <a:prstGeom prst="rect">
            <a:avLst/>
          </a:prstGeom>
        </p:spPr>
      </p:pic>
      <p:pic>
        <p:nvPicPr>
          <p:cNvPr id="9" name="Picture 8">
            <a:extLst>
              <a:ext uri="{FF2B5EF4-FFF2-40B4-BE49-F238E27FC236}">
                <a16:creationId xmlns:a16="http://schemas.microsoft.com/office/drawing/2014/main" id="{494C3CC0-E534-4390-9B73-AD7B563C4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3015" y="5223034"/>
            <a:ext cx="2514951" cy="800212"/>
          </a:xfrm>
          <a:prstGeom prst="rect">
            <a:avLst/>
          </a:prstGeom>
        </p:spPr>
      </p:pic>
    </p:spTree>
    <p:extLst>
      <p:ext uri="{BB962C8B-B14F-4D97-AF65-F5344CB8AC3E}">
        <p14:creationId xmlns:p14="http://schemas.microsoft.com/office/powerpoint/2010/main" val="274039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3D85-0986-4F41-877C-AFF9A03B5B57}"/>
              </a:ext>
            </a:extLst>
          </p:cNvPr>
          <p:cNvSpPr>
            <a:spLocks noGrp="1"/>
          </p:cNvSpPr>
          <p:nvPr>
            <p:ph type="title"/>
          </p:nvPr>
        </p:nvSpPr>
        <p:spPr/>
        <p:txBody>
          <a:bodyPr/>
          <a:lstStyle/>
          <a:p>
            <a:r>
              <a:rPr lang="en-US"/>
              <a:t>II. </a:t>
            </a:r>
            <a:r>
              <a:rPr lang="en-US" err="1"/>
              <a:t>Các</a:t>
            </a:r>
            <a:r>
              <a:rPr lang="en-US"/>
              <a:t> </a:t>
            </a:r>
            <a:r>
              <a:rPr lang="en-US" err="1"/>
              <a:t>bước</a:t>
            </a:r>
            <a:r>
              <a:rPr lang="en-US"/>
              <a:t> </a:t>
            </a:r>
            <a:r>
              <a:rPr lang="en-US" err="1"/>
              <a:t>tiến</a:t>
            </a:r>
            <a:r>
              <a:rPr lang="en-US"/>
              <a:t> </a:t>
            </a:r>
            <a:r>
              <a:rPr lang="en-US" err="1"/>
              <a:t>hành</a:t>
            </a:r>
            <a:r>
              <a:rPr lang="en-US"/>
              <a:t>.</a:t>
            </a:r>
          </a:p>
        </p:txBody>
      </p:sp>
      <p:sp>
        <p:nvSpPr>
          <p:cNvPr id="3" name="Content Placeholder 2">
            <a:extLst>
              <a:ext uri="{FF2B5EF4-FFF2-40B4-BE49-F238E27FC236}">
                <a16:creationId xmlns:a16="http://schemas.microsoft.com/office/drawing/2014/main" id="{73470EE4-F33B-40D2-8455-DABD4F5DEF8B}"/>
              </a:ext>
            </a:extLst>
          </p:cNvPr>
          <p:cNvSpPr>
            <a:spLocks noGrp="1"/>
          </p:cNvSpPr>
          <p:nvPr>
            <p:ph idx="1"/>
          </p:nvPr>
        </p:nvSpPr>
        <p:spPr/>
        <p:txBody>
          <a:bodyPr/>
          <a:lstStyle/>
          <a:p>
            <a:r>
              <a:rPr lang="en-US"/>
              <a:t>Demo </a:t>
            </a:r>
            <a:r>
              <a:rPr lang="en-US" err="1"/>
              <a:t>trực</a:t>
            </a:r>
            <a:r>
              <a:rPr lang="en-US"/>
              <a:t> </a:t>
            </a:r>
            <a:r>
              <a:rPr lang="en-US" err="1"/>
              <a:t>tiếp</a:t>
            </a:r>
            <a:r>
              <a:rPr lang="en-US"/>
              <a:t> </a:t>
            </a:r>
            <a:r>
              <a:rPr lang="en-US" err="1"/>
              <a:t>trên</a:t>
            </a:r>
            <a:r>
              <a:rPr lang="en-US"/>
              <a:t> code.</a:t>
            </a:r>
          </a:p>
          <a:p>
            <a:r>
              <a:rPr lang="en-US" err="1"/>
              <a:t>Từ</a:t>
            </a:r>
            <a:r>
              <a:rPr lang="en-US"/>
              <a:t> </a:t>
            </a:r>
            <a:r>
              <a:rPr lang="en-US" err="1"/>
              <a:t>đó</a:t>
            </a:r>
            <a:r>
              <a:rPr lang="en-US"/>
              <a:t> </a:t>
            </a:r>
            <a:r>
              <a:rPr lang="en-US" err="1"/>
              <a:t>xuất</a:t>
            </a:r>
            <a:r>
              <a:rPr lang="en-US"/>
              <a:t> </a:t>
            </a:r>
            <a:r>
              <a:rPr lang="en-US" err="1"/>
              <a:t>hiện</a:t>
            </a:r>
            <a:r>
              <a:rPr lang="en-US"/>
              <a:t> </a:t>
            </a:r>
            <a:r>
              <a:rPr lang="en-US" err="1"/>
              <a:t>các</a:t>
            </a:r>
            <a:r>
              <a:rPr lang="en-US"/>
              <a:t> </a:t>
            </a:r>
            <a:r>
              <a:rPr lang="en-US" err="1"/>
              <a:t>tình</a:t>
            </a:r>
            <a:r>
              <a:rPr lang="en-US"/>
              <a:t> </a:t>
            </a:r>
            <a:r>
              <a:rPr lang="en-US" err="1"/>
              <a:t>huống</a:t>
            </a:r>
            <a:r>
              <a:rPr lang="en-US"/>
              <a:t> </a:t>
            </a:r>
            <a:r>
              <a:rPr lang="en-US" err="1"/>
              <a:t>khác</a:t>
            </a:r>
            <a:r>
              <a:rPr lang="en-US"/>
              <a:t> </a:t>
            </a:r>
            <a:r>
              <a:rPr lang="en-US" err="1"/>
              <a:t>nhau</a:t>
            </a:r>
            <a:r>
              <a:rPr lang="en-US"/>
              <a:t> </a:t>
            </a:r>
            <a:r>
              <a:rPr lang="en-US" err="1"/>
              <a:t>giữa</a:t>
            </a:r>
            <a:r>
              <a:rPr lang="en-US"/>
              <a:t> </a:t>
            </a:r>
            <a:r>
              <a:rPr lang="en-US" err="1"/>
              <a:t>việc</a:t>
            </a:r>
            <a:r>
              <a:rPr lang="en-US"/>
              <a:t> </a:t>
            </a:r>
            <a:r>
              <a:rPr lang="en-US" err="1"/>
              <a:t>gán</a:t>
            </a:r>
            <a:r>
              <a:rPr lang="en-US"/>
              <a:t> </a:t>
            </a:r>
            <a:r>
              <a:rPr lang="en-US" err="1"/>
              <a:t>nhãn</a:t>
            </a:r>
            <a:r>
              <a:rPr lang="en-US"/>
              <a:t> </a:t>
            </a:r>
            <a:r>
              <a:rPr lang="en-US" err="1"/>
              <a:t>ảnh</a:t>
            </a:r>
            <a:r>
              <a:rPr lang="en-US"/>
              <a:t> </a:t>
            </a:r>
            <a:r>
              <a:rPr lang="en-US" err="1"/>
              <a:t>hưởng</a:t>
            </a:r>
            <a:r>
              <a:rPr lang="en-US"/>
              <a:t> </a:t>
            </a:r>
            <a:r>
              <a:rPr lang="en-US" err="1"/>
              <a:t>tới</a:t>
            </a:r>
            <a:r>
              <a:rPr lang="en-US"/>
              <a:t> profit.</a:t>
            </a:r>
          </a:p>
        </p:txBody>
      </p:sp>
    </p:spTree>
    <p:extLst>
      <p:ext uri="{BB962C8B-B14F-4D97-AF65-F5344CB8AC3E}">
        <p14:creationId xmlns:p14="http://schemas.microsoft.com/office/powerpoint/2010/main" val="3034901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388</TotalTime>
  <Words>1507</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Helvetica Neue</vt:lpstr>
      <vt:lpstr>Times New Roman</vt:lpstr>
      <vt:lpstr>Wingdings 3</vt:lpstr>
      <vt:lpstr>Facet</vt:lpstr>
      <vt:lpstr>Dự đoán hướng di chuyển của các mã forex/stock bằng ML </vt:lpstr>
      <vt:lpstr>Mục lục</vt:lpstr>
      <vt:lpstr>I. Giải thích bài toán</vt:lpstr>
      <vt:lpstr>Các bước hoàn thành bài toán</vt:lpstr>
      <vt:lpstr>I.1. Labeling</vt:lpstr>
      <vt:lpstr>I.2. Generating features</vt:lpstr>
      <vt:lpstr>I.3 Modeling</vt:lpstr>
      <vt:lpstr>I.4 Profit</vt:lpstr>
      <vt:lpstr>II. Các bước tiến hành.</vt:lpstr>
      <vt:lpstr>III. Các tình huống cụ thể</vt:lpstr>
      <vt:lpstr>III.1 Dữ liệu thô, model thấp, profit cao.</vt:lpstr>
      <vt:lpstr>III.2 Dữ liệu có tính trung bình, model cao, profit trung bình.</vt:lpstr>
      <vt:lpstr>III.3 Dữ liệu đã được làm trơn, model cao, profit thấp.</vt:lpstr>
      <vt:lpstr>So sánh đầu tiên</vt:lpstr>
      <vt:lpstr>Kết quả gán nhãn</vt:lpstr>
      <vt:lpstr>Nguyên nhân</vt:lpstr>
      <vt:lpstr>Hướng giải quyết</vt:lpstr>
      <vt:lpstr>Kết quả</vt:lpstr>
      <vt:lpstr>Lý giải</vt:lpstr>
      <vt:lpstr>IV.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hướng di chuyển của các mã forex/stock bằng ML</dc:title>
  <dc:creator>Phuong Nguyen Dong</dc:creator>
  <cp:lastModifiedBy>Phuong Nguyen Dong</cp:lastModifiedBy>
  <cp:revision>20</cp:revision>
  <dcterms:created xsi:type="dcterms:W3CDTF">2020-10-26T02:48:02Z</dcterms:created>
  <dcterms:modified xsi:type="dcterms:W3CDTF">2020-10-26T09:23:35Z</dcterms:modified>
</cp:coreProperties>
</file>