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65" r:id="rId17"/>
    <p:sldId id="267" r:id="rId18"/>
    <p:sldId id="264" r:id="rId19"/>
    <p:sldId id="268" r:id="rId20"/>
    <p:sldId id="271" r:id="rId21"/>
    <p:sldId id="270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DAF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67" autoAdjust="0"/>
  </p:normalViewPr>
  <p:slideViewPr>
    <p:cSldViewPr>
      <p:cViewPr varScale="1">
        <p:scale>
          <a:sx n="64" d="100"/>
          <a:sy n="64" d="100"/>
        </p:scale>
        <p:origin x="-8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EA39-E0BC-4EA3-92B0-481C222EB600}" type="datetimeFigureOut">
              <a:rPr lang="en-US" smtClean="0"/>
              <a:pPr/>
              <a:t>15/09/2009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BA094-F883-43C7-99E6-CB8E4989B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BA094-F883-43C7-99E6-CB8E4989B30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85800" y="2133600"/>
            <a:ext cx="7772400" cy="144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5800" y="4114800"/>
            <a:ext cx="3962400" cy="99060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accent1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54FD-1EC2-4275-B611-C6B5256AB32D}" type="datetime1">
              <a:rPr lang="en-US" smtClean="0"/>
              <a:pPr/>
              <a:t>15/09/2009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 Ha Giang - 2009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81A7-F474-4C33-8D07-E51D2FDF0D3A}" type="datetime1">
              <a:rPr lang="en-US" smtClean="0"/>
              <a:pPr/>
              <a:t>15/09/2009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 Ha Giang - 2009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2D12-3336-4431-9276-AB7E7E6B9860}" type="datetime1">
              <a:rPr lang="en-US" smtClean="0"/>
              <a:pPr/>
              <a:t>15/09/2009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 Ha Giang - 2009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457200" y="6400800"/>
            <a:ext cx="8229600" cy="304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57200" y="228600"/>
            <a:ext cx="8229600" cy="76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>
            <a:lvl1pPr>
              <a:defRPr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799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114FE1A-4A55-4351-99FC-BDF2496A7E4C}" type="datetime1">
              <a:rPr lang="en-US" smtClean="0"/>
              <a:pPr/>
              <a:t>15/09/2009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Nguyen Ha Giang - 2009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867C-FAB0-4454-87BF-9A2794B5C798}" type="datetime1">
              <a:rPr lang="en-US" smtClean="0"/>
              <a:pPr/>
              <a:t>15/09/2009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 Ha Giang - 2009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B9AE-0257-4D54-82B0-9CB7B153488A}" type="datetime1">
              <a:rPr lang="en-US" smtClean="0"/>
              <a:pPr/>
              <a:t>15/09/2009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 Ha Giang - 2009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8372-BDD3-466D-8C50-C3DEA248C37F}" type="datetime1">
              <a:rPr lang="en-US" smtClean="0"/>
              <a:pPr/>
              <a:t>15/09/2009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 Ha Giang - 2009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2C3E-1AC9-48CC-9D2D-EF2417A49031}" type="datetime1">
              <a:rPr lang="en-US" smtClean="0"/>
              <a:pPr/>
              <a:t>15/09/2009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 Ha Giang - 2009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8865-56C6-41A9-B0D5-9EFB6B29377A}" type="datetime1">
              <a:rPr lang="en-US" smtClean="0"/>
              <a:pPr/>
              <a:t>15/09/2009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 Ha Giang - 2009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1DAC-0BB7-4499-B825-911E493B2BA1}" type="datetime1">
              <a:rPr lang="en-US" smtClean="0"/>
              <a:pPr/>
              <a:t>15/09/2009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 Ha Giang - 2009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7EDC-FBC9-4AD9-A6A6-B1A5AAF55A01}" type="datetime1">
              <a:rPr lang="en-US" smtClean="0"/>
              <a:pPr/>
              <a:t>15/09/2009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 Ha Giang - 2009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C0465-893B-4F86-B612-3438D6D33EBE}" type="datetime1">
              <a:rPr lang="en-US" smtClean="0"/>
              <a:pPr/>
              <a:t>15/09/2009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Nguyen Ha Giang - 2009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Giới thiệu môn học</a:t>
            </a:r>
            <a:br>
              <a:rPr lang="en-US" smtClean="0">
                <a:latin typeface="Times New Roman" pitchFamily="18" charset="0"/>
                <a:cs typeface="Times New Roman" pitchFamily="18" charset="0"/>
              </a:rPr>
            </a:br>
            <a:r>
              <a:rPr lang="en-US" smtClean="0">
                <a:latin typeface="Times New Roman" pitchFamily="18" charset="0"/>
                <a:cs typeface="Times New Roman" pitchFamily="18" charset="0"/>
              </a:rPr>
              <a:t>Cấu trúc dữ liệu &amp; Giải thuật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ThS. Nguyễn Hà Giang</a:t>
            </a:r>
          </a:p>
          <a:p>
            <a:r>
              <a:rPr lang="en-US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Hutech</a:t>
            </a:r>
            <a:endParaRPr lang="en-US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4DE9-BC24-428D-9555-51860C59B73B}" type="datetime1">
              <a:rPr lang="en-US" smtClean="0"/>
              <a:pPr/>
              <a:t>15/09/2009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 Ha Giang - 2009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Đề cương </a:t>
            </a:r>
            <a:r>
              <a:rPr lang="en-US" smtClean="0"/>
              <a:t>môn </a:t>
            </a:r>
            <a:r>
              <a:rPr lang="en-US" smtClean="0"/>
              <a:t>học (3)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sz="3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 3</a:t>
            </a:r>
            <a:r>
              <a:rPr lang="en-US" smtClean="0"/>
              <a:t>: Danh sách liên kết</a:t>
            </a:r>
            <a:endParaRPr lang="en-US" sz="2800" smtClean="0"/>
          </a:p>
          <a:p>
            <a:pPr lvl="1"/>
            <a:r>
              <a:rPr lang="en-US" smtClean="0"/>
              <a:t>Tổng quan kiểu danh sách</a:t>
            </a:r>
            <a:endParaRPr lang="en-US" sz="2400" smtClean="0"/>
          </a:p>
          <a:p>
            <a:pPr lvl="1"/>
            <a:r>
              <a:rPr lang="en-US" smtClean="0"/>
              <a:t>Danh sách liên kết đơn</a:t>
            </a:r>
            <a:endParaRPr lang="en-US" sz="2400" smtClean="0"/>
          </a:p>
          <a:p>
            <a:pPr lvl="2"/>
            <a:r>
              <a:rPr lang="en-US" smtClean="0"/>
              <a:t>Mô </a:t>
            </a:r>
            <a:r>
              <a:rPr lang="en-US" smtClean="0"/>
              <a:t>tả, hiện </a:t>
            </a:r>
            <a:r>
              <a:rPr lang="en-US" smtClean="0"/>
              <a:t>thực danh sách liên kết đơn và các thao tác</a:t>
            </a:r>
            <a:endParaRPr lang="en-US" sz="2000" smtClean="0"/>
          </a:p>
          <a:p>
            <a:pPr lvl="2"/>
            <a:r>
              <a:rPr lang="en-US" smtClean="0"/>
              <a:t>Ứng dụng minh họa</a:t>
            </a:r>
            <a:endParaRPr lang="en-US" sz="2000" smtClean="0"/>
          </a:p>
          <a:p>
            <a:pPr lvl="1"/>
            <a:r>
              <a:rPr lang="en-US" smtClean="0"/>
              <a:t>Danh sách liên kết vòng</a:t>
            </a:r>
            <a:endParaRPr lang="en-US" sz="2400" smtClean="0"/>
          </a:p>
          <a:p>
            <a:pPr lvl="2"/>
            <a:r>
              <a:rPr lang="en-US" smtClean="0"/>
              <a:t>Mô </a:t>
            </a:r>
            <a:r>
              <a:rPr lang="en-US" smtClean="0"/>
              <a:t>tả, hiện </a:t>
            </a:r>
            <a:r>
              <a:rPr lang="en-US" smtClean="0"/>
              <a:t>thực danh sách liên kết vòng và các thao tác</a:t>
            </a:r>
            <a:endParaRPr lang="en-US" sz="2000" smtClean="0"/>
          </a:p>
          <a:p>
            <a:pPr lvl="2"/>
            <a:r>
              <a:rPr lang="en-US" smtClean="0"/>
              <a:t>Ứng dụng minh họa</a:t>
            </a:r>
            <a:endParaRPr lang="en-US" sz="2000" smtClean="0"/>
          </a:p>
          <a:p>
            <a:pPr lvl="1"/>
            <a:r>
              <a:rPr lang="en-US" smtClean="0"/>
              <a:t>Danh sách liên kết kép</a:t>
            </a:r>
            <a:endParaRPr lang="en-US" sz="2400" smtClean="0"/>
          </a:p>
          <a:p>
            <a:pPr lvl="2"/>
            <a:r>
              <a:rPr lang="en-US" smtClean="0"/>
              <a:t>Mô </a:t>
            </a:r>
            <a:r>
              <a:rPr lang="en-US" smtClean="0"/>
              <a:t>tả, hiện </a:t>
            </a:r>
            <a:r>
              <a:rPr lang="en-US" smtClean="0"/>
              <a:t>thực danh sách liên kết kép và các thao tác cơ bản</a:t>
            </a:r>
            <a:endParaRPr lang="en-US" sz="2000" smtClean="0"/>
          </a:p>
          <a:p>
            <a:pPr lvl="2"/>
            <a:r>
              <a:rPr lang="en-US" smtClean="0"/>
              <a:t>Ứng dụng minh họa</a:t>
            </a:r>
            <a:endParaRPr lang="en-US" sz="2000" smtClean="0"/>
          </a:p>
          <a:p>
            <a:pPr lvl="1"/>
            <a:r>
              <a:rPr lang="en-US" smtClean="0"/>
              <a:t>Danh sách liên kết kép vòng</a:t>
            </a:r>
            <a:endParaRPr lang="en-US" sz="2400" smtClean="0"/>
          </a:p>
          <a:p>
            <a:pPr lvl="2"/>
            <a:r>
              <a:rPr lang="en-US" smtClean="0"/>
              <a:t>Mô </a:t>
            </a:r>
            <a:r>
              <a:rPr lang="en-US" smtClean="0"/>
              <a:t>tả, hiện </a:t>
            </a:r>
            <a:r>
              <a:rPr lang="en-US" smtClean="0"/>
              <a:t>thực danh sách liên kết kép vòng và các thao tác cơ bản</a:t>
            </a:r>
            <a:endParaRPr lang="en-US" sz="2000" smtClean="0"/>
          </a:p>
          <a:p>
            <a:pPr lvl="2"/>
            <a:r>
              <a:rPr lang="en-US" smtClean="0"/>
              <a:t>Ứng dụng </a:t>
            </a:r>
            <a:r>
              <a:rPr lang="en-US" smtClean="0"/>
              <a:t>minh </a:t>
            </a:r>
            <a:r>
              <a:rPr lang="en-US" smtClean="0"/>
              <a:t>họa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FE1A-4A55-4351-99FC-BDF2496A7E4C}" type="datetime1">
              <a:rPr lang="en-US" smtClean="0"/>
              <a:pPr/>
              <a:t>15/09/2009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 Ha Giang - 2009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Đề cương </a:t>
            </a:r>
            <a:r>
              <a:rPr lang="en-US" smtClean="0"/>
              <a:t>môn </a:t>
            </a:r>
            <a:r>
              <a:rPr lang="en-US" smtClean="0"/>
              <a:t>học (4)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sz="3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 3</a:t>
            </a:r>
            <a:r>
              <a:rPr lang="en-US" smtClean="0"/>
              <a:t>: Danh sách liên kết</a:t>
            </a:r>
            <a:endParaRPr lang="en-US" sz="2800" smtClean="0"/>
          </a:p>
          <a:p>
            <a:pPr lvl="1"/>
            <a:r>
              <a:rPr lang="en-US" smtClean="0"/>
              <a:t>Tổng quan kiểu danh sách</a:t>
            </a:r>
            <a:endParaRPr lang="en-US" sz="2400" smtClean="0"/>
          </a:p>
          <a:p>
            <a:pPr lvl="1"/>
            <a:r>
              <a:rPr lang="en-US" smtClean="0"/>
              <a:t>Danh sách liên kết đơn</a:t>
            </a:r>
            <a:endParaRPr lang="en-US" sz="2400" smtClean="0"/>
          </a:p>
          <a:p>
            <a:pPr lvl="2"/>
            <a:r>
              <a:rPr lang="en-US" smtClean="0"/>
              <a:t>Mô </a:t>
            </a:r>
            <a:r>
              <a:rPr lang="en-US" smtClean="0"/>
              <a:t>tả, hiện </a:t>
            </a:r>
            <a:r>
              <a:rPr lang="en-US" smtClean="0"/>
              <a:t>thực danh sách liên kết đơn và các thao tác</a:t>
            </a:r>
            <a:endParaRPr lang="en-US" sz="2000" smtClean="0"/>
          </a:p>
          <a:p>
            <a:pPr lvl="2"/>
            <a:r>
              <a:rPr lang="en-US" smtClean="0"/>
              <a:t>Ứng dụng minh họa</a:t>
            </a:r>
            <a:endParaRPr lang="en-US" sz="2000" smtClean="0"/>
          </a:p>
          <a:p>
            <a:pPr lvl="1"/>
            <a:r>
              <a:rPr lang="en-US" smtClean="0"/>
              <a:t>Danh sách liên kết vòng</a:t>
            </a:r>
            <a:endParaRPr lang="en-US" sz="2400" smtClean="0"/>
          </a:p>
          <a:p>
            <a:pPr lvl="2"/>
            <a:r>
              <a:rPr lang="en-US" smtClean="0"/>
              <a:t>Mô </a:t>
            </a:r>
            <a:r>
              <a:rPr lang="en-US" smtClean="0"/>
              <a:t>tả, hiện </a:t>
            </a:r>
            <a:r>
              <a:rPr lang="en-US" smtClean="0"/>
              <a:t>thực danh sách liên kết vòng và các thao tác</a:t>
            </a:r>
            <a:endParaRPr lang="en-US" sz="2000" smtClean="0"/>
          </a:p>
          <a:p>
            <a:pPr lvl="2"/>
            <a:r>
              <a:rPr lang="en-US" smtClean="0"/>
              <a:t>Ứng dụng minh họa</a:t>
            </a:r>
            <a:endParaRPr lang="en-US" sz="2000" smtClean="0"/>
          </a:p>
          <a:p>
            <a:pPr lvl="1"/>
            <a:r>
              <a:rPr lang="en-US" smtClean="0"/>
              <a:t>Danh sách liên kết kép</a:t>
            </a:r>
            <a:endParaRPr lang="en-US" sz="2400" smtClean="0"/>
          </a:p>
          <a:p>
            <a:pPr lvl="2"/>
            <a:r>
              <a:rPr lang="en-US" smtClean="0"/>
              <a:t>Mô </a:t>
            </a:r>
            <a:r>
              <a:rPr lang="en-US" smtClean="0"/>
              <a:t>tả, hiện </a:t>
            </a:r>
            <a:r>
              <a:rPr lang="en-US" smtClean="0"/>
              <a:t>thực danh sách liên kết kép và các thao tác cơ bản</a:t>
            </a:r>
            <a:endParaRPr lang="en-US" sz="2000" smtClean="0"/>
          </a:p>
          <a:p>
            <a:pPr lvl="2"/>
            <a:r>
              <a:rPr lang="en-US" smtClean="0"/>
              <a:t>Ứng dụng minh họa</a:t>
            </a:r>
            <a:endParaRPr lang="en-US" sz="2000" smtClean="0"/>
          </a:p>
          <a:p>
            <a:pPr lvl="1"/>
            <a:r>
              <a:rPr lang="en-US" smtClean="0"/>
              <a:t>Danh sách liên kết kép vòng</a:t>
            </a:r>
            <a:endParaRPr lang="en-US" sz="2400" smtClean="0"/>
          </a:p>
          <a:p>
            <a:pPr lvl="2"/>
            <a:r>
              <a:rPr lang="en-US" smtClean="0"/>
              <a:t>Mô </a:t>
            </a:r>
            <a:r>
              <a:rPr lang="en-US" smtClean="0"/>
              <a:t>tả, hiện </a:t>
            </a:r>
            <a:r>
              <a:rPr lang="en-US" smtClean="0"/>
              <a:t>thực danh sách liên kết kép vòng và các thao tác cơ bản</a:t>
            </a:r>
            <a:endParaRPr lang="en-US" sz="2000" smtClean="0"/>
          </a:p>
          <a:p>
            <a:pPr lvl="2"/>
            <a:r>
              <a:rPr lang="en-US" smtClean="0"/>
              <a:t>Ứng dụng </a:t>
            </a:r>
            <a:r>
              <a:rPr lang="en-US" smtClean="0"/>
              <a:t>minh </a:t>
            </a:r>
            <a:r>
              <a:rPr lang="en-US" smtClean="0"/>
              <a:t>họa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FE1A-4A55-4351-99FC-BDF2496A7E4C}" type="datetime1">
              <a:rPr lang="en-US" smtClean="0"/>
              <a:pPr/>
              <a:t>15/09/2009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 Ha Giang - 2009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Đề cương </a:t>
            </a:r>
            <a:r>
              <a:rPr lang="en-US" smtClean="0"/>
              <a:t>môn </a:t>
            </a:r>
            <a:r>
              <a:rPr lang="en-US" smtClean="0"/>
              <a:t>học (5)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 4</a:t>
            </a:r>
            <a:r>
              <a:rPr lang="en-US" smtClean="0"/>
              <a:t>: Stack &amp; Queue</a:t>
            </a:r>
            <a:endParaRPr lang="en-US" sz="2800" smtClean="0"/>
          </a:p>
          <a:p>
            <a:pPr lvl="1"/>
            <a:r>
              <a:rPr lang="en-US" smtClean="0"/>
              <a:t>Giới thiệu stack &amp; queue trong việc lưu trữ dữ liệu</a:t>
            </a:r>
            <a:endParaRPr lang="en-US" sz="2400" smtClean="0"/>
          </a:p>
          <a:p>
            <a:pPr lvl="1"/>
            <a:r>
              <a:rPr lang="en-US" smtClean="0"/>
              <a:t>Stack</a:t>
            </a:r>
            <a:endParaRPr lang="en-US" sz="2400" smtClean="0"/>
          </a:p>
          <a:p>
            <a:pPr lvl="2"/>
            <a:r>
              <a:rPr lang="en-US" smtClean="0"/>
              <a:t>Hiện thực stack dùng cấu trúc mảng</a:t>
            </a:r>
            <a:endParaRPr lang="en-US" sz="2000" smtClean="0"/>
          </a:p>
          <a:p>
            <a:pPr lvl="2"/>
            <a:r>
              <a:rPr lang="en-US" smtClean="0"/>
              <a:t>Hiện thực stack dùng danh sách liên kết</a:t>
            </a:r>
            <a:endParaRPr lang="en-US" sz="2000" smtClean="0"/>
          </a:p>
          <a:p>
            <a:pPr lvl="2"/>
            <a:r>
              <a:rPr lang="en-US" smtClean="0"/>
              <a:t>Ứng dụng các bài toán dùng stack</a:t>
            </a:r>
            <a:endParaRPr lang="en-US" sz="2000" smtClean="0"/>
          </a:p>
          <a:p>
            <a:pPr lvl="1"/>
            <a:r>
              <a:rPr lang="en-US" smtClean="0"/>
              <a:t>Queue</a:t>
            </a:r>
            <a:endParaRPr lang="en-US" sz="2400" smtClean="0"/>
          </a:p>
          <a:p>
            <a:pPr lvl="2"/>
            <a:r>
              <a:rPr lang="en-US" smtClean="0"/>
              <a:t>Hiện thực queue dùng cấu trúc mảng</a:t>
            </a:r>
            <a:endParaRPr lang="en-US" sz="2000" smtClean="0"/>
          </a:p>
          <a:p>
            <a:pPr lvl="2"/>
            <a:r>
              <a:rPr lang="en-US" smtClean="0"/>
              <a:t>Hiện thực queue dùng danh sách liên kết</a:t>
            </a:r>
            <a:endParaRPr lang="en-US" sz="2000" smtClean="0"/>
          </a:p>
          <a:p>
            <a:pPr lvl="2"/>
            <a:r>
              <a:rPr lang="en-US" smtClean="0"/>
              <a:t>Ứng dụng các bài toán dùng queue</a:t>
            </a:r>
            <a:endParaRPr lang="en-US" sz="2000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FE1A-4A55-4351-99FC-BDF2496A7E4C}" type="datetime1">
              <a:rPr lang="en-US" smtClean="0"/>
              <a:pPr/>
              <a:t>15/09/2009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 Ha Giang - 2009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Đề cương </a:t>
            </a:r>
            <a:r>
              <a:rPr lang="en-US" smtClean="0"/>
              <a:t>môn </a:t>
            </a:r>
            <a:r>
              <a:rPr lang="en-US" smtClean="0"/>
              <a:t>học (6)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 4</a:t>
            </a:r>
            <a:r>
              <a:rPr lang="en-US" smtClean="0"/>
              <a:t>: Stack &amp; Queue</a:t>
            </a:r>
            <a:endParaRPr lang="en-US" sz="2800" smtClean="0"/>
          </a:p>
          <a:p>
            <a:pPr lvl="1"/>
            <a:r>
              <a:rPr lang="en-US" smtClean="0"/>
              <a:t>Giới thiệu stack &amp; queue trong việc lưu trữ dữ liệu</a:t>
            </a:r>
            <a:endParaRPr lang="en-US" sz="2400" smtClean="0"/>
          </a:p>
          <a:p>
            <a:pPr lvl="1"/>
            <a:r>
              <a:rPr lang="en-US" smtClean="0"/>
              <a:t>Stack</a:t>
            </a:r>
            <a:endParaRPr lang="en-US" sz="2400" smtClean="0"/>
          </a:p>
          <a:p>
            <a:pPr lvl="2"/>
            <a:r>
              <a:rPr lang="en-US" smtClean="0"/>
              <a:t>Hiện thực stack dùng cấu trúc mảng</a:t>
            </a:r>
            <a:endParaRPr lang="en-US" sz="2000" smtClean="0"/>
          </a:p>
          <a:p>
            <a:pPr lvl="2"/>
            <a:r>
              <a:rPr lang="en-US" smtClean="0"/>
              <a:t>Hiện thực stack dùng danh sách liên kết</a:t>
            </a:r>
            <a:endParaRPr lang="en-US" sz="2000" smtClean="0"/>
          </a:p>
          <a:p>
            <a:pPr lvl="2"/>
            <a:r>
              <a:rPr lang="en-US" smtClean="0"/>
              <a:t>Ứng dụng các bài toán dùng stack</a:t>
            </a:r>
            <a:endParaRPr lang="en-US" sz="2000" smtClean="0"/>
          </a:p>
          <a:p>
            <a:pPr lvl="1"/>
            <a:r>
              <a:rPr lang="en-US" smtClean="0"/>
              <a:t>Queue</a:t>
            </a:r>
            <a:endParaRPr lang="en-US" sz="2400" smtClean="0"/>
          </a:p>
          <a:p>
            <a:pPr lvl="2"/>
            <a:r>
              <a:rPr lang="en-US" smtClean="0"/>
              <a:t>Hiện thực queue dùng cấu trúc mảng</a:t>
            </a:r>
            <a:endParaRPr lang="en-US" sz="2000" smtClean="0"/>
          </a:p>
          <a:p>
            <a:pPr lvl="2"/>
            <a:r>
              <a:rPr lang="en-US" smtClean="0"/>
              <a:t>Hiện thực queue dùng danh sách liên kết</a:t>
            </a:r>
            <a:endParaRPr lang="en-US" sz="2000" smtClean="0"/>
          </a:p>
          <a:p>
            <a:pPr lvl="2"/>
            <a:r>
              <a:rPr lang="en-US" smtClean="0"/>
              <a:t>Ứng dụng các bài toán dùng queue</a:t>
            </a:r>
            <a:endParaRPr lang="en-US" sz="2000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FE1A-4A55-4351-99FC-BDF2496A7E4C}" type="datetime1">
              <a:rPr lang="en-US" smtClean="0"/>
              <a:pPr/>
              <a:t>15/09/2009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 Ha Giang - 2009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Đề cương </a:t>
            </a:r>
            <a:r>
              <a:rPr lang="en-US" smtClean="0"/>
              <a:t>môn </a:t>
            </a:r>
            <a:r>
              <a:rPr lang="en-US" smtClean="0"/>
              <a:t>học (7)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35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 5</a:t>
            </a:r>
            <a:r>
              <a:rPr lang="en-US" smtClean="0"/>
              <a:t>: Cấu trúc dữ liệu cây</a:t>
            </a:r>
            <a:endParaRPr lang="en-US" sz="2800" smtClean="0"/>
          </a:p>
          <a:p>
            <a:pPr lvl="1"/>
            <a:r>
              <a:rPr lang="en-US" smtClean="0"/>
              <a:t>Giới thiệu cấu trúc dữ liệu cây</a:t>
            </a:r>
            <a:endParaRPr lang="en-US" sz="2400" smtClean="0"/>
          </a:p>
          <a:p>
            <a:pPr lvl="2"/>
            <a:r>
              <a:rPr lang="en-US" smtClean="0"/>
              <a:t>Khái niệm &amp; </a:t>
            </a:r>
            <a:r>
              <a:rPr lang="en-US" smtClean="0"/>
              <a:t>thuật </a:t>
            </a:r>
            <a:r>
              <a:rPr lang="en-US" smtClean="0"/>
              <a:t>ngữ, tính chất, phân </a:t>
            </a:r>
            <a:r>
              <a:rPr lang="en-US" smtClean="0"/>
              <a:t>loại</a:t>
            </a:r>
            <a:endParaRPr lang="en-US" sz="2000" smtClean="0"/>
          </a:p>
          <a:p>
            <a:pPr lvl="1"/>
            <a:r>
              <a:rPr lang="en-US" smtClean="0"/>
              <a:t>Cây nhị phân</a:t>
            </a:r>
            <a:endParaRPr lang="en-US" sz="2400" smtClean="0"/>
          </a:p>
          <a:p>
            <a:pPr lvl="2"/>
            <a:r>
              <a:rPr lang="en-US" smtClean="0"/>
              <a:t>Định </a:t>
            </a:r>
            <a:r>
              <a:rPr lang="en-US" smtClean="0"/>
              <a:t>nghĩa, tính </a:t>
            </a:r>
            <a:r>
              <a:rPr lang="en-US" smtClean="0"/>
              <a:t>chất</a:t>
            </a:r>
            <a:endParaRPr lang="en-US" sz="2000" smtClean="0"/>
          </a:p>
          <a:p>
            <a:pPr lvl="2"/>
            <a:r>
              <a:rPr lang="en-US" smtClean="0"/>
              <a:t>Hiện thực cây nhị phân và các thao tác</a:t>
            </a:r>
            <a:endParaRPr lang="en-US" sz="2000" smtClean="0"/>
          </a:p>
          <a:p>
            <a:pPr lvl="1"/>
            <a:r>
              <a:rPr lang="en-US" smtClean="0"/>
              <a:t>Cây nhị phân tìm kiếm</a:t>
            </a:r>
            <a:endParaRPr lang="en-US" sz="2400" smtClean="0"/>
          </a:p>
          <a:p>
            <a:pPr lvl="2"/>
            <a:r>
              <a:rPr lang="en-US" smtClean="0"/>
              <a:t>Định nghĩa</a:t>
            </a:r>
            <a:endParaRPr lang="en-US" sz="2000" smtClean="0"/>
          </a:p>
          <a:p>
            <a:pPr lvl="2"/>
            <a:r>
              <a:rPr lang="en-US" smtClean="0"/>
              <a:t>Các thao tác trên cây nhị phân tìm kiếm</a:t>
            </a:r>
            <a:endParaRPr lang="en-US" sz="2000" smtClean="0"/>
          </a:p>
          <a:p>
            <a:pPr lvl="1"/>
            <a:r>
              <a:rPr lang="en-US" smtClean="0"/>
              <a:t>Cây nhị phân tìm kiếm cân bằng AVL</a:t>
            </a:r>
            <a:endParaRPr lang="en-US" sz="2400" smtClean="0"/>
          </a:p>
          <a:p>
            <a:pPr lvl="2"/>
            <a:r>
              <a:rPr lang="en-US" smtClean="0"/>
              <a:t>Định </a:t>
            </a:r>
            <a:r>
              <a:rPr lang="en-US" smtClean="0"/>
              <a:t>nghĩa, tính </a:t>
            </a:r>
            <a:r>
              <a:rPr lang="en-US" smtClean="0"/>
              <a:t>chất</a:t>
            </a:r>
            <a:endParaRPr lang="en-US" sz="2000" smtClean="0"/>
          </a:p>
          <a:p>
            <a:pPr lvl="2"/>
            <a:r>
              <a:rPr lang="en-US" smtClean="0"/>
              <a:t>Hiện thực AVL và các thao tác trên AVL</a:t>
            </a:r>
            <a:endParaRPr lang="en-US" sz="2000" smtClean="0"/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FE1A-4A55-4351-99FC-BDF2496A7E4C}" type="datetime1">
              <a:rPr lang="en-US" smtClean="0"/>
              <a:pPr/>
              <a:t>15/09/2009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 Ha Giang - 2009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Đề cương </a:t>
            </a:r>
            <a:r>
              <a:rPr lang="en-US" smtClean="0"/>
              <a:t>môn </a:t>
            </a:r>
            <a:r>
              <a:rPr lang="en-US" smtClean="0"/>
              <a:t>học (8)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 6</a:t>
            </a:r>
            <a:r>
              <a:rPr lang="en-US" smtClean="0"/>
              <a:t>: Bảng băm</a:t>
            </a:r>
          </a:p>
          <a:p>
            <a:pPr lvl="1"/>
            <a:r>
              <a:rPr lang="en-US" smtClean="0"/>
              <a:t>Giới thiệu</a:t>
            </a:r>
          </a:p>
          <a:p>
            <a:pPr lvl="1"/>
            <a:r>
              <a:rPr lang="en-US" smtClean="0"/>
              <a:t>Mô tả</a:t>
            </a:r>
          </a:p>
          <a:p>
            <a:pPr lvl="1"/>
            <a:r>
              <a:rPr lang="en-US" smtClean="0"/>
              <a:t>Hàm băm</a:t>
            </a:r>
          </a:p>
          <a:p>
            <a:pPr lvl="1"/>
            <a:r>
              <a:rPr lang="en-US" smtClean="0"/>
              <a:t>Bảng băm kết nối trực tiếp</a:t>
            </a:r>
          </a:p>
          <a:p>
            <a:pPr lvl="1"/>
            <a:r>
              <a:rPr lang="en-US" smtClean="0"/>
              <a:t>Bảng băm kết nối hợp nhất</a:t>
            </a:r>
          </a:p>
          <a:p>
            <a:pPr lvl="1"/>
            <a:r>
              <a:rPr lang="en-US" smtClean="0"/>
              <a:t>Bảng băm dò tìm tuyến tính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FE1A-4A55-4351-99FC-BDF2496A7E4C}" type="datetime1">
              <a:rPr lang="en-US" smtClean="0"/>
              <a:pPr/>
              <a:t>15/09/2009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 Ha Giang - 2009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Lịch giảng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447800"/>
                <a:gridCol w="54864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Tuần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Ngày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Nội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dung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7/9/2009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thiệu môn học, tổng quan về CTDL &amp; GT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14/9/2009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Giải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thuật tìm kiếm: tuyến tính &amp; nhị phân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21/9/2009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Giải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thuật sắp xếp: chọn, chèn, nổi bọt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28/9/2009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Giải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thuật sắp xếp: đổi chỗ trực tiếp, đếm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5/10/2009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Giải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thuật sắp xếp: shell sort, heap sort, quick sort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12/10/2009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Danh sách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liên kết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19/10/2009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DSLK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đơn, vòng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26/10/2009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DSLK kép,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kép vòng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FE1A-4A55-4351-99FC-BDF2496A7E4C}" type="datetime1">
              <a:rPr lang="en-US" smtClean="0"/>
              <a:pPr/>
              <a:t>15/09/2009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 Ha Giang - 2009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Lịch giảng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2296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447800"/>
                <a:gridCol w="548640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Tuần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Ngày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Nội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dung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2/11/2009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Stack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&amp; Queue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9/11/2009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Ứng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dụng Stack &amp; Queue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16/11/2009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Cấu trúc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dữ liệu cây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23/11/2009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CNPTK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30/11/2009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Cây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cân bằng AVL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7/12/2009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Giới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thiệu bảng băm, hàm băm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14/12/2009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Bảng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băm kết nối trực tiếp, hợp nhất, tuyến tính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FE1A-4A55-4351-99FC-BDF2496A7E4C}" type="datetime1">
              <a:rPr lang="en-US" smtClean="0"/>
              <a:pPr/>
              <a:t>15/09/2009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 Ha Giang - 2009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Tài nguyên môn học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/>
          </a:bodyPr>
          <a:lstStyle/>
          <a:p>
            <a:pPr marL="914400" lvl="1" indent="-514350">
              <a:buFont typeface="+mj-lt"/>
              <a:buAutoNum type="arabicPeriod"/>
            </a:pPr>
            <a:r>
              <a:rPr lang="en-US" smtClean="0"/>
              <a:t>Slide </a:t>
            </a:r>
            <a:r>
              <a:rPr lang="en-US" smtClean="0"/>
              <a:t>bài </a:t>
            </a:r>
            <a:r>
              <a:rPr lang="en-US" smtClean="0"/>
              <a:t>giảng (cung cấp).</a:t>
            </a:r>
            <a:endParaRPr lang="en-US" smtClean="0"/>
          </a:p>
          <a:p>
            <a:pPr marL="914400" lvl="1" indent="-514350">
              <a:buFont typeface="+mj-lt"/>
              <a:buAutoNum type="arabicPeriod"/>
            </a:pPr>
            <a:r>
              <a:rPr lang="en-US" i="1" smtClean="0"/>
              <a:t>“</a:t>
            </a:r>
            <a:r>
              <a:rPr lang="en-US" i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Cấu </a:t>
            </a:r>
            <a:r>
              <a:rPr lang="en-US" i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trúc dữ liệu ứng dụng và cài đặt </a:t>
            </a:r>
            <a:r>
              <a:rPr lang="en-US" i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bằng </a:t>
            </a:r>
            <a:r>
              <a:rPr lang="en-US" i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i="1" smtClean="0"/>
              <a:t>”</a:t>
            </a:r>
            <a:r>
              <a:rPr lang="en-US" smtClean="0"/>
              <a:t>.  </a:t>
            </a:r>
            <a:r>
              <a:rPr lang="en-US" i="1" smtClean="0"/>
              <a:t>Nguyễn Hồng Chương</a:t>
            </a:r>
            <a:r>
              <a:rPr lang="en-US" smtClean="0"/>
              <a:t>, Nhà xuất bản TP.HCM, 1999.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mtClean="0"/>
              <a:t>“</a:t>
            </a:r>
            <a:r>
              <a:rPr lang="en-US" i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Cấu trúc dữ liệu</a:t>
            </a:r>
            <a:r>
              <a:rPr lang="en-US" smtClean="0"/>
              <a:t>”, </a:t>
            </a:r>
            <a:r>
              <a:rPr lang="en-US" i="1" smtClean="0"/>
              <a:t>Nguyễn Trung Trực</a:t>
            </a:r>
            <a:r>
              <a:rPr lang="en-US" smtClean="0"/>
              <a:t>, Khoa CNTT, Trường ĐH Bách khoa TPHCM.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mtClean="0"/>
              <a:t>“</a:t>
            </a:r>
            <a:r>
              <a:rPr lang="en-US" i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Cấu trúc dữ liệu &amp; giải thuật</a:t>
            </a:r>
            <a:r>
              <a:rPr lang="en-US" smtClean="0"/>
              <a:t>”, </a:t>
            </a:r>
            <a:r>
              <a:rPr lang="en-US" smtClean="0"/>
              <a:t>Dương Anh Đức - Trần Hạnh Nhi, Khoa CNTT, trường ĐH KHTN TPHCM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mtClean="0"/>
              <a:t>“</a:t>
            </a:r>
            <a:r>
              <a:rPr lang="en-US" i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algorithms</a:t>
            </a:r>
            <a:r>
              <a:rPr lang="en-US" smtClean="0"/>
              <a:t>”, </a:t>
            </a:r>
            <a:r>
              <a:rPr lang="en-US" i="1" smtClean="0"/>
              <a:t>MIT press</a:t>
            </a:r>
            <a:r>
              <a:rPr lang="en-US" smtClean="0"/>
              <a:t>.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FE1A-4A55-4351-99FC-BDF2496A7E4C}" type="datetime1">
              <a:rPr lang="en-US" smtClean="0"/>
              <a:pPr/>
              <a:t>15/09/2009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 Ha Giang - 2009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Môi trường thực hành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mtClean="0"/>
              <a:t>Thực hành bằng ngôn ngữ C, môi trường console </a:t>
            </a:r>
          </a:p>
          <a:p>
            <a:pPr lvl="1"/>
            <a:r>
              <a:rPr lang="en-US" smtClean="0"/>
              <a:t>IDE: Borland C hoặc Visual C++ 6.0 (Console App)</a:t>
            </a:r>
          </a:p>
          <a:p>
            <a:pPr lvl="1"/>
            <a:r>
              <a:rPr lang="en-US" smtClean="0"/>
              <a:t>Sinh viên có thể chọn IDE tùy ý cho ngôn ngữ C/C++</a:t>
            </a:r>
          </a:p>
          <a:p>
            <a:pPr lvl="2"/>
            <a:endParaRPr lang="en-US" smtClean="0"/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FE1A-4A55-4351-99FC-BDF2496A7E4C}" type="datetime1">
              <a:rPr lang="en-US" smtClean="0"/>
              <a:pPr/>
              <a:t>15/09/2009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 Ha Giang - 2009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Nội dung môn học</a:t>
            </a:r>
          </a:p>
          <a:p>
            <a:r>
              <a:rPr lang="en-US" smtClean="0"/>
              <a:t>Mục đích</a:t>
            </a:r>
          </a:p>
          <a:p>
            <a:r>
              <a:rPr lang="en-US" smtClean="0"/>
              <a:t>Yêu cầu</a:t>
            </a:r>
          </a:p>
          <a:p>
            <a:r>
              <a:rPr lang="en-US" smtClean="0"/>
              <a:t>Đánh giá</a:t>
            </a:r>
          </a:p>
          <a:p>
            <a:r>
              <a:rPr lang="en-US" smtClean="0"/>
              <a:t>Đề cương môn học</a:t>
            </a:r>
          </a:p>
          <a:p>
            <a:r>
              <a:rPr lang="en-US" smtClean="0"/>
              <a:t>Lịch giảng</a:t>
            </a:r>
          </a:p>
          <a:p>
            <a:r>
              <a:rPr lang="en-US" smtClean="0"/>
              <a:t>Tài nguyên học tập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F132-3112-43AF-8AE0-445C1BB655C4}" type="datetime1">
              <a:rPr lang="en-US" smtClean="0"/>
              <a:pPr/>
              <a:t>15/09/2009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 Ha Giang - 2009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Phần Thực hành &amp; tự học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Tự học &amp; thực hành</a:t>
            </a:r>
          </a:p>
          <a:p>
            <a:pPr lvl="1"/>
            <a:r>
              <a:rPr lang="en-US" smtClean="0"/>
              <a:t>Thực hành các bài lab do giáo viên cung cấp</a:t>
            </a:r>
          </a:p>
          <a:p>
            <a:pPr lvl="1"/>
            <a:r>
              <a:rPr lang="en-US" smtClean="0"/>
              <a:t>Làm bài tập về nhà</a:t>
            </a:r>
          </a:p>
          <a:p>
            <a:pPr lvl="1"/>
            <a:r>
              <a:rPr lang="en-US" smtClean="0"/>
              <a:t>Làm các bài tập lớn</a:t>
            </a:r>
          </a:p>
          <a:p>
            <a:pPr lvl="1"/>
            <a:r>
              <a:rPr lang="en-US" smtClean="0"/>
              <a:t>Tìm hiểu các CTDL &amp; giải thuật nâng cao</a:t>
            </a:r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FE1A-4A55-4351-99FC-BDF2496A7E4C}" type="datetime1">
              <a:rPr lang="en-US" smtClean="0"/>
              <a:pPr/>
              <a:t>15/09/2009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 Ha Giang - 2009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Phương pháp học tập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FE1A-4A55-4351-99FC-BDF2496A7E4C}" type="datetime1">
              <a:rPr lang="en-US" smtClean="0"/>
              <a:pPr/>
              <a:t>15/09/2009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 Ha Giang - 2009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4400" y="5410200"/>
            <a:ext cx="7529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http://site</a:t>
            </a:r>
            <a:r>
              <a:rPr lang="en-US" sz="2800" b="1" u="sng" smtClean="0">
                <a:solidFill>
                  <a:srgbClr val="FF0000"/>
                </a:solidFill>
              </a:rPr>
              <a:t>s</a:t>
            </a:r>
            <a:r>
              <a:rPr lang="en-US" sz="2800" b="1" smtClean="0"/>
              <a:t>.google.com/site/nguyenhagiang2008</a:t>
            </a:r>
            <a:endParaRPr lang="en-US" b="1"/>
          </a:p>
        </p:txBody>
      </p:sp>
      <p:pic>
        <p:nvPicPr>
          <p:cNvPr id="12" name="Picture 6" descr="C:\Users\Mun\AppData\Local\Microsoft\Windows\Temporary Internet Files\Content.IE5\JA7WQRTQ\MCPE01465_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600200"/>
            <a:ext cx="3768725" cy="346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FE1A-4A55-4351-99FC-BDF2496A7E4C}" type="datetime1">
              <a:rPr lang="en-US" smtClean="0"/>
              <a:pPr/>
              <a:t>15/09/2009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 Ha Giang - 2009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84303" y="2967335"/>
            <a:ext cx="377539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Hỏi &amp; đáp</a:t>
            </a:r>
            <a:endParaRPr lang="en-US" sz="6600" b="1" cap="none" spc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Tổng quan môn học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Môn học: </a:t>
            </a:r>
            <a:r>
              <a:rPr lang="en-US" smtClean="0">
                <a:solidFill>
                  <a:srgbClr val="00B0F0"/>
                </a:solidFill>
              </a:rPr>
              <a:t>Cấu trúc dữ liệu và Giải thuật</a:t>
            </a:r>
            <a:endParaRPr lang="en-US" smtClean="0">
              <a:solidFill>
                <a:srgbClr val="00B0F0"/>
              </a:solidFill>
            </a:endParaRPr>
          </a:p>
          <a:p>
            <a:r>
              <a:rPr lang="en-US" smtClean="0"/>
              <a:t>Thời lượng: 45 tiết LT + 30 tiết TH</a:t>
            </a:r>
          </a:p>
          <a:p>
            <a:r>
              <a:rPr lang="en-US" smtClean="0"/>
              <a:t>Chuyên ngành</a:t>
            </a:r>
            <a:r>
              <a:rPr lang="en-US" smtClean="0"/>
              <a:t>: </a:t>
            </a:r>
            <a:r>
              <a:rPr lang="en-US" smtClean="0"/>
              <a:t>Công nghệ </a:t>
            </a:r>
            <a:r>
              <a:rPr lang="en-US" smtClean="0"/>
              <a:t>thông tin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FE1A-4A55-4351-99FC-BDF2496A7E4C}" type="datetime1">
              <a:rPr lang="en-US" smtClean="0"/>
              <a:pPr/>
              <a:t>15/09/2009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 Ha Giang - 2009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Nội dung môn học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Cung cấp các kiến thức về phương pháp lưu trữ thông tin trong máy tính</a:t>
            </a:r>
          </a:p>
          <a:p>
            <a:r>
              <a:rPr lang="en-US" smtClean="0"/>
              <a:t>Từ đó biết lựa chọn CTDL để giải quyết bài toán trong tin học</a:t>
            </a:r>
          </a:p>
          <a:p>
            <a:r>
              <a:rPr lang="en-US" smtClean="0"/>
              <a:t>Nội dung học phần gồm các phần</a:t>
            </a:r>
          </a:p>
          <a:p>
            <a:pPr lvl="1"/>
            <a:r>
              <a:rPr lang="en-US" smtClean="0"/>
              <a:t>Quan hệ giữa CTDL &amp; GT</a:t>
            </a:r>
          </a:p>
          <a:p>
            <a:pPr lvl="1"/>
            <a:r>
              <a:rPr lang="en-US" smtClean="0"/>
              <a:t>Phân tích thiết kế thuật toán</a:t>
            </a:r>
          </a:p>
          <a:p>
            <a:pPr lvl="1"/>
            <a:r>
              <a:rPr lang="en-US" smtClean="0"/>
              <a:t>Các cấu trúc dữ liệu cơ bản: mảng, danh sách, cây, bảng băm…</a:t>
            </a:r>
          </a:p>
          <a:p>
            <a:pPr lvl="1"/>
            <a:r>
              <a:rPr lang="en-US" smtClean="0"/>
              <a:t>Các giải thuật tìm kiếm &amp; sắp xếp trên CTDL này.</a:t>
            </a:r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FE1A-4A55-4351-99FC-BDF2496A7E4C}" type="datetime1">
              <a:rPr lang="en-US" smtClean="0"/>
              <a:pPr/>
              <a:t>15/09/2009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 Ha Giang - 2009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Mục tiêu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399"/>
          </a:xfrm>
        </p:spPr>
        <p:txBody>
          <a:bodyPr>
            <a:normAutofit/>
          </a:bodyPr>
          <a:lstStyle/>
          <a:p>
            <a:r>
              <a:rPr lang="en-US" i="1" smtClean="0"/>
              <a:t>Môn học giúp sinh viên hiểu được </a:t>
            </a:r>
            <a:r>
              <a:rPr lang="en-US" i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tầm quan trọng </a:t>
            </a:r>
            <a:r>
              <a:rPr lang="en-US" i="1" smtClean="0"/>
              <a:t>của cách tổ </a:t>
            </a:r>
            <a:r>
              <a:rPr lang="en-US" i="1" smtClean="0"/>
              <a:t>chức </a:t>
            </a:r>
            <a:r>
              <a:rPr lang="en-US" i="1" smtClean="0"/>
              <a:t>DL &amp; GT </a:t>
            </a:r>
            <a:r>
              <a:rPr lang="en-US" i="1" smtClean="0"/>
              <a:t>được xây dựng trên dữ liệu đó. Sinh viên nắm vững được thành tố quan trọng nhất của chương trình: CTDL + GT</a:t>
            </a:r>
            <a:r>
              <a:rPr lang="en-US" i="1" smtClean="0"/>
              <a:t>. </a:t>
            </a:r>
            <a:endParaRPr lang="en-US" i="1" smtClean="0"/>
          </a:p>
          <a:p>
            <a:r>
              <a:rPr lang="en-US" i="1" smtClean="0"/>
              <a:t>Ngoài </a:t>
            </a:r>
            <a:r>
              <a:rPr lang="en-US" i="1" smtClean="0"/>
              <a:t>ra môn học giúp sinh viên </a:t>
            </a:r>
            <a:r>
              <a:rPr lang="en-US" i="1" smtClean="0"/>
              <a:t>bổ </a:t>
            </a:r>
            <a:r>
              <a:rPr lang="en-US" i="1" smtClean="0"/>
              <a:t>sung &amp; hoàn thiện </a:t>
            </a:r>
            <a:r>
              <a:rPr lang="en-US" i="1" smtClean="0"/>
              <a:t>các kỹ năng lập trình cũng như là </a:t>
            </a:r>
            <a:r>
              <a:rPr lang="en-US" i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tư duy </a:t>
            </a:r>
            <a:r>
              <a:rPr lang="en-US" i="1" smtClean="0"/>
              <a:t>trong việc xây dựng một chương trình </a:t>
            </a:r>
            <a:r>
              <a:rPr lang="en-US" i="1" smtClean="0"/>
              <a:t>máy </a:t>
            </a:r>
            <a:r>
              <a:rPr lang="en-US" i="1" smtClean="0"/>
              <a:t>tính.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FE1A-4A55-4351-99FC-BDF2496A7E4C}" type="datetime1">
              <a:rPr lang="en-US" smtClean="0"/>
              <a:pPr/>
              <a:t>15/09/2009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 Ha Giang - 2009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304800"/>
            <a:ext cx="1219200" cy="12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Yêu cầu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Một số môn học nền tảng</a:t>
            </a:r>
          </a:p>
          <a:p>
            <a:pPr lvl="1"/>
            <a:r>
              <a:rPr lang="en-US" smtClean="0"/>
              <a:t>KTLT1, Tin học đại cương</a:t>
            </a:r>
            <a:endParaRPr lang="en-US" smtClean="0"/>
          </a:p>
          <a:p>
            <a:r>
              <a:rPr lang="en-US" smtClean="0"/>
              <a:t>Thông thạo</a:t>
            </a:r>
          </a:p>
          <a:p>
            <a:pPr lvl="1"/>
            <a:r>
              <a:rPr lang="en-US" smtClean="0"/>
              <a:t>Lập trình C/C++</a:t>
            </a:r>
            <a:endParaRPr lang="en-US" smtClean="0"/>
          </a:p>
          <a:p>
            <a:r>
              <a:rPr lang="en-US" smtClean="0"/>
              <a:t>Có cơ bản</a:t>
            </a:r>
          </a:p>
          <a:p>
            <a:pPr lvl="1"/>
            <a:r>
              <a:rPr lang="en-US" smtClean="0"/>
              <a:t>Xây dựng chương trình máy tính với ngôn ngữ cấp cao.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FE1A-4A55-4351-99FC-BDF2496A7E4C}" type="datetime1">
              <a:rPr lang="en-US" smtClean="0"/>
              <a:pPr/>
              <a:t>15/09/2009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 Ha Giang - 2009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371600"/>
            <a:ext cx="1428750" cy="163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Đánh giá môn học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Kiểm tra đánh giá</a:t>
            </a:r>
          </a:p>
          <a:p>
            <a:pPr lvl="1"/>
            <a:r>
              <a:rPr lang="en-US" smtClean="0"/>
              <a:t>Tham dự tối thiểu 70%  số tiết học, </a:t>
            </a:r>
          </a:p>
          <a:p>
            <a:pPr lvl="2"/>
            <a:r>
              <a:rPr lang="en-US" smtClean="0"/>
              <a:t>Nếu không đạt yêu cầu trên không được thi!</a:t>
            </a:r>
          </a:p>
          <a:p>
            <a:pPr lvl="1"/>
            <a:r>
              <a:rPr lang="en-US" smtClean="0"/>
              <a:t>Hoàn thành các bài lab thực hành hoặc thi thực hành (20%)</a:t>
            </a:r>
          </a:p>
          <a:p>
            <a:pPr lvl="1"/>
            <a:r>
              <a:rPr lang="en-US" smtClean="0"/>
              <a:t>Bài tập lớn môn học (10</a:t>
            </a:r>
            <a:r>
              <a:rPr lang="en-US" smtClean="0"/>
              <a:t>%)</a:t>
            </a:r>
          </a:p>
          <a:p>
            <a:pPr lvl="1"/>
            <a:r>
              <a:rPr lang="en-US" smtClean="0"/>
              <a:t>Bài thi lý thuyết </a:t>
            </a:r>
            <a:r>
              <a:rPr lang="en-US" smtClean="0"/>
              <a:t>(70%)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FE1A-4A55-4351-99FC-BDF2496A7E4C}" type="datetime1">
              <a:rPr lang="en-US" smtClean="0"/>
              <a:pPr/>
              <a:t>15/09/2009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 Ha Giang - 2009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1143000"/>
            <a:ext cx="140114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Đề cương môn </a:t>
            </a:r>
            <a:r>
              <a:rPr lang="en-US" smtClean="0"/>
              <a:t>học (1)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 lnSpcReduction="10000"/>
          </a:bodyPr>
          <a:lstStyle/>
          <a:p>
            <a:pPr lvl="0"/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 1</a:t>
            </a:r>
            <a:r>
              <a:rPr lang="en-US" smtClean="0"/>
              <a:t>: Giới thiệu</a:t>
            </a:r>
            <a:endParaRPr lang="en-US" sz="2800" smtClean="0"/>
          </a:p>
          <a:p>
            <a:pPr lvl="1"/>
            <a:r>
              <a:rPr lang="en-US" smtClean="0"/>
              <a:t>Dự án tin học</a:t>
            </a:r>
            <a:endParaRPr lang="en-US" sz="2400" smtClean="0"/>
          </a:p>
          <a:p>
            <a:pPr lvl="1"/>
            <a:r>
              <a:rPr lang="en-US" smtClean="0"/>
              <a:t>Chương trình máy tính</a:t>
            </a:r>
            <a:endParaRPr lang="en-US" sz="2400" smtClean="0"/>
          </a:p>
          <a:p>
            <a:pPr lvl="1"/>
            <a:r>
              <a:rPr lang="en-US" smtClean="0"/>
              <a:t>Tiêu chuẩn cấu trúc dữ liệu</a:t>
            </a:r>
            <a:endParaRPr lang="en-US" sz="2400" smtClean="0"/>
          </a:p>
          <a:p>
            <a:pPr lvl="1"/>
            <a:r>
              <a:rPr lang="en-US" smtClean="0"/>
              <a:t>Kiểu dữ liệu trong máy tính</a:t>
            </a:r>
            <a:endParaRPr lang="en-US" sz="2400" smtClean="0"/>
          </a:p>
          <a:p>
            <a:pPr lvl="2"/>
            <a:r>
              <a:rPr lang="en-US" smtClean="0"/>
              <a:t>Kiểu dữ liệu trừu tượng</a:t>
            </a:r>
            <a:endParaRPr lang="en-US" sz="2000" smtClean="0"/>
          </a:p>
          <a:p>
            <a:pPr lvl="2"/>
            <a:r>
              <a:rPr lang="en-US" smtClean="0"/>
              <a:t>Kiểu dữ liệu cơ bản</a:t>
            </a:r>
            <a:endParaRPr lang="en-US" sz="2000" smtClean="0"/>
          </a:p>
          <a:p>
            <a:pPr lvl="2"/>
            <a:r>
              <a:rPr lang="en-US" smtClean="0"/>
              <a:t>Kiểu dữ liệu cấu trúc</a:t>
            </a:r>
            <a:endParaRPr lang="en-US" sz="2000" smtClean="0"/>
          </a:p>
          <a:p>
            <a:pPr lvl="1"/>
            <a:r>
              <a:rPr lang="en-US" smtClean="0"/>
              <a:t>Độ phức tạp của giải thuật</a:t>
            </a:r>
            <a:endParaRPr lang="en-US" sz="2400" smtClean="0"/>
          </a:p>
          <a:p>
            <a:pPr lvl="2"/>
            <a:r>
              <a:rPr lang="en-US" smtClean="0"/>
              <a:t>Thời gian thực hiện giải thuật</a:t>
            </a:r>
            <a:endParaRPr lang="en-US" sz="2000" smtClean="0"/>
          </a:p>
          <a:p>
            <a:pPr lvl="2"/>
            <a:r>
              <a:rPr lang="en-US" smtClean="0"/>
              <a:t>Tính độ phức tạp giải thuật</a:t>
            </a:r>
            <a:endParaRPr lang="en-US" sz="2000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FE1A-4A55-4351-99FC-BDF2496A7E4C}" type="datetime1">
              <a:rPr lang="en-US" smtClean="0"/>
              <a:pPr/>
              <a:t>15/09/2009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 Ha Giang - 2009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Đề cương </a:t>
            </a:r>
            <a:r>
              <a:rPr lang="en-US" smtClean="0"/>
              <a:t>môn </a:t>
            </a:r>
            <a:r>
              <a:rPr lang="en-US" smtClean="0"/>
              <a:t>học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 2</a:t>
            </a:r>
            <a:r>
              <a:rPr lang="en-US" smtClean="0"/>
              <a:t>: Tìm kiếm và sắp xếp</a:t>
            </a:r>
            <a:endParaRPr lang="en-US" sz="2800" smtClean="0"/>
          </a:p>
          <a:p>
            <a:pPr lvl="1"/>
            <a:r>
              <a:rPr lang="en-US" smtClean="0"/>
              <a:t>Tìm kiếm tuyến tính</a:t>
            </a:r>
            <a:endParaRPr lang="en-US" sz="2400" smtClean="0"/>
          </a:p>
          <a:p>
            <a:pPr lvl="1"/>
            <a:r>
              <a:rPr lang="en-US" smtClean="0"/>
              <a:t>Tìm kiếm nhị phân</a:t>
            </a:r>
            <a:endParaRPr lang="en-US" sz="2400" smtClean="0"/>
          </a:p>
          <a:p>
            <a:pPr lvl="1"/>
            <a:r>
              <a:rPr lang="en-US" smtClean="0"/>
              <a:t>Các giải thuật sắp xếp</a:t>
            </a:r>
            <a:endParaRPr lang="en-US" sz="2400" smtClean="0"/>
          </a:p>
          <a:p>
            <a:pPr lvl="2"/>
            <a:r>
              <a:rPr lang="en-US" smtClean="0"/>
              <a:t>Phương pháp chọn</a:t>
            </a:r>
            <a:endParaRPr lang="en-US" sz="2000" smtClean="0"/>
          </a:p>
          <a:p>
            <a:pPr lvl="2"/>
            <a:r>
              <a:rPr lang="en-US" smtClean="0"/>
              <a:t>Phương pháp chèn</a:t>
            </a:r>
            <a:endParaRPr lang="en-US" sz="2000" smtClean="0"/>
          </a:p>
          <a:p>
            <a:pPr lvl="2"/>
            <a:r>
              <a:rPr lang="en-US" smtClean="0"/>
              <a:t>Nổi bọt</a:t>
            </a:r>
            <a:endParaRPr lang="en-US" sz="2000" smtClean="0"/>
          </a:p>
          <a:p>
            <a:pPr lvl="2"/>
            <a:r>
              <a:rPr lang="en-US" smtClean="0"/>
              <a:t>Đổi chỗ trực tiếp</a:t>
            </a:r>
            <a:endParaRPr lang="en-US" sz="2000" smtClean="0"/>
          </a:p>
          <a:p>
            <a:pPr lvl="2"/>
            <a:r>
              <a:rPr lang="en-US" smtClean="0"/>
              <a:t>Phương </a:t>
            </a:r>
            <a:r>
              <a:rPr lang="en-US" smtClean="0"/>
              <a:t>pháp </a:t>
            </a:r>
            <a:r>
              <a:rPr lang="en-US" smtClean="0"/>
              <a:t>trộn, phương </a:t>
            </a:r>
            <a:r>
              <a:rPr lang="en-US" smtClean="0"/>
              <a:t>pháp </a:t>
            </a:r>
            <a:r>
              <a:rPr lang="en-US" smtClean="0"/>
              <a:t>đếm, Shell </a:t>
            </a:r>
            <a:r>
              <a:rPr lang="en-US" smtClean="0"/>
              <a:t>sort</a:t>
            </a:r>
            <a:endParaRPr lang="en-US" sz="2000" smtClean="0"/>
          </a:p>
          <a:p>
            <a:pPr lvl="2"/>
            <a:r>
              <a:rPr lang="en-US" smtClean="0"/>
              <a:t>Quick </a:t>
            </a:r>
            <a:r>
              <a:rPr lang="en-US" smtClean="0"/>
              <a:t>sort, Heap sort, Radix </a:t>
            </a:r>
            <a:r>
              <a:rPr lang="en-US" smtClean="0"/>
              <a:t>sort</a:t>
            </a:r>
            <a:endParaRPr lang="en-US" sz="2000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FE1A-4A55-4351-99FC-BDF2496A7E4C}" type="datetime1">
              <a:rPr lang="en-US" smtClean="0"/>
              <a:pPr/>
              <a:t>15/09/2009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 Ha Giang - 2009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1414</Words>
  <Application>Microsoft Office PowerPoint</Application>
  <PresentationFormat>On-screen Show (4:3)</PresentationFormat>
  <Paragraphs>277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Giới thiệu môn học Cấu trúc dữ liệu &amp; Giải thuật</vt:lpstr>
      <vt:lpstr>Nội dung</vt:lpstr>
      <vt:lpstr>Tổng quan môn học</vt:lpstr>
      <vt:lpstr>Nội dung môn học</vt:lpstr>
      <vt:lpstr>Mục tiêu</vt:lpstr>
      <vt:lpstr>Yêu cầu</vt:lpstr>
      <vt:lpstr>Đánh giá môn học</vt:lpstr>
      <vt:lpstr>Đề cương môn học (1)</vt:lpstr>
      <vt:lpstr>Đề cương môn học (2)</vt:lpstr>
      <vt:lpstr>Đề cương môn học (3)</vt:lpstr>
      <vt:lpstr>Đề cương môn học (4)</vt:lpstr>
      <vt:lpstr>Đề cương môn học (5)</vt:lpstr>
      <vt:lpstr>Đề cương môn học (6)</vt:lpstr>
      <vt:lpstr>Đề cương môn học (7)</vt:lpstr>
      <vt:lpstr>Đề cương môn học (8)</vt:lpstr>
      <vt:lpstr>Lịch giảng</vt:lpstr>
      <vt:lpstr>Lịch giảng</vt:lpstr>
      <vt:lpstr>Tài nguyên môn học</vt:lpstr>
      <vt:lpstr>Môi trường thực hành</vt:lpstr>
      <vt:lpstr>Phần Thực hành &amp; tự học</vt:lpstr>
      <vt:lpstr>Phương pháp học tập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FOSS</dc:title>
  <dc:creator>Nguyen Ha Giang</dc:creator>
  <cp:lastModifiedBy>Ha Giang</cp:lastModifiedBy>
  <cp:revision>93</cp:revision>
  <dcterms:created xsi:type="dcterms:W3CDTF">2006-08-16T00:00:00Z</dcterms:created>
  <dcterms:modified xsi:type="dcterms:W3CDTF">2009-09-15T01:26:50Z</dcterms:modified>
</cp:coreProperties>
</file>