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7" r:id="rId17"/>
    <p:sldId id="278" r:id="rId18"/>
    <p:sldId id="279" r:id="rId19"/>
    <p:sldId id="282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272" r:id="rId44"/>
    <p:sldId id="273" r:id="rId45"/>
    <p:sldId id="274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AEA17-FAA6-4D1B-8BEC-A913CA94066D}" type="datetimeFigureOut">
              <a:rPr lang="en-US" smtClean="0"/>
              <a:pPr/>
              <a:t>26/10/2009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1742A-3BBA-46D4-BE8E-D514D0CB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1742A-3BBA-46D4-BE8E-D514D0CB78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Arial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Arial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Arial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dirty="0">
              <a:latin typeface="Arial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/>
            <a:endParaRPr kumimoji="1" lang="en-US" dirty="0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7238" y="63265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143F6F5C-F2E0-4C31-997E-A46AFE4349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69737"/>
            <a:ext cx="7772400" cy="1362075"/>
          </a:xfrm>
        </p:spPr>
        <p:txBody>
          <a:bodyPr/>
          <a:lstStyle/>
          <a:p>
            <a:pPr algn="ctr"/>
            <a:r>
              <a:rPr lang="en-US" sz="6000" dirty="0" err="1" smtClean="0"/>
              <a:t>HeapSort</a:t>
            </a:r>
            <a:endParaRPr lang="en-US" sz="60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988676" y="4994678"/>
            <a:ext cx="2699220" cy="736421"/>
          </a:xfrm>
        </p:spPr>
        <p:txBody>
          <a:bodyPr/>
          <a:lstStyle/>
          <a:p>
            <a:r>
              <a:rPr lang="en-US" smtClean="0"/>
              <a:t>Nguyễn Hà Giang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F6F5C-F2E0-4C31-997E-A46AFE43497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nút gốc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smtClean="0"/>
              <a:t>Ghi chú</a:t>
            </a:r>
            <a:r>
              <a:rPr lang="en-US" smtClean="0"/>
              <a:t>: </a:t>
            </a:r>
            <a:r>
              <a:rPr lang="en-US" smtClean="0"/>
              <a:t>số lớn nhất đang ở nút gốc</a:t>
            </a:r>
          </a:p>
          <a:p>
            <a:r>
              <a:rPr lang="en-US" smtClean="0"/>
              <a:t>Giả sử ta xóa nút này</a:t>
            </a:r>
          </a:p>
          <a:p>
            <a:r>
              <a:rPr lang="en-US" smtClean="0"/>
              <a:t>Làm sao để chỉnh lại cho cây vẫn thỏa heap?</a:t>
            </a:r>
          </a:p>
          <a:p>
            <a:r>
              <a:rPr lang="en-US" smtClean="0"/>
              <a:t>Giải pháp: cho nút phải nhất ở độ sâu nhất làm root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90600" y="3693552"/>
            <a:ext cx="6781800" cy="2667000"/>
            <a:chOff x="990600" y="2590800"/>
            <a:chExt cx="6781800" cy="266700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990600" y="2895600"/>
              <a:ext cx="6781800" cy="2286000"/>
              <a:chOff x="624" y="1584"/>
              <a:chExt cx="4272" cy="1440"/>
            </a:xfrm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960" y="2400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19</a:t>
                </a: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18</a:t>
                </a: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864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248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21</a:t>
                </a: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11</a:t>
                </a: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3024" y="278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9</a:t>
                </a: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>
                <a:off x="3264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144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4560" y="2400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15</a:t>
                </a: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17</a:t>
                </a: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912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912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H="1">
                <a:off x="1248" y="1968"/>
                <a:ext cx="432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336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432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9"/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384" cy="43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705350" y="3019425"/>
              <a:ext cx="1517650" cy="1781175"/>
            </a:xfrm>
            <a:custGeom>
              <a:avLst/>
              <a:gdLst/>
              <a:ahLst/>
              <a:cxnLst>
                <a:cxn ang="0">
                  <a:pos x="924" y="1122"/>
                </a:cxn>
                <a:cxn ang="0">
                  <a:pos x="924" y="786"/>
                </a:cxn>
                <a:cxn ang="0">
                  <a:pos x="732" y="546"/>
                </a:cxn>
                <a:cxn ang="0">
                  <a:pos x="342" y="474"/>
                </a:cxn>
                <a:cxn ang="0">
                  <a:pos x="96" y="366"/>
                </a:cxn>
                <a:cxn ang="0">
                  <a:pos x="0" y="0"/>
                </a:cxn>
              </a:cxnLst>
              <a:rect l="0" t="0" r="r" b="b"/>
              <a:pathLst>
                <a:path w="956" h="1122">
                  <a:moveTo>
                    <a:pt x="924" y="1122"/>
                  </a:moveTo>
                  <a:cubicBezTo>
                    <a:pt x="940" y="1002"/>
                    <a:pt x="956" y="882"/>
                    <a:pt x="924" y="786"/>
                  </a:cubicBezTo>
                  <a:cubicBezTo>
                    <a:pt x="892" y="690"/>
                    <a:pt x="829" y="598"/>
                    <a:pt x="732" y="546"/>
                  </a:cubicBezTo>
                  <a:cubicBezTo>
                    <a:pt x="635" y="494"/>
                    <a:pt x="448" y="504"/>
                    <a:pt x="342" y="474"/>
                  </a:cubicBezTo>
                  <a:cubicBezTo>
                    <a:pt x="236" y="444"/>
                    <a:pt x="153" y="445"/>
                    <a:pt x="96" y="366"/>
                  </a:cubicBezTo>
                  <a:cubicBezTo>
                    <a:pt x="39" y="287"/>
                    <a:pt x="20" y="76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4419600" y="2590800"/>
              <a:ext cx="2133600" cy="2667000"/>
              <a:chOff x="2784" y="1392"/>
              <a:chExt cx="1344" cy="1680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11</a:t>
                </a: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158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lại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574088" cy="5209504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Cây lúc này không còn thỏa heap nữa</a:t>
            </a:r>
          </a:p>
          <a:p>
            <a:r>
              <a:rPr lang="en-US" smtClean="0"/>
              <a:t>Tuy nhiên chỉ có nút gốc hiện tại là không thoả heap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Hiệu chỉnh nút gốc</a:t>
            </a:r>
          </a:p>
          <a:p>
            <a:r>
              <a:rPr lang="en-US" smtClean="0"/>
              <a:t>Sau thao tác này thì chỉ một con của nó mới có khả năng mất đi tính heap</a:t>
            </a:r>
            <a:endParaRPr lang="en-US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471971" y="2419864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</p:grpSp>
      <p:sp>
        <p:nvSpPr>
          <p:cNvPr id="30" name="Freeform 34"/>
          <p:cNvSpPr>
            <a:spLocks/>
          </p:cNvSpPr>
          <p:nvPr/>
        </p:nvSpPr>
        <p:spPr bwMode="auto">
          <a:xfrm>
            <a:off x="3524609" y="2491301"/>
            <a:ext cx="1298575" cy="46672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192" y="104"/>
              </a:cxn>
              <a:cxn ang="0">
                <a:pos x="432" y="8"/>
              </a:cxn>
              <a:cxn ang="0">
                <a:pos x="816" y="56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35"/>
          <p:cNvSpPr>
            <a:spLocks/>
          </p:cNvSpPr>
          <p:nvPr/>
        </p:nvSpPr>
        <p:spPr bwMode="auto">
          <a:xfrm>
            <a:off x="3681771" y="2886589"/>
            <a:ext cx="1371600" cy="46990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672" y="192"/>
              </a:cxn>
              <a:cxn ang="0">
                <a:pos x="336" y="288"/>
              </a:cxn>
              <a:cxn ang="0">
                <a:pos x="0" y="240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lại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Lúc này con trái của root (11) mất đi tính heap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Hiệu chỉnh nút này</a:t>
            </a:r>
          </a:p>
          <a:p>
            <a:r>
              <a:rPr lang="en-US" smtClean="0"/>
              <a:t>Sau khi làm bước này thì cũng chỉ có một con có khả năng mất tính heap</a:t>
            </a:r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2171163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30" name="Freeform 29"/>
          <p:cNvSpPr>
            <a:spLocks/>
          </p:cNvSpPr>
          <p:nvPr/>
        </p:nvSpPr>
        <p:spPr bwMode="auto">
          <a:xfrm>
            <a:off x="3190875" y="3033176"/>
            <a:ext cx="523875" cy="6524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80" y="27"/>
              </a:cxn>
              <a:cxn ang="0">
                <a:pos x="294" y="165"/>
              </a:cxn>
              <a:cxn ang="0">
                <a:pos x="330" y="411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857500" y="3247488"/>
            <a:ext cx="514350" cy="628650"/>
          </a:xfrm>
          <a:custGeom>
            <a:avLst/>
            <a:gdLst/>
            <a:ahLst/>
            <a:cxnLst>
              <a:cxn ang="0">
                <a:pos x="324" y="396"/>
              </a:cxn>
              <a:cxn ang="0">
                <a:pos x="156" y="348"/>
              </a:cxn>
              <a:cxn ang="0">
                <a:pos x="24" y="198"/>
              </a:cxn>
              <a:cxn ang="0">
                <a:pos x="12" y="0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lại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Nút 11 chưa thỏa tính heap, hiệu chỉnh tiếp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Sau khi thực hiện xong bước này thì cây đã thỏa heap, ta không cần xét con của (11) do các nút đó là nút lá</a:t>
            </a:r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990600" y="2019300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30" name="Freeform 29"/>
          <p:cNvSpPr>
            <a:spLocks/>
          </p:cNvSpPr>
          <p:nvPr/>
        </p:nvSpPr>
        <p:spPr bwMode="auto">
          <a:xfrm>
            <a:off x="3019425" y="3784600"/>
            <a:ext cx="412750" cy="415925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30" y="148"/>
              </a:cxn>
              <a:cxn ang="0">
                <a:pos x="90" y="70"/>
              </a:cxn>
              <a:cxn ang="0">
                <a:pos x="260" y="0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3448050" y="4029075"/>
            <a:ext cx="263525" cy="39052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62" y="96"/>
              </a:cxn>
              <a:cxn ang="0">
                <a:pos x="126" y="162"/>
              </a:cxn>
              <a:cxn ang="0">
                <a:pos x="0" y="246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lại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371600"/>
            <a:ext cx="8574088" cy="5325414"/>
          </a:xfrm>
        </p:spPr>
        <p:txBody>
          <a:bodyPr>
            <a:normAutofit/>
          </a:bodyPr>
          <a:lstStyle/>
          <a:p>
            <a:r>
              <a:rPr lang="en-US" smtClean="0"/>
              <a:t>Cây bây giờ lại trở thành heap, do mỗi nút có thuộc tính heap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Một lần nữa gốc chính là nút lớn nhất</a:t>
            </a:r>
          </a:p>
          <a:p>
            <a:r>
              <a:rPr lang="en-US" smtClean="0"/>
              <a:t>Ta lặp lại thao tác xóa nút đó, cho đến khi cây rỗng</a:t>
            </a:r>
          </a:p>
          <a:p>
            <a:r>
              <a:rPr lang="en-US" smtClean="0"/>
              <a:t>Quá trình này thực hiện lấy giá trị lớn đến nhỏ</a:t>
            </a:r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00200" y="2209800"/>
            <a:ext cx="6781800" cy="2590800"/>
            <a:chOff x="624" y="1392"/>
            <a:chExt cx="4272" cy="163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Verdana" pitchFamily="34" charset="0"/>
                </a:rPr>
                <a:t>22</a:t>
              </a:r>
            </a:p>
          </p:txBody>
        </p:sp>
      </p:grpSp>
      <p:sp>
        <p:nvSpPr>
          <p:cNvPr id="30" name="Left Arrow 29"/>
          <p:cNvSpPr/>
          <p:nvPr/>
        </p:nvSpPr>
        <p:spPr bwMode="auto">
          <a:xfrm rot="20413489">
            <a:off x="5598434" y="2128554"/>
            <a:ext cx="533400" cy="304800"/>
          </a:xfrm>
          <a:prstGeom prst="leftArrow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Ứng dụng trong sắp xếp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Heap này hỗ trợ gì cho việc sắp xếp?</a:t>
            </a:r>
          </a:p>
          <a:p>
            <a:r>
              <a:rPr lang="en-US" smtClean="0"/>
              <a:t>Do heap là cây nhị phân cân bằng canh trái nên có thể hiện thực dạng mảng</a:t>
            </a:r>
          </a:p>
          <a:p>
            <a:r>
              <a:rPr lang="en-US" smtClean="0"/>
              <a:t>Tất cả các thao tác diễn ra trên mảng</a:t>
            </a:r>
          </a:p>
          <a:p>
            <a:r>
              <a:rPr lang="en-US" smtClean="0"/>
              <a:t>Để sắp xếp</a:t>
            </a:r>
          </a:p>
          <a:p>
            <a:pPr lvl="1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6682" y="4378187"/>
            <a:ext cx="495836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mtClean="0"/>
              <a:t>Hiệu chỉnh mảng thành heap</a:t>
            </a:r>
          </a:p>
          <a:p>
            <a:r>
              <a:rPr lang="en-US" b="1" smtClean="0"/>
              <a:t>while (mảng khác rỗng)</a:t>
            </a:r>
          </a:p>
          <a:p>
            <a:r>
              <a:rPr lang="en-US" b="1" smtClean="0"/>
              <a:t>{</a:t>
            </a:r>
          </a:p>
          <a:p>
            <a:r>
              <a:rPr lang="en-US" b="1" smtClean="0"/>
              <a:t>	Xóa &amp; replace gốc;</a:t>
            </a:r>
          </a:p>
          <a:p>
            <a:r>
              <a:rPr lang="en-US" b="1" smtClean="0"/>
              <a:t>	Tạo lại heap sau khi thay nút gốc;</a:t>
            </a:r>
          </a:p>
          <a:p>
            <a:r>
              <a:rPr lang="en-US" b="1" smtClean="0"/>
              <a:t>}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Max-Heapify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Phần chính của giải thuật heap sort</a:t>
            </a:r>
          </a:p>
          <a:p>
            <a:pPr lvl="1"/>
            <a:r>
              <a:rPr lang="en-US" smtClean="0"/>
              <a:t>Hiệu chỉnh lại một nút để thỏa tính chất heap</a:t>
            </a:r>
          </a:p>
          <a:p>
            <a:r>
              <a:rPr lang="en-US" smtClean="0"/>
              <a:t>Kiểm tra xem một nút nào đó nhỏ hơn nút con của nó hay không</a:t>
            </a:r>
          </a:p>
          <a:p>
            <a:r>
              <a:rPr lang="en-US" smtClean="0"/>
              <a:t>Nút cha sẽ swap với nút con lớn nhất, nếu nút đó lớn hơn nút cha</a:t>
            </a:r>
          </a:p>
          <a:p>
            <a:r>
              <a:rPr lang="en-US" smtClean="0"/>
              <a:t>Gọi đệ quy với nút vừa swap </a:t>
            </a:r>
          </a:p>
          <a:p>
            <a:r>
              <a:rPr lang="en-US" smtClean="0"/>
              <a:t>Lưu ý: tính lan truyền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Max-Heapify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Max-Heapify(int a[], int n, int i)</a:t>
            </a:r>
          </a:p>
          <a:p>
            <a:pPr lvl="1"/>
            <a:r>
              <a:rPr lang="en-US" smtClean="0"/>
              <a:t>int l = 2*+1; </a:t>
            </a:r>
            <a:r>
              <a:rPr lang="en-US" sz="2000" smtClean="0"/>
              <a:t>// chỉ số của con trái</a:t>
            </a:r>
          </a:p>
          <a:p>
            <a:pPr lvl="1"/>
            <a:r>
              <a:rPr lang="en-US" smtClean="0"/>
              <a:t>int r = 2*i+2; </a:t>
            </a:r>
            <a:r>
              <a:rPr lang="en-US" sz="2000" smtClean="0"/>
              <a:t>// chỉ số của con phải</a:t>
            </a:r>
          </a:p>
          <a:p>
            <a:pPr lvl="1"/>
            <a:r>
              <a:rPr lang="en-US" smtClean="0"/>
              <a:t>int </a:t>
            </a:r>
            <a:r>
              <a:rPr lang="en-US" b="1" smtClean="0"/>
              <a:t>max = i</a:t>
            </a:r>
            <a:r>
              <a:rPr lang="en-US" smtClean="0"/>
              <a:t>; </a:t>
            </a:r>
            <a:r>
              <a:rPr lang="en-US" sz="2000" smtClean="0"/>
              <a:t>// max lưu chỉ số của nút con lớn nhất và lớn hơn a[i]</a:t>
            </a:r>
          </a:p>
          <a:p>
            <a:pPr lvl="1"/>
            <a:r>
              <a:rPr lang="en-US" smtClean="0"/>
              <a:t>if  (l &lt; n &amp;&amp; a[l] &gt; a[max])</a:t>
            </a:r>
          </a:p>
          <a:p>
            <a:pPr lvl="2"/>
            <a:r>
              <a:rPr lang="en-US" smtClean="0"/>
              <a:t>max = l; // cập nhật lại max chỉ đến con trái</a:t>
            </a:r>
          </a:p>
          <a:p>
            <a:pPr lvl="1"/>
            <a:r>
              <a:rPr lang="en-US" smtClean="0"/>
              <a:t>if  (r &lt; n &amp;&amp; a[r] &gt; a[max])</a:t>
            </a:r>
          </a:p>
          <a:p>
            <a:pPr lvl="2"/>
            <a:r>
              <a:rPr lang="en-US" smtClean="0"/>
              <a:t>max = r; // cập nhật lại max chỉ đến con phải</a:t>
            </a:r>
          </a:p>
          <a:p>
            <a:pPr lvl="1"/>
            <a:r>
              <a:rPr lang="en-US" smtClean="0"/>
              <a:t>if ( i != max)</a:t>
            </a:r>
          </a:p>
          <a:p>
            <a:pPr lvl="2"/>
            <a:r>
              <a:rPr lang="en-US" smtClean="0"/>
              <a:t>Swap(a[i], a[max]);</a:t>
            </a:r>
          </a:p>
          <a:p>
            <a:pPr lvl="2"/>
            <a:r>
              <a:rPr lang="en-US" smtClean="0"/>
              <a:t>Max-Heapify(a, n, max);  // hiệu chỉnh cho nút con vừa swap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191000" y="1804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 smtClean="0">
                <a:latin typeface="Arial Black" pitchFamily="34" charset="0"/>
                <a:cs typeface="Aharoni" pitchFamily="2" charset="-79"/>
              </a:rPr>
              <a:t>4</a:t>
            </a:r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667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 smtClean="0">
                <a:latin typeface="Arial Black" pitchFamily="34" charset="0"/>
                <a:cs typeface="Aharoni" pitchFamily="2" charset="-79"/>
              </a:rPr>
              <a:t>16</a:t>
            </a:r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715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10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9530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9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7818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3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1600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14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3505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7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1430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2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574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8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9718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  <a:cs typeface="Aharoni" pitchFamily="2" charset="-79"/>
              </a:rPr>
              <a:t>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3276600" y="2337525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solidFill>
                <a:schemeClr val="lt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740275" y="2293075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solidFill>
                <a:schemeClr val="lt1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2073275" y="3396388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200400" y="340432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5402263" y="344877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6248400" y="3404325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15240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0574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3352800" y="4623525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191000" y="1804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16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667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4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5715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10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9530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9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7818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3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1600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14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3505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7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1430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2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574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8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9718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3276600" y="2337525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740275" y="2293075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2073275" y="3396388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200400" y="340432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5402263" y="344877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6248400" y="3404325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15240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0574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3352800" y="4623525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mtClean="0"/>
              <a:t> </a:t>
            </a:r>
            <a:r>
              <a:rPr lang="en-US" sz="2800" smtClean="0"/>
              <a:t>Heap là gì?</a:t>
            </a:r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mtClean="0"/>
              <a:t>Là vùng nhớ cấp phát cho người lập trình sử dụng khi cần thiết và thu hồi khi không còn được sử dụng nữa!</a:t>
            </a:r>
          </a:p>
          <a:p>
            <a:pPr marL="971550" lvl="1" indent="-51435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smtClean="0"/>
              <a:t>Là cấu trúc cây nhị phân trong đó không có nút con nào có giá trị lớn hơn cha nó</a:t>
            </a:r>
          </a:p>
          <a:p>
            <a:pPr marL="571500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mtClean="0"/>
              <a:t>Hai định nghĩa trên không có điểm chung</a:t>
            </a:r>
          </a:p>
          <a:p>
            <a:pPr marL="571500" indent="-514350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smtClean="0"/>
              <a:t>Heapsort thì dựa vào khái niệm thứ hai!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4191000" y="1804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667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9530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7818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1600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505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11430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0574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29718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276600" y="2337525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740275" y="2293075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2073275" y="3396388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200400" y="340432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5402263" y="344877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6248400" y="3404325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15240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20574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352800" y="4623525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2"/>
          <p:cNvSpPr>
            <a:spLocks noChangeArrowheads="1"/>
          </p:cNvSpPr>
          <p:nvPr/>
        </p:nvSpPr>
        <p:spPr bwMode="auto">
          <a:xfrm>
            <a:off x="4191000" y="1804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16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667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14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5715000" y="2870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10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9530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9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67818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3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1600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8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3505200" y="40139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7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11430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2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20574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4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2971800" y="5233125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>
                <a:latin typeface="Arial Black" pitchFamily="34" charset="0"/>
              </a:rPr>
              <a:t>1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3276600" y="2337525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740275" y="2293075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2073275" y="3396388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200400" y="340432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5402263" y="3448775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248400" y="3404325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15240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057400" y="4623525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3352800" y="4623525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 b="1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Build-Heap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hàm Max-Heapify xây dựng từ dưới lên</a:t>
            </a:r>
          </a:p>
          <a:p>
            <a:r>
              <a:rPr lang="en-US" smtClean="0"/>
              <a:t>Vòng lặp xuất phát từ n/2</a:t>
            </a:r>
          </a:p>
          <a:p>
            <a:r>
              <a:rPr lang="en-US" smtClean="0"/>
              <a:t>Tại mỗi lần lặp, mỗi nút i sẽ là gốc của một max-heap</a:t>
            </a:r>
          </a:p>
          <a:p>
            <a:r>
              <a:rPr lang="en-US" smtClean="0"/>
              <a:t>Hàm Build-Heap được mô tả như sau:</a:t>
            </a:r>
          </a:p>
          <a:p>
            <a:r>
              <a:rPr lang="en-US" smtClean="0"/>
              <a:t>Build-Heap(int a[], int n)</a:t>
            </a:r>
          </a:p>
          <a:p>
            <a:pPr lvl="1"/>
            <a:r>
              <a:rPr lang="en-US" smtClean="0"/>
              <a:t>for i = n/2 downto 0</a:t>
            </a:r>
          </a:p>
          <a:p>
            <a:pPr lvl="2"/>
            <a:r>
              <a:rPr lang="en-US" smtClean="0"/>
              <a:t>Max-Heapify(a, n, i);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chính HeapSort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HeapSort(int a[], int n)</a:t>
            </a:r>
          </a:p>
          <a:p>
            <a:pPr lvl="1"/>
            <a:r>
              <a:rPr lang="en-US" smtClean="0"/>
              <a:t>BuildHeap(int a[], int n)</a:t>
            </a:r>
          </a:p>
          <a:p>
            <a:pPr lvl="1"/>
            <a:r>
              <a:rPr lang="en-US" smtClean="0"/>
              <a:t>int length = n;</a:t>
            </a:r>
          </a:p>
          <a:p>
            <a:pPr lvl="1"/>
            <a:r>
              <a:rPr lang="en-US" smtClean="0"/>
              <a:t>for i=length downto 1</a:t>
            </a:r>
          </a:p>
          <a:p>
            <a:pPr lvl="2"/>
            <a:r>
              <a:rPr lang="en-US" smtClean="0"/>
              <a:t>swap(a[0], a[i]);</a:t>
            </a:r>
          </a:p>
          <a:p>
            <a:pPr lvl="2"/>
            <a:r>
              <a:rPr lang="en-US" smtClean="0"/>
              <a:t>length = length -1;</a:t>
            </a:r>
          </a:p>
          <a:p>
            <a:pPr lvl="2"/>
            <a:r>
              <a:rPr lang="en-US" smtClean="0"/>
              <a:t>Max-Heapify(a, </a:t>
            </a:r>
            <a:r>
              <a:rPr lang="en-US" b="1" smtClean="0"/>
              <a:t>length</a:t>
            </a:r>
            <a:r>
              <a:rPr lang="en-US" smtClean="0"/>
              <a:t>, </a:t>
            </a:r>
            <a:r>
              <a:rPr lang="en-US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mtClean="0"/>
              <a:t>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0963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363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Một nút có thuộc tính heap nếu giá trị của nó không nhỏ hơn các con của nó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r>
              <a:rPr lang="en-US" smtClean="0"/>
              <a:t>Nút lá mặc nhiên có thuộc tính heap</a:t>
            </a:r>
          </a:p>
          <a:p>
            <a:r>
              <a:rPr lang="en-US" smtClean="0"/>
              <a:t>Một cây nhị phân gọi là heap nếu tất cả nút có thuộc tính heap</a:t>
            </a:r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029237" y="2928891"/>
            <a:ext cx="2057400" cy="2036763"/>
            <a:chOff x="624" y="1812"/>
            <a:chExt cx="1296" cy="1283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056" y="1812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672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8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3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960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392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24" y="2688"/>
              <a:ext cx="1248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mtClean="0">
                  <a:latin typeface="Times New Roman" charset="0"/>
                </a:rPr>
                <a:t>Nút xanh có thuộc tính heap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3543837" y="2928891"/>
            <a:ext cx="1981200" cy="2036763"/>
            <a:chOff x="2208" y="1812"/>
            <a:chExt cx="1248" cy="1283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592" y="1812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208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02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2496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28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208" y="2688"/>
              <a:ext cx="1248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mtClean="0">
                  <a:latin typeface="Times New Roman" charset="0"/>
                </a:rPr>
                <a:t>Nút xanh có thuộc tính heap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5753637" y="2928891"/>
            <a:ext cx="2590800" cy="2036763"/>
            <a:chOff x="3600" y="1812"/>
            <a:chExt cx="1632" cy="1283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4128" y="1812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744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560" y="2352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14</a:t>
              </a: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032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464" y="2112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600" y="2688"/>
              <a:ext cx="1632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mtClean="0">
                  <a:latin typeface="Times New Roman" charset="0"/>
                </a:rPr>
                <a:t>Nút xanh không có thuộc tính heap</a:t>
              </a:r>
              <a:endParaRPr lang="en-US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5059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50179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Thuộc tính heap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Khi một nút đưa ra không có thuộc tính heap, ta có thể chuyển đổi giá trị của nó với giá trị của nút con lớn hơn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Thao tác này gọi là </a:t>
            </a:r>
            <a:r>
              <a:rPr lang="en-US" b="1" smtClean="0"/>
              <a:t>sifting up</a:t>
            </a:r>
          </a:p>
          <a:p>
            <a:r>
              <a:rPr lang="en-US" smtClean="0"/>
              <a:t>Lưu ý nút con có thể mất đi tính heap</a:t>
            </a:r>
            <a:endParaRPr 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414496" y="2800351"/>
            <a:ext cx="1981200" cy="2036763"/>
            <a:chOff x="3216" y="1764"/>
            <a:chExt cx="1248" cy="1283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600" y="176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216" y="230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032" y="230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12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3504" y="2064"/>
              <a:ext cx="19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936" y="2064"/>
              <a:ext cx="19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16" y="2640"/>
              <a:ext cx="1248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mtClean="0">
                  <a:latin typeface="Times New Roman" charset="0"/>
                </a:rPr>
                <a:t>Nút xanh có thuộc tính heap</a:t>
              </a:r>
              <a:endParaRPr lang="en-US">
                <a:latin typeface="Times New Roman" charset="0"/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756896" y="2800351"/>
            <a:ext cx="2590800" cy="2036763"/>
            <a:chOff x="912" y="1764"/>
            <a:chExt cx="1632" cy="1283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440" y="176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Verdana" pitchFamily="34" charset="0"/>
                </a:rPr>
                <a:t>12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056" y="230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872" y="2304"/>
              <a:ext cx="432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latin typeface="Verdana" pitchFamily="34" charset="0"/>
                </a:rPr>
                <a:t>14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344" y="2064"/>
              <a:ext cx="19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776" y="2064"/>
              <a:ext cx="19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912" y="2640"/>
              <a:ext cx="1632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mtClean="0">
                  <a:latin typeface="Times New Roman" charset="0"/>
                </a:rPr>
                <a:t>Nút xanh không có thuộc tính heap</a:t>
              </a:r>
              <a:endParaRPr lang="en-US">
                <a:latin typeface="Times New Roman" charset="0"/>
              </a:endParaRPr>
            </a:p>
          </p:txBody>
        </p:sp>
      </p:grp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4347696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50925" y="6061075"/>
            <a:ext cx="18774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smtClean="0"/>
              <a:t>Swap(</a:t>
            </a:r>
            <a:r>
              <a:rPr lang="en-US" sz="2000" b="1" i="1" smtClean="0">
                <a:latin typeface="Times New Roman" charset="0"/>
              </a:rPr>
              <a:t>a</a:t>
            </a:r>
            <a:r>
              <a:rPr lang="en-US" sz="2000" b="1" smtClean="0">
                <a:latin typeface="Times New Roman" charset="0"/>
              </a:rPr>
              <a:t>[0]</a:t>
            </a:r>
            <a:r>
              <a:rPr lang="en-US" sz="2000" b="1" smtClean="0"/>
              <a:t>, 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a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[</a:t>
            </a:r>
            <a:r>
              <a:rPr lang="en-US" sz="2000" b="1" i="1" smtClean="0">
                <a:latin typeface="Times New Roman" charset="0"/>
                <a:sym typeface="Symbol" pitchFamily="18" charset="2"/>
              </a:rPr>
              <a:t>i</a:t>
            </a:r>
            <a:r>
              <a:rPr lang="en-US" sz="2000" b="1" smtClean="0">
                <a:latin typeface="Times New Roman" charset="0"/>
                <a:sym typeface="Symbol" pitchFamily="18" charset="2"/>
              </a:rPr>
              <a:t>])</a:t>
            </a:r>
            <a:endParaRPr lang="en-US" sz="2000" b="1">
              <a:latin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Oval 2"/>
          <p:cNvSpPr>
            <a:spLocks noChangeArrowheads="1"/>
          </p:cNvSpPr>
          <p:nvPr/>
        </p:nvSpPr>
        <p:spPr bwMode="auto">
          <a:xfrm>
            <a:off x="4191000" y="838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2667000" y="1905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2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715000" y="1905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3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9530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8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67818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9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600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4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7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1430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10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0574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14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2971800" y="4267200"/>
            <a:ext cx="609600" cy="609600"/>
          </a:xfrm>
          <a:prstGeom prst="ellipse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>
                <a:latin typeface="Arial Black" pitchFamily="34" charset="0"/>
              </a:rPr>
              <a:t>16</a:t>
            </a: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3276600" y="1371600"/>
            <a:ext cx="990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740275" y="1327150"/>
            <a:ext cx="990600" cy="762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2073275" y="2430463"/>
            <a:ext cx="6858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200400" y="243840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H="1">
            <a:off x="5402263" y="2482850"/>
            <a:ext cx="4572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248400" y="2438400"/>
            <a:ext cx="609600" cy="68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15240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057400" y="3657600"/>
            <a:ext cx="2286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3352800" y="3657600"/>
            <a:ext cx="30480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 sz="2800">
              <a:latin typeface="Arial Black" pitchFamily="34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50925" y="6061075"/>
            <a:ext cx="2800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length = length -1</a:t>
            </a:r>
          </a:p>
          <a:p>
            <a:pPr marL="0" lvl="2"/>
            <a:r>
              <a:rPr lang="en-US" b="1" smtClean="0"/>
              <a:t>Max-Heapify(a, length, 0);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Ánh xạ vào mảng một chiều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Con trái của i là </a:t>
            </a:r>
            <a:r>
              <a:rPr lang="en-US" b="1" smtClean="0"/>
              <a:t>2*i+1</a:t>
            </a:r>
          </a:p>
          <a:p>
            <a:r>
              <a:rPr lang="en-US" smtClean="0"/>
              <a:t>Con phải của I là </a:t>
            </a:r>
            <a:r>
              <a:rPr lang="en-US" b="1" smtClean="0"/>
              <a:t>2*i+2</a:t>
            </a:r>
          </a:p>
          <a:p>
            <a:r>
              <a:rPr lang="en-US" smtClean="0"/>
              <a:t>VD: nút 3 có giá trị (19), nút 7 là có giá </a:t>
            </a:r>
            <a:r>
              <a:rPr lang="en-US" smtClean="0"/>
              <a:t>trị </a:t>
            </a:r>
            <a:r>
              <a:rPr lang="en-US" smtClean="0"/>
              <a:t>(18)</a:t>
            </a:r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90600" y="1219200"/>
            <a:ext cx="6781800" cy="2590800"/>
            <a:chOff x="624" y="1248"/>
            <a:chExt cx="4272" cy="163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70"/>
          <p:cNvGrpSpPr>
            <a:grpSpLocks/>
          </p:cNvGrpSpPr>
          <p:nvPr/>
        </p:nvGrpSpPr>
        <p:grpSpPr bwMode="auto">
          <a:xfrm>
            <a:off x="1447800" y="4006850"/>
            <a:ext cx="6324600" cy="717550"/>
            <a:chOff x="624" y="2524"/>
            <a:chExt cx="3984" cy="452"/>
          </a:xfrm>
        </p:grpSpPr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Verdana" pitchFamily="34" charset="0"/>
                </a:rPr>
                <a:t>25</a:t>
              </a:r>
            </a:p>
          </p:txBody>
        </p:sp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35" name="Rectangle 58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Verdana" pitchFamily="34" charset="0"/>
                </a:rPr>
                <a:t>17</a:t>
              </a:r>
            </a:p>
          </p:txBody>
        </p:sp>
        <p:sp>
          <p:nvSpPr>
            <p:cNvPr id="36" name="Rectangle 59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B0F0"/>
                  </a:solidFill>
                  <a:latin typeface="Verdana" pitchFamily="34" charset="0"/>
                </a:rPr>
                <a:t>19</a:t>
              </a:r>
            </a:p>
          </p:txBody>
        </p:sp>
        <p:sp>
          <p:nvSpPr>
            <p:cNvPr id="37" name="Rectangle 60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B0F0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38" name="Rectangle 61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39" name="Rectangle 62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  <a:latin typeface="Verdana" pitchFamily="34" charset="0"/>
                </a:rPr>
                <a:t>15</a:t>
              </a:r>
            </a:p>
          </p:txBody>
        </p:sp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Verdana" pitchFamily="34" charset="0"/>
                </a:rPr>
                <a:t>18</a:t>
              </a:r>
            </a:p>
          </p:txBody>
        </p:sp>
        <p:sp>
          <p:nvSpPr>
            <p:cNvPr id="41" name="Rectangle 64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1"/>
                  </a:solidFill>
                  <a:latin typeface="Verdana" pitchFamily="34" charset="0"/>
                </a:rPr>
                <a:t>14</a:t>
              </a:r>
            </a:p>
          </p:txBody>
        </p:sp>
        <p:sp>
          <p:nvSpPr>
            <p:cNvPr id="42" name="Rectangle 65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  <a:latin typeface="Verdana" pitchFamily="34" charset="0"/>
                </a:rPr>
                <a:t>21</a:t>
              </a:r>
            </a:p>
          </p:txBody>
        </p:sp>
        <p:sp>
          <p:nvSpPr>
            <p:cNvPr id="43" name="Rectangle 66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7030A0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2">
                      <a:lumMod val="75000"/>
                    </a:schemeClr>
                  </a:solidFill>
                  <a:latin typeface="Verdana" pitchFamily="34" charset="0"/>
                </a:rPr>
                <a:t>9</a:t>
              </a:r>
            </a:p>
          </p:txBody>
        </p:sp>
        <p:sp>
          <p:nvSpPr>
            <p:cNvPr id="45" name="Rectangle 68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tx2">
                      <a:lumMod val="75000"/>
                    </a:schemeClr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  0     1    2     3    4     5    6     7     8    9    10   11   12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và thay thế root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Root là thành phần đầu tiên trong mảng</a:t>
            </a:r>
          </a:p>
          <a:p>
            <a:r>
              <a:rPr lang="en-US" smtClean="0"/>
              <a:t>Nút phải nhất của cấp sâu nhất là nút dùng để swap</a:t>
            </a:r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66800" y="2940050"/>
            <a:ext cx="6324600" cy="717550"/>
            <a:chOff x="624" y="2524"/>
            <a:chExt cx="3984" cy="45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Verdana" pitchFamily="34" charset="0"/>
                </a:rPr>
                <a:t>25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1066800" y="3657600"/>
            <a:ext cx="6324600" cy="1295400"/>
            <a:chOff x="672" y="2304"/>
            <a:chExt cx="3984" cy="816"/>
          </a:xfrm>
        </p:grpSpPr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672" y="2668"/>
              <a:ext cx="3984" cy="452"/>
              <a:chOff x="624" y="2524"/>
              <a:chExt cx="3984" cy="452"/>
            </a:xfrm>
          </p:grpSpPr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Verdana" pitchFamily="34" charset="0"/>
                  </a:rPr>
                  <a:t>11</a:t>
                </a: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17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19</a:t>
                </a: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15</a:t>
                </a: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18</a:t>
                </a: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21</a:t>
                </a: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9</a:t>
                </a: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accent2"/>
                    </a:solidFill>
                    <a:latin typeface="Verdana" pitchFamily="34" charset="0"/>
                  </a:rPr>
                  <a:t>25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624" y="2524"/>
                <a:ext cx="3984" cy="212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pitchFamily="34" charset="0"/>
                  </a:rPr>
                  <a:t>  0     1    2     3    4     5    6     7     8    9    10   11   12</a:t>
                </a:r>
              </a:p>
            </p:txBody>
          </p:sp>
        </p:grpSp>
        <p:sp>
          <p:nvSpPr>
            <p:cNvPr id="23" name="Freeform 37"/>
            <p:cNvSpPr>
              <a:spLocks/>
            </p:cNvSpPr>
            <p:nvPr/>
          </p:nvSpPr>
          <p:spPr bwMode="auto">
            <a:xfrm>
              <a:off x="864" y="2304"/>
              <a:ext cx="3348" cy="4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2" y="210"/>
                </a:cxn>
                <a:cxn ang="0">
                  <a:pos x="1026" y="228"/>
                </a:cxn>
                <a:cxn ang="0">
                  <a:pos x="2346" y="246"/>
                </a:cxn>
                <a:cxn ang="0">
                  <a:pos x="3090" y="282"/>
                </a:cxn>
                <a:cxn ang="0">
                  <a:pos x="3348" y="486"/>
                </a:cxn>
              </a:cxnLst>
              <a:rect l="0" t="0" r="r" b="b"/>
              <a:pathLst>
                <a:path w="3348" h="486">
                  <a:moveTo>
                    <a:pt x="0" y="0"/>
                  </a:moveTo>
                  <a:cubicBezTo>
                    <a:pt x="62" y="35"/>
                    <a:pt x="201" y="172"/>
                    <a:pt x="372" y="210"/>
                  </a:cubicBezTo>
                  <a:cubicBezTo>
                    <a:pt x="543" y="248"/>
                    <a:pt x="697" y="222"/>
                    <a:pt x="1026" y="228"/>
                  </a:cubicBezTo>
                  <a:cubicBezTo>
                    <a:pt x="1355" y="234"/>
                    <a:pt x="2002" y="237"/>
                    <a:pt x="2346" y="246"/>
                  </a:cubicBezTo>
                  <a:cubicBezTo>
                    <a:pt x="2690" y="255"/>
                    <a:pt x="2923" y="242"/>
                    <a:pt x="3090" y="282"/>
                  </a:cubicBezTo>
                  <a:cubicBezTo>
                    <a:pt x="3257" y="322"/>
                    <a:pt x="3294" y="444"/>
                    <a:pt x="3348" y="486"/>
                  </a:cubicBezTo>
                </a:path>
              </a:pathLst>
            </a:cu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768" y="2304"/>
              <a:ext cx="3552" cy="480"/>
            </a:xfrm>
            <a:custGeom>
              <a:avLst/>
              <a:gdLst/>
              <a:ahLst/>
              <a:cxnLst>
                <a:cxn ang="0">
                  <a:pos x="3552" y="0"/>
                </a:cxn>
                <a:cxn ang="0">
                  <a:pos x="3366" y="120"/>
                </a:cxn>
                <a:cxn ang="0">
                  <a:pos x="2616" y="138"/>
                </a:cxn>
                <a:cxn ang="0">
                  <a:pos x="1296" y="144"/>
                </a:cxn>
                <a:cxn ang="0">
                  <a:pos x="240" y="192"/>
                </a:cxn>
                <a:cxn ang="0">
                  <a:pos x="0" y="480"/>
                </a:cxn>
              </a:cxnLst>
              <a:rect l="0" t="0" r="r" b="b"/>
              <a:pathLst>
                <a:path w="3552" h="480">
                  <a:moveTo>
                    <a:pt x="3552" y="0"/>
                  </a:moveTo>
                  <a:cubicBezTo>
                    <a:pt x="3521" y="20"/>
                    <a:pt x="3522" y="97"/>
                    <a:pt x="3366" y="120"/>
                  </a:cubicBezTo>
                  <a:cubicBezTo>
                    <a:pt x="3210" y="143"/>
                    <a:pt x="2961" y="134"/>
                    <a:pt x="2616" y="138"/>
                  </a:cubicBezTo>
                  <a:cubicBezTo>
                    <a:pt x="2271" y="142"/>
                    <a:pt x="1692" y="135"/>
                    <a:pt x="1296" y="144"/>
                  </a:cubicBezTo>
                  <a:cubicBezTo>
                    <a:pt x="900" y="153"/>
                    <a:pt x="456" y="136"/>
                    <a:pt x="240" y="192"/>
                  </a:cubicBezTo>
                  <a:cubicBezTo>
                    <a:pt x="24" y="248"/>
                    <a:pt x="12" y="364"/>
                    <a:pt x="0" y="48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lại heap và lặp tương tự!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43013"/>
            <a:ext cx="7848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 lại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heap cho nút root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(index 0, giá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trị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)...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685800" y="5447763"/>
            <a:ext cx="7772400" cy="12578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sz="2400" kern="0" smtClean="0"/>
              <a:t>…lặp lại, xóa và thay thế root!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ý sau mỗi lần lặp chỉ số cuối thay đổi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sz="2400" kern="0" smtClean="0"/>
              <a:t>Lặp cho đến khi chỉ số cuối chạy về đầu, mảng được sắp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66800" y="3092450"/>
            <a:ext cx="6324600" cy="717550"/>
            <a:chOff x="624" y="2524"/>
            <a:chExt cx="3984" cy="45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1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hlink"/>
                  </a:solidFill>
                  <a:latin typeface="Verdana" pitchFamily="34" charset="0"/>
                </a:rPr>
                <a:t>21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2"/>
                  </a:solidFill>
                  <a:latin typeface="Verdana" pitchFamily="34" charset="0"/>
                </a:rPr>
                <a:t>9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23" name="Group 61"/>
          <p:cNvGrpSpPr>
            <a:grpSpLocks/>
          </p:cNvGrpSpPr>
          <p:nvPr/>
        </p:nvGrpSpPr>
        <p:grpSpPr bwMode="auto">
          <a:xfrm>
            <a:off x="1066800" y="3810000"/>
            <a:ext cx="6324600" cy="1295400"/>
            <a:chOff x="672" y="2400"/>
            <a:chExt cx="3984" cy="816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672" y="2764"/>
              <a:ext cx="3984" cy="452"/>
              <a:chOff x="624" y="2524"/>
              <a:chExt cx="3984" cy="452"/>
            </a:xfrm>
          </p:grpSpPr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bg2"/>
                    </a:solidFill>
                    <a:latin typeface="Verdana" pitchFamily="34" charset="0"/>
                  </a:rPr>
                  <a:t>9</a:t>
                </a: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24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17</a:t>
                </a: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19</a:t>
                </a: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15</a:t>
                </a: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268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18</a:t>
                </a: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3264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21</a:t>
                </a:r>
              </a:p>
            </p:txBody>
          </p:sp>
          <p:sp>
            <p:nvSpPr>
              <p:cNvPr id="37" name="Rectangle 32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38" name="Rectangle 33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solidFill>
                      <a:schemeClr val="accent2"/>
                    </a:solidFill>
                    <a:latin typeface="Verdana" pitchFamily="34" charset="0"/>
                  </a:rPr>
                  <a:t>22</a:t>
                </a: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88" cy="2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25</a:t>
                </a: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624" y="2524"/>
                <a:ext cx="3984" cy="212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pitchFamily="34" charset="0"/>
                  </a:rPr>
                  <a:t>  0     1    2     3    4     5    6     7     8    9    10   11   12</a:t>
                </a:r>
              </a:p>
            </p:txBody>
          </p:sp>
        </p:grp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864" y="2400"/>
              <a:ext cx="3060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2" y="210"/>
                </a:cxn>
                <a:cxn ang="0">
                  <a:pos x="1026" y="228"/>
                </a:cxn>
                <a:cxn ang="0">
                  <a:pos x="2346" y="246"/>
                </a:cxn>
                <a:cxn ang="0">
                  <a:pos x="2880" y="294"/>
                </a:cxn>
                <a:cxn ang="0">
                  <a:pos x="3060" y="528"/>
                </a:cxn>
              </a:cxnLst>
              <a:rect l="0" t="0" r="r" b="b"/>
              <a:pathLst>
                <a:path w="3060" h="528">
                  <a:moveTo>
                    <a:pt x="0" y="0"/>
                  </a:moveTo>
                  <a:cubicBezTo>
                    <a:pt x="62" y="35"/>
                    <a:pt x="201" y="172"/>
                    <a:pt x="372" y="210"/>
                  </a:cubicBezTo>
                  <a:cubicBezTo>
                    <a:pt x="543" y="248"/>
                    <a:pt x="697" y="222"/>
                    <a:pt x="1026" y="228"/>
                  </a:cubicBezTo>
                  <a:cubicBezTo>
                    <a:pt x="1355" y="234"/>
                    <a:pt x="2037" y="235"/>
                    <a:pt x="2346" y="246"/>
                  </a:cubicBezTo>
                  <a:cubicBezTo>
                    <a:pt x="2655" y="257"/>
                    <a:pt x="2761" y="247"/>
                    <a:pt x="2880" y="294"/>
                  </a:cubicBezTo>
                  <a:cubicBezTo>
                    <a:pt x="2999" y="341"/>
                    <a:pt x="3022" y="479"/>
                    <a:pt x="3060" y="528"/>
                  </a:cubicBezTo>
                </a:path>
              </a:pathLst>
            </a:custGeom>
            <a:noFill/>
            <a:ln w="158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68" y="2418"/>
              <a:ext cx="3240" cy="462"/>
            </a:xfrm>
            <a:custGeom>
              <a:avLst/>
              <a:gdLst/>
              <a:ahLst/>
              <a:cxnLst>
                <a:cxn ang="0">
                  <a:pos x="3240" y="0"/>
                </a:cxn>
                <a:cxn ang="0">
                  <a:pos x="3042" y="108"/>
                </a:cxn>
                <a:cxn ang="0">
                  <a:pos x="2616" y="120"/>
                </a:cxn>
                <a:cxn ang="0">
                  <a:pos x="1296" y="126"/>
                </a:cxn>
                <a:cxn ang="0">
                  <a:pos x="240" y="174"/>
                </a:cxn>
                <a:cxn ang="0">
                  <a:pos x="0" y="462"/>
                </a:cxn>
              </a:cxnLst>
              <a:rect l="0" t="0" r="r" b="b"/>
              <a:pathLst>
                <a:path w="3240" h="462">
                  <a:moveTo>
                    <a:pt x="3240" y="0"/>
                  </a:moveTo>
                  <a:cubicBezTo>
                    <a:pt x="3206" y="18"/>
                    <a:pt x="3146" y="88"/>
                    <a:pt x="3042" y="108"/>
                  </a:cubicBezTo>
                  <a:cubicBezTo>
                    <a:pt x="2938" y="128"/>
                    <a:pt x="2907" y="117"/>
                    <a:pt x="2616" y="120"/>
                  </a:cubicBezTo>
                  <a:cubicBezTo>
                    <a:pt x="2325" y="123"/>
                    <a:pt x="1692" y="117"/>
                    <a:pt x="1296" y="126"/>
                  </a:cubicBezTo>
                  <a:cubicBezTo>
                    <a:pt x="900" y="135"/>
                    <a:pt x="456" y="118"/>
                    <a:pt x="240" y="174"/>
                  </a:cubicBezTo>
                  <a:cubicBezTo>
                    <a:pt x="24" y="230"/>
                    <a:pt x="12" y="346"/>
                    <a:pt x="0" y="462"/>
                  </a:cubicBezTo>
                </a:path>
              </a:pathLst>
            </a:custGeom>
            <a:noFill/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1066800" y="1700213"/>
            <a:ext cx="6324600" cy="717550"/>
            <a:chOff x="624" y="2524"/>
            <a:chExt cx="3984" cy="452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7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tx2"/>
                  </a:solidFill>
                  <a:latin typeface="Verdana" pitchFamily="34" charset="0"/>
                </a:rPr>
                <a:t>11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96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2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24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153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82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accent1"/>
                  </a:solidFill>
                  <a:latin typeface="Verdana" pitchFamily="34" charset="0"/>
                </a:rPr>
                <a:t>22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11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40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68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976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264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hlink"/>
                  </a:solidFill>
                  <a:latin typeface="Verdana" pitchFamily="34" charset="0"/>
                </a:rPr>
                <a:t>21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840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4128" y="2736"/>
              <a:ext cx="288" cy="2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624" y="2524"/>
              <a:ext cx="3984" cy="21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Verdana" pitchFamily="34" charset="0"/>
                </a:rPr>
                <a:t>  0     1    2     3    4     5    6     7     8    9    10   11   12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447800" y="2743200"/>
            <a:ext cx="4876800" cy="304800"/>
            <a:chOff x="912" y="1728"/>
            <a:chExt cx="3072" cy="192"/>
          </a:xfrm>
        </p:grpSpPr>
        <p:sp>
          <p:nvSpPr>
            <p:cNvPr id="57" name="AutoShape 53"/>
            <p:cNvSpPr>
              <a:spLocks noChangeArrowheads="1"/>
            </p:cNvSpPr>
            <p:nvPr/>
          </p:nvSpPr>
          <p:spPr bwMode="auto">
            <a:xfrm>
              <a:off x="230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54"/>
            <p:cNvSpPr>
              <a:spLocks noChangeArrowheads="1"/>
            </p:cNvSpPr>
            <p:nvPr/>
          </p:nvSpPr>
          <p:spPr bwMode="auto">
            <a:xfrm>
              <a:off x="1632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55"/>
            <p:cNvSpPr>
              <a:spLocks noChangeArrowheads="1"/>
            </p:cNvSpPr>
            <p:nvPr/>
          </p:nvSpPr>
          <p:spPr bwMode="auto">
            <a:xfrm>
              <a:off x="912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56"/>
            <p:cNvSpPr>
              <a:spLocks noChangeArrowheads="1"/>
            </p:cNvSpPr>
            <p:nvPr/>
          </p:nvSpPr>
          <p:spPr bwMode="auto">
            <a:xfrm>
              <a:off x="302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57"/>
            <p:cNvSpPr>
              <a:spLocks noChangeArrowheads="1"/>
            </p:cNvSpPr>
            <p:nvPr/>
          </p:nvSpPr>
          <p:spPr bwMode="auto">
            <a:xfrm>
              <a:off x="3744" y="1728"/>
              <a:ext cx="240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6629400" y="1981200"/>
            <a:ext cx="0" cy="3276600"/>
          </a:xfrm>
          <a:prstGeom prst="line">
            <a:avLst/>
          </a:prstGeom>
          <a:noFill/>
          <a:ln w="57150" cap="rnd">
            <a:solidFill>
              <a:schemeClr val="tx2"/>
            </a:solidFill>
            <a:prstDash val="sysDot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1343025" y="2386013"/>
            <a:ext cx="365125" cy="219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119"/>
              </a:cxn>
              <a:cxn ang="0">
                <a:pos x="184" y="113"/>
              </a:cxn>
              <a:cxn ang="0">
                <a:pos x="230" y="15"/>
              </a:cxn>
            </a:cxnLst>
            <a:rect l="0" t="0" r="r" b="b"/>
            <a:pathLst>
              <a:path w="230" h="138">
                <a:moveTo>
                  <a:pt x="0" y="0"/>
                </a:moveTo>
                <a:cubicBezTo>
                  <a:pt x="8" y="20"/>
                  <a:pt x="19" y="100"/>
                  <a:pt x="50" y="119"/>
                </a:cubicBezTo>
                <a:cubicBezTo>
                  <a:pt x="81" y="138"/>
                  <a:pt x="154" y="130"/>
                  <a:pt x="184" y="113"/>
                </a:cubicBezTo>
                <a:cubicBezTo>
                  <a:pt x="214" y="96"/>
                  <a:pt x="221" y="35"/>
                  <a:pt x="230" y="15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1828800" y="2386013"/>
            <a:ext cx="1295400" cy="266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624" y="144"/>
              </a:cxn>
              <a:cxn ang="0">
                <a:pos x="816" y="0"/>
              </a:cxn>
            </a:cxnLst>
            <a:rect l="0" t="0" r="r" b="b"/>
            <a:pathLst>
              <a:path w="816" h="168">
                <a:moveTo>
                  <a:pt x="0" y="0"/>
                </a:moveTo>
                <a:cubicBezTo>
                  <a:pt x="20" y="60"/>
                  <a:pt x="40" y="120"/>
                  <a:pt x="144" y="144"/>
                </a:cubicBezTo>
                <a:cubicBezTo>
                  <a:pt x="248" y="168"/>
                  <a:pt x="512" y="168"/>
                  <a:pt x="624" y="144"/>
                </a:cubicBezTo>
                <a:cubicBezTo>
                  <a:pt x="736" y="120"/>
                  <a:pt x="776" y="60"/>
                  <a:pt x="816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5" name="Freeform 64"/>
          <p:cNvSpPr>
            <a:spLocks/>
          </p:cNvSpPr>
          <p:nvPr/>
        </p:nvSpPr>
        <p:spPr bwMode="auto">
          <a:xfrm>
            <a:off x="3276600" y="2386013"/>
            <a:ext cx="2133600" cy="280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" y="154"/>
              </a:cxn>
              <a:cxn ang="0">
                <a:pos x="1148" y="137"/>
              </a:cxn>
              <a:cxn ang="0">
                <a:pos x="1344" y="0"/>
              </a:cxn>
            </a:cxnLst>
            <a:rect l="0" t="0" r="r" b="b"/>
            <a:pathLst>
              <a:path w="1344" h="177">
                <a:moveTo>
                  <a:pt x="0" y="0"/>
                </a:moveTo>
                <a:cubicBezTo>
                  <a:pt x="36" y="26"/>
                  <a:pt x="26" y="131"/>
                  <a:pt x="217" y="154"/>
                </a:cubicBezTo>
                <a:cubicBezTo>
                  <a:pt x="408" y="177"/>
                  <a:pt x="960" y="163"/>
                  <a:pt x="1148" y="137"/>
                </a:cubicBezTo>
                <a:cubicBezTo>
                  <a:pt x="1336" y="111"/>
                  <a:pt x="1303" y="29"/>
                  <a:pt x="1344" y="0"/>
                </a:cubicBezTo>
              </a:path>
            </a:pathLst>
          </a:custGeom>
          <a:noFill/>
          <a:ln w="15875" cap="flat" cmpd="sng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4" autoUpdateAnimBg="0"/>
      <p:bldP spid="7" grpId="0" build="p" bldLvl="4" autoUpdateAnimBg="0"/>
      <p:bldP spid="62" grpId="0" animBg="1"/>
      <p:bldP spid="63" grpId="0" animBg="1"/>
      <p:bldP spid="64" grpId="0" animBg="1"/>
      <p:bldP spid="6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heapsort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Dựa trên các hàm mô tả bên trên, sinh viên hãy tự cài đặt hàm heapsort!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tạo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cây bao gồm một nút đơn tự động là heap</a:t>
            </a:r>
          </a:p>
          <a:p>
            <a:r>
              <a:rPr lang="en-US" smtClean="0"/>
              <a:t>Tạo heap bằng cách thêm những nút vào cây</a:t>
            </a:r>
          </a:p>
          <a:p>
            <a:pPr lvl="1"/>
            <a:r>
              <a:rPr lang="en-US" smtClean="0"/>
              <a:t>Thêm một nút vào phần phải nhất của cấp sâu nhất</a:t>
            </a:r>
          </a:p>
          <a:p>
            <a:pPr lvl="1"/>
            <a:r>
              <a:rPr lang="en-US" smtClean="0"/>
              <a:t>Nếu mức sâu nhất đã đầy, ta chuyển qua cấp khác</a:t>
            </a:r>
          </a:p>
          <a:p>
            <a:r>
              <a:rPr lang="en-US" smtClean="0"/>
              <a:t>Ví dụ</a:t>
            </a:r>
          </a:p>
          <a:p>
            <a:pPr>
              <a:buNone/>
            </a:pPr>
            <a:r>
              <a:rPr lang="en-US" smtClean="0"/>
              <a:t>	</a:t>
            </a:r>
            <a:endParaRPr 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477000" y="4457700"/>
            <a:ext cx="1600200" cy="1143000"/>
            <a:chOff x="3168" y="3024"/>
            <a:chExt cx="1008" cy="720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3600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16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345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>
              <a:off x="3744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7"/>
            <p:cNvSpPr>
              <a:spLocks noChangeArrowheads="1"/>
            </p:cNvSpPr>
            <p:nvPr/>
          </p:nvSpPr>
          <p:spPr bwMode="auto">
            <a:xfrm>
              <a:off x="4032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 flipV="1">
              <a:off x="3408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384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 flipV="1">
              <a:off x="3696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V="1">
              <a:off x="340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143000" y="4533900"/>
            <a:ext cx="1371600" cy="1143000"/>
            <a:chOff x="960" y="3024"/>
            <a:chExt cx="864" cy="720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056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2057400" y="4229100"/>
            <a:ext cx="2438400" cy="1447800"/>
            <a:chOff x="1536" y="2832"/>
            <a:chExt cx="1536" cy="912"/>
          </a:xfrm>
        </p:grpSpPr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1632" y="3456"/>
              <a:ext cx="96" cy="14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8"/>
            <p:cNvSpPr>
              <a:spLocks noChangeArrowheads="1"/>
            </p:cNvSpPr>
            <p:nvPr/>
          </p:nvSpPr>
          <p:spPr bwMode="auto">
            <a:xfrm>
              <a:off x="1968" y="2832"/>
              <a:ext cx="1104" cy="528"/>
            </a:xfrm>
            <a:prstGeom prst="wedgeRoundRectCallout">
              <a:avLst>
                <a:gd name="adj1" fmla="val -72282"/>
                <a:gd name="adj2" fmla="val 102273"/>
                <a:gd name="adj3" fmla="val 16667"/>
              </a:avLst>
            </a:prstGeom>
            <a:noFill/>
            <a:ln w="15875">
              <a:solidFill>
                <a:schemeClr val="accent2"/>
              </a:solidFill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/>
              <a:r>
                <a:rPr lang="en-US" smtClean="0">
                  <a:solidFill>
                    <a:schemeClr val="accent2"/>
                  </a:solidFill>
                  <a:latin typeface="Times New Roman" charset="0"/>
                </a:rPr>
                <a:t>Thêm nút mới</a:t>
              </a:r>
              <a:endParaRPr lang="en-US">
                <a:solidFill>
                  <a:schemeClr val="accent2"/>
                </a:solidFill>
                <a:latin typeface="Times New Roman" charset="0"/>
              </a:endParaRPr>
            </a:p>
          </p:txBody>
        </p:sp>
      </p:grpSp>
      <p:grpSp>
        <p:nvGrpSpPr>
          <p:cNvPr id="34" name="Group 48"/>
          <p:cNvGrpSpPr>
            <a:grpSpLocks/>
          </p:cNvGrpSpPr>
          <p:nvPr/>
        </p:nvGrpSpPr>
        <p:grpSpPr bwMode="auto">
          <a:xfrm>
            <a:off x="4724400" y="4229100"/>
            <a:ext cx="1828800" cy="1828800"/>
            <a:chOff x="3024" y="2832"/>
            <a:chExt cx="1152" cy="1152"/>
          </a:xfrm>
        </p:grpSpPr>
        <p:grpSp>
          <p:nvGrpSpPr>
            <p:cNvPr id="35" name="Group 47"/>
            <p:cNvGrpSpPr>
              <a:grpSpLocks/>
            </p:cNvGrpSpPr>
            <p:nvPr/>
          </p:nvGrpSpPr>
          <p:grpSpPr bwMode="auto">
            <a:xfrm>
              <a:off x="3984" y="3696"/>
              <a:ext cx="192" cy="288"/>
              <a:chOff x="2592" y="3312"/>
              <a:chExt cx="192" cy="288"/>
            </a:xfrm>
          </p:grpSpPr>
          <p:sp>
            <p:nvSpPr>
              <p:cNvPr id="37" name="Oval 44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44" cy="144"/>
              </a:xfrm>
              <a:prstGeom prst="ellipse">
                <a:avLst/>
              </a:prstGeom>
              <a:gradFill>
                <a:gsLst>
                  <a:gs pos="0">
                    <a:schemeClr val="tx2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headEnd/>
                <a:tailEnd type="none" w="lg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 flipV="1">
                <a:off x="2688" y="331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2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3024" y="2832"/>
              <a:ext cx="1104" cy="528"/>
            </a:xfrm>
            <a:prstGeom prst="wedgeRoundRectCallout">
              <a:avLst>
                <a:gd name="adj1" fmla="val 38588"/>
                <a:gd name="adj2" fmla="val 132954"/>
                <a:gd name="adj3" fmla="val 16667"/>
              </a:avLst>
            </a:prstGeom>
            <a:noFill/>
            <a:ln w="15875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/>
              <a:r>
                <a:rPr lang="en-US" smtClean="0">
                  <a:solidFill>
                    <a:schemeClr val="tx2"/>
                  </a:solidFill>
                  <a:latin typeface="Times New Roman" charset="0"/>
                </a:rPr>
                <a:t>Thêm nút mới</a:t>
              </a:r>
              <a:endParaRPr lang="en-US">
                <a:solidFill>
                  <a:schemeClr val="tx2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heap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Mỗi lần thêm một nút có thể làm phá vỡ thuộc tính heap của nút cha</a:t>
            </a:r>
          </a:p>
          <a:p>
            <a:r>
              <a:rPr lang="en-US" smtClean="0"/>
              <a:t>Sử dụng sifting up để chỉnh lại</a:t>
            </a:r>
          </a:p>
          <a:p>
            <a:r>
              <a:rPr lang="en-US" smtClean="0"/>
              <a:t>Mỗi lần sifting up, thì có thể làm mất đi tính heap của của những nút cha nó</a:t>
            </a:r>
          </a:p>
          <a:p>
            <a:r>
              <a:rPr lang="en-US" smtClean="0"/>
              <a:t>Do đó phải lặp quá trình sifting up, di chuyển lên trên cây cho đến khi</a:t>
            </a:r>
          </a:p>
          <a:p>
            <a:pPr lvl="1"/>
            <a:r>
              <a:rPr lang="en-US" smtClean="0"/>
              <a:t>Đến nút mà giá trị nó không cần thiết phải hoán đổi hoặc</a:t>
            </a:r>
          </a:p>
          <a:p>
            <a:pPr lvl="1"/>
            <a:r>
              <a:rPr lang="en-US" smtClean="0"/>
              <a:t>Đến nút gốc!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Verdana" pitchFamily="34" charset="0"/>
              </a:rPr>
              <a:t>8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20" y="1296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160" y="1374"/>
              <a:ext cx="170" cy="258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44" y="126"/>
                </a:cxn>
                <a:cxn ang="0">
                  <a:pos x="0" y="258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59"/>
          <p:cNvGrpSpPr>
            <a:grpSpLocks/>
          </p:cNvGrpSpPr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60"/>
          <p:cNvGrpSpPr>
            <a:grpSpLocks/>
          </p:cNvGrpSpPr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450" y="3012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696" y="3120"/>
              <a:ext cx="14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4" y="126"/>
                </a:cxn>
                <a:cxn ang="0">
                  <a:pos x="0" y="240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61"/>
          <p:cNvGrpSpPr>
            <a:grpSpLocks/>
          </p:cNvGrpSpPr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63"/>
          <p:cNvGrpSpPr>
            <a:grpSpLocks/>
          </p:cNvGrpSpPr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ln>
              <a:headEnd/>
              <a:tailEnd type="none" w="lg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12</a:t>
              </a:r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10</a:t>
              </a: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8</a:t>
              </a:r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62"/>
          <p:cNvGrpSpPr>
            <a:grpSpLocks/>
          </p:cNvGrpSpPr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2298" y="2544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>
              <a:off x="2544" y="2652"/>
              <a:ext cx="14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4" y="126"/>
                </a:cxn>
                <a:cxn ang="0">
                  <a:pos x="0" y="240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9" name="AutoShape 50"/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2</a:t>
            </a:r>
          </a:p>
        </p:txBody>
      </p:sp>
      <p:sp>
        <p:nvSpPr>
          <p:cNvPr id="62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3</a:t>
            </a:r>
          </a:p>
        </p:txBody>
      </p:sp>
      <p:sp>
        <p:nvSpPr>
          <p:cNvPr id="63" name="Text Box 54"/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13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747752"/>
            <a:ext cx="8574088" cy="2384761"/>
          </a:xfrm>
        </p:spPr>
        <p:txBody>
          <a:bodyPr/>
          <a:lstStyle/>
          <a:p>
            <a:r>
              <a:rPr lang="en-US" smtClean="0"/>
              <a:t>Nút giá trị 8 không bị tác động do nhỏ hơn nút cha</a:t>
            </a:r>
          </a:p>
          <a:p>
            <a:r>
              <a:rPr lang="en-US" smtClean="0"/>
              <a:t>Nút giá trị 5 không bị ảnh hưởng nút cha lớn hơn nó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990600" y="1507899"/>
            <a:ext cx="2057400" cy="1905000"/>
            <a:chOff x="990600" y="1507899"/>
            <a:chExt cx="2057400" cy="19050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990600" y="1507899"/>
              <a:ext cx="2057400" cy="1905000"/>
              <a:chOff x="768" y="1104"/>
              <a:chExt cx="1296" cy="1200"/>
            </a:xfrm>
          </p:grpSpPr>
          <p:grpSp>
            <p:nvGrpSpPr>
              <p:cNvPr id="65" name="Group 6"/>
              <p:cNvGrpSpPr>
                <a:grpSpLocks/>
              </p:cNvGrpSpPr>
              <p:nvPr/>
            </p:nvGrpSpPr>
            <p:grpSpPr bwMode="auto">
              <a:xfrm>
                <a:off x="768" y="1104"/>
                <a:ext cx="1296" cy="1200"/>
                <a:chOff x="3408" y="2352"/>
                <a:chExt cx="1296" cy="1200"/>
              </a:xfrm>
            </p:grpSpPr>
            <p:sp>
              <p:nvSpPr>
                <p:cNvPr id="68" name="Oval 7"/>
                <p:cNvSpPr>
                  <a:spLocks noChangeArrowheads="1"/>
                </p:cNvSpPr>
                <p:nvPr/>
              </p:nvSpPr>
              <p:spPr bwMode="auto">
                <a:xfrm>
                  <a:off x="4032" y="235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12</a:t>
                  </a:r>
                </a:p>
              </p:txBody>
            </p:sp>
            <p:sp>
              <p:nvSpPr>
                <p:cNvPr id="69" name="Oval 8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336" cy="240"/>
                </a:xfrm>
                <a:prstGeom prst="ellipse">
                  <a:avLst/>
                </a:prstGeom>
                <a:ln>
                  <a:headEnd/>
                  <a:tailEnd type="none" w="lg" len="lg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10</a:t>
                  </a:r>
                </a:p>
              </p:txBody>
            </p:sp>
            <p:sp>
              <p:nvSpPr>
                <p:cNvPr id="7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936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Oval 10"/>
                <p:cNvSpPr>
                  <a:spLocks noChangeArrowheads="1"/>
                </p:cNvSpPr>
                <p:nvPr/>
              </p:nvSpPr>
              <p:spPr bwMode="auto">
                <a:xfrm>
                  <a:off x="4368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72" name="Line 11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Oval 12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8</a:t>
                  </a:r>
                </a:p>
              </p:txBody>
            </p:sp>
            <p:sp>
              <p:nvSpPr>
                <p:cNvPr id="7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00" y="307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67" name="Line 15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16"/>
            <p:cNvGrpSpPr>
              <a:grpSpLocks/>
            </p:cNvGrpSpPr>
            <p:nvPr/>
          </p:nvGrpSpPr>
          <p:grpSpPr bwMode="auto">
            <a:xfrm>
              <a:off x="1828800" y="2527074"/>
              <a:ext cx="539750" cy="595313"/>
              <a:chOff x="1280" y="1746"/>
              <a:chExt cx="340" cy="375"/>
            </a:xfrm>
          </p:grpSpPr>
          <p:sp>
            <p:nvSpPr>
              <p:cNvPr id="76" name="Freeform 17"/>
              <p:cNvSpPr>
                <a:spLocks/>
              </p:cNvSpPr>
              <p:nvPr/>
            </p:nvSpPr>
            <p:spPr bwMode="auto">
              <a:xfrm>
                <a:off x="1280" y="1861"/>
                <a:ext cx="197" cy="260"/>
              </a:xfrm>
              <a:custGeom>
                <a:avLst/>
                <a:gdLst/>
                <a:ahLst/>
                <a:cxnLst>
                  <a:cxn ang="0">
                    <a:pos x="197" y="260"/>
                  </a:cxn>
                  <a:cxn ang="0">
                    <a:pos x="114" y="233"/>
                  </a:cxn>
                  <a:cxn ang="0">
                    <a:pos x="41" y="164"/>
                  </a:cxn>
                  <a:cxn ang="0">
                    <a:pos x="0" y="0"/>
                  </a:cxn>
                </a:cxnLst>
                <a:rect l="0" t="0" r="r" b="b"/>
                <a:pathLst>
                  <a:path w="197" h="260">
                    <a:moveTo>
                      <a:pt x="197" y="260"/>
                    </a:moveTo>
                    <a:cubicBezTo>
                      <a:pt x="183" y="256"/>
                      <a:pt x="140" y="249"/>
                      <a:pt x="114" y="233"/>
                    </a:cubicBezTo>
                    <a:cubicBezTo>
                      <a:pt x="88" y="217"/>
                      <a:pt x="60" y="203"/>
                      <a:pt x="41" y="164"/>
                    </a:cubicBezTo>
                    <a:cubicBezTo>
                      <a:pt x="22" y="125"/>
                      <a:pt x="9" y="34"/>
                      <a:pt x="0" y="0"/>
                    </a:cubicBezTo>
                  </a:path>
                </a:pathLst>
              </a:custGeom>
              <a:noFill/>
              <a:ln w="158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8"/>
              <p:cNvSpPr>
                <a:spLocks/>
              </p:cNvSpPr>
              <p:nvPr/>
            </p:nvSpPr>
            <p:spPr bwMode="auto">
              <a:xfrm>
                <a:off x="1463" y="1746"/>
                <a:ext cx="157" cy="2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" y="41"/>
                  </a:cxn>
                  <a:cxn ang="0">
                    <a:pos x="147" y="151"/>
                  </a:cxn>
                  <a:cxn ang="0">
                    <a:pos x="152" y="283"/>
                  </a:cxn>
                </a:cxnLst>
                <a:rect l="0" t="0" r="r" b="b"/>
                <a:pathLst>
                  <a:path w="157" h="283">
                    <a:moveTo>
                      <a:pt x="0" y="0"/>
                    </a:moveTo>
                    <a:cubicBezTo>
                      <a:pt x="15" y="7"/>
                      <a:pt x="67" y="16"/>
                      <a:pt x="91" y="41"/>
                    </a:cubicBezTo>
                    <a:cubicBezTo>
                      <a:pt x="115" y="66"/>
                      <a:pt x="137" y="111"/>
                      <a:pt x="147" y="151"/>
                    </a:cubicBezTo>
                    <a:cubicBezTo>
                      <a:pt x="157" y="191"/>
                      <a:pt x="151" y="256"/>
                      <a:pt x="152" y="283"/>
                    </a:cubicBezTo>
                  </a:path>
                </a:pathLst>
              </a:custGeom>
              <a:noFill/>
              <a:ln w="158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943600" y="1507899"/>
            <a:ext cx="2286000" cy="1905000"/>
            <a:chOff x="5943600" y="1507899"/>
            <a:chExt cx="2286000" cy="1905000"/>
          </a:xfrm>
        </p:grpSpPr>
        <p:sp>
          <p:nvSpPr>
            <p:cNvPr id="90" name="AutoShape 31"/>
            <p:cNvSpPr>
              <a:spLocks noChangeArrowheads="1"/>
            </p:cNvSpPr>
            <p:nvPr/>
          </p:nvSpPr>
          <p:spPr bwMode="auto">
            <a:xfrm>
              <a:off x="5943600" y="2041299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 type="none" w="lg" len="lg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2"/>
            <p:cNvGrpSpPr>
              <a:grpSpLocks/>
            </p:cNvGrpSpPr>
            <p:nvPr/>
          </p:nvGrpSpPr>
          <p:grpSpPr bwMode="auto">
            <a:xfrm>
              <a:off x="6172200" y="1507899"/>
              <a:ext cx="2057400" cy="1905000"/>
              <a:chOff x="768" y="1104"/>
              <a:chExt cx="1296" cy="1200"/>
            </a:xfrm>
          </p:grpSpPr>
          <p:grpSp>
            <p:nvGrpSpPr>
              <p:cNvPr id="92" name="Group 33"/>
              <p:cNvGrpSpPr>
                <a:grpSpLocks/>
              </p:cNvGrpSpPr>
              <p:nvPr/>
            </p:nvGrpSpPr>
            <p:grpSpPr bwMode="auto">
              <a:xfrm>
                <a:off x="768" y="1104"/>
                <a:ext cx="1296" cy="1200"/>
                <a:chOff x="3408" y="2352"/>
                <a:chExt cx="1296" cy="1200"/>
              </a:xfrm>
            </p:grpSpPr>
            <p:sp>
              <p:nvSpPr>
                <p:cNvPr id="95" name="Oval 34"/>
                <p:cNvSpPr>
                  <a:spLocks noChangeArrowheads="1"/>
                </p:cNvSpPr>
                <p:nvPr/>
              </p:nvSpPr>
              <p:spPr bwMode="auto">
                <a:xfrm>
                  <a:off x="4032" y="2352"/>
                  <a:ext cx="336" cy="240"/>
                </a:xfrm>
                <a:prstGeom prst="ellipse">
                  <a:avLst/>
                </a:prstGeom>
                <a:ln>
                  <a:headEnd/>
                  <a:tailEnd type="none" w="lg" len="lg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14</a:t>
                  </a:r>
                </a:p>
              </p:txBody>
            </p:sp>
            <p:sp>
              <p:nvSpPr>
                <p:cNvPr id="96" name="Oval 35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12</a:t>
                  </a:r>
                </a:p>
              </p:txBody>
            </p:sp>
            <p:sp>
              <p:nvSpPr>
                <p:cNvPr id="9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936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Oval 37"/>
                <p:cNvSpPr>
                  <a:spLocks noChangeArrowheads="1"/>
                </p:cNvSpPr>
                <p:nvPr/>
              </p:nvSpPr>
              <p:spPr bwMode="auto">
                <a:xfrm>
                  <a:off x="4368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99" name="Line 38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Oval 39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8</a:t>
                  </a:r>
                </a:p>
              </p:txBody>
            </p:sp>
            <p:sp>
              <p:nvSpPr>
                <p:cNvPr id="10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600" y="307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10</a:t>
                </a:r>
              </a:p>
            </p:txBody>
          </p:sp>
          <p:sp>
            <p:nvSpPr>
              <p:cNvPr id="94" name="Line 42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352800" y="1507899"/>
            <a:ext cx="2209800" cy="1905000"/>
            <a:chOff x="3352800" y="1507899"/>
            <a:chExt cx="2209800" cy="1905000"/>
          </a:xfrm>
        </p:grpSpPr>
        <p:sp>
          <p:nvSpPr>
            <p:cNvPr id="78" name="AutoShape 19"/>
            <p:cNvSpPr>
              <a:spLocks noChangeArrowheads="1"/>
            </p:cNvSpPr>
            <p:nvPr/>
          </p:nvSpPr>
          <p:spPr bwMode="auto">
            <a:xfrm>
              <a:off x="3352800" y="2041299"/>
              <a:ext cx="381000" cy="228600"/>
            </a:xfrm>
            <a:prstGeom prst="rightArrow">
              <a:avLst>
                <a:gd name="adj1" fmla="val 50000"/>
                <a:gd name="adj2" fmla="val 41667"/>
              </a:avLst>
            </a:prstGeom>
            <a:ln>
              <a:headEnd/>
              <a:tailEnd type="none" w="lg" len="lg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3505200" y="1507899"/>
              <a:ext cx="2057400" cy="1905000"/>
              <a:chOff x="768" y="1104"/>
              <a:chExt cx="1296" cy="1200"/>
            </a:xfrm>
          </p:grpSpPr>
          <p:grpSp>
            <p:nvGrpSpPr>
              <p:cNvPr id="80" name="Group 21"/>
              <p:cNvGrpSpPr>
                <a:grpSpLocks/>
              </p:cNvGrpSpPr>
              <p:nvPr/>
            </p:nvGrpSpPr>
            <p:grpSpPr bwMode="auto">
              <a:xfrm>
                <a:off x="768" y="1104"/>
                <a:ext cx="1296" cy="1200"/>
                <a:chOff x="3408" y="2352"/>
                <a:chExt cx="1296" cy="1200"/>
              </a:xfrm>
            </p:grpSpPr>
            <p:sp>
              <p:nvSpPr>
                <p:cNvPr id="83" name="Oval 22"/>
                <p:cNvSpPr>
                  <a:spLocks noChangeArrowheads="1"/>
                </p:cNvSpPr>
                <p:nvPr/>
              </p:nvSpPr>
              <p:spPr bwMode="auto">
                <a:xfrm>
                  <a:off x="4032" y="2352"/>
                  <a:ext cx="336" cy="240"/>
                </a:xfrm>
                <a:prstGeom prst="ellipse">
                  <a:avLst/>
                </a:prstGeom>
                <a:ln>
                  <a:headEnd/>
                  <a:tailEnd type="none" w="lg" len="lg"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12</a:t>
                  </a:r>
                </a:p>
              </p:txBody>
            </p:sp>
            <p:sp>
              <p:nvSpPr>
                <p:cNvPr id="84" name="Oval 23"/>
                <p:cNvSpPr>
                  <a:spLocks noChangeArrowheads="1"/>
                </p:cNvSpPr>
                <p:nvPr/>
              </p:nvSpPr>
              <p:spPr bwMode="auto">
                <a:xfrm>
                  <a:off x="3744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14</a:t>
                  </a:r>
                </a:p>
              </p:txBody>
            </p:sp>
            <p:sp>
              <p:nvSpPr>
                <p:cNvPr id="8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936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Oval 25"/>
                <p:cNvSpPr>
                  <a:spLocks noChangeArrowheads="1"/>
                </p:cNvSpPr>
                <p:nvPr/>
              </p:nvSpPr>
              <p:spPr bwMode="auto">
                <a:xfrm>
                  <a:off x="4368" y="283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87" name="Line 26"/>
                <p:cNvSpPr>
                  <a:spLocks noChangeShapeType="1"/>
                </p:cNvSpPr>
                <p:nvPr/>
              </p:nvSpPr>
              <p:spPr bwMode="auto">
                <a:xfrm>
                  <a:off x="4224" y="259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Oval 27"/>
                <p:cNvSpPr>
                  <a:spLocks noChangeArrowheads="1"/>
                </p:cNvSpPr>
                <p:nvPr/>
              </p:nvSpPr>
              <p:spPr bwMode="auto">
                <a:xfrm>
                  <a:off x="3408" y="3312"/>
                  <a:ext cx="336" cy="24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latin typeface="Verdana" pitchFamily="34" charset="0"/>
                    </a:rPr>
                    <a:t>8</a:t>
                  </a:r>
                </a:p>
              </p:txBody>
            </p:sp>
            <p:sp>
              <p:nvSpPr>
                <p:cNvPr id="8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600" y="3072"/>
                  <a:ext cx="24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1" name="Oval 29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itchFamily="34" charset="0"/>
                  </a:rPr>
                  <a:t>10</a:t>
                </a:r>
              </a:p>
            </p:txBody>
          </p:sp>
          <p:sp>
            <p:nvSpPr>
              <p:cNvPr id="82" name="Line 30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43"/>
            <p:cNvGrpSpPr>
              <a:grpSpLocks/>
            </p:cNvGrpSpPr>
            <p:nvPr/>
          </p:nvGrpSpPr>
          <p:grpSpPr bwMode="auto">
            <a:xfrm>
              <a:off x="4181475" y="1793649"/>
              <a:ext cx="619125" cy="552450"/>
              <a:chOff x="2298" y="2544"/>
              <a:chExt cx="390" cy="348"/>
            </a:xfrm>
          </p:grpSpPr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2298" y="2544"/>
                <a:ext cx="162" cy="264"/>
              </a:xfrm>
              <a:custGeom>
                <a:avLst/>
                <a:gdLst/>
                <a:ahLst/>
                <a:cxnLst>
                  <a:cxn ang="0">
                    <a:pos x="0" y="264"/>
                  </a:cxn>
                  <a:cxn ang="0">
                    <a:pos x="30" y="162"/>
                  </a:cxn>
                  <a:cxn ang="0">
                    <a:pos x="90" y="66"/>
                  </a:cxn>
                  <a:cxn ang="0">
                    <a:pos x="162" y="0"/>
                  </a:cxn>
                </a:cxnLst>
                <a:rect l="0" t="0" r="r" b="b"/>
                <a:pathLst>
                  <a:path w="162" h="264">
                    <a:moveTo>
                      <a:pt x="0" y="264"/>
                    </a:moveTo>
                    <a:cubicBezTo>
                      <a:pt x="5" y="247"/>
                      <a:pt x="15" y="195"/>
                      <a:pt x="30" y="162"/>
                    </a:cubicBezTo>
                    <a:cubicBezTo>
                      <a:pt x="45" y="129"/>
                      <a:pt x="68" y="93"/>
                      <a:pt x="90" y="66"/>
                    </a:cubicBezTo>
                    <a:cubicBezTo>
                      <a:pt x="112" y="39"/>
                      <a:pt x="147" y="14"/>
                      <a:pt x="162" y="0"/>
                    </a:cubicBezTo>
                  </a:path>
                </a:pathLst>
              </a:custGeom>
              <a:noFill/>
              <a:ln w="158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5"/>
              <p:cNvSpPr>
                <a:spLocks/>
              </p:cNvSpPr>
              <p:nvPr/>
            </p:nvSpPr>
            <p:spPr bwMode="auto">
              <a:xfrm>
                <a:off x="2544" y="2652"/>
                <a:ext cx="144" cy="240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114" y="126"/>
                  </a:cxn>
                  <a:cxn ang="0">
                    <a:pos x="0" y="240"/>
                  </a:cxn>
                </a:cxnLst>
                <a:rect l="0" t="0" r="r" b="b"/>
                <a:pathLst>
                  <a:path w="144" h="240">
                    <a:moveTo>
                      <a:pt x="144" y="0"/>
                    </a:moveTo>
                    <a:cubicBezTo>
                      <a:pt x="139" y="21"/>
                      <a:pt x="138" y="86"/>
                      <a:pt x="114" y="126"/>
                    </a:cubicBezTo>
                    <a:cubicBezTo>
                      <a:pt x="90" y="166"/>
                      <a:pt x="24" y="216"/>
                      <a:pt x="0" y="240"/>
                    </a:cubicBezTo>
                  </a:path>
                </a:pathLst>
              </a:custGeom>
              <a:noFill/>
              <a:ln w="158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heap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Cây thỏa tính heap nhưng không có nghĩa là được sắp!</a:t>
            </a:r>
            <a:endParaRPr lang="en-US" dirty="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90600" y="1573368"/>
            <a:ext cx="6781800" cy="2590800"/>
            <a:chOff x="624" y="1248"/>
            <a:chExt cx="4272" cy="1632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19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18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3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21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14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11</a:t>
              </a: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9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15</a:t>
              </a: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25</a:t>
              </a: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17</a:t>
              </a: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itchFamily="34" charset="0"/>
                </a:rPr>
                <a:t>22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duke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uke6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6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6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25-heapsort</Template>
  <TotalTime>768</TotalTime>
  <Words>1744</Words>
  <Application>Microsoft Office PowerPoint</Application>
  <PresentationFormat>On-screen Show (4:3)</PresentationFormat>
  <Paragraphs>658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duke6</vt:lpstr>
      <vt:lpstr>HeapSort</vt:lpstr>
      <vt:lpstr>Heap</vt:lpstr>
      <vt:lpstr>Thuộc tính heap</vt:lpstr>
      <vt:lpstr>Thuộc tính heap</vt:lpstr>
      <vt:lpstr>Cách tạo heap</vt:lpstr>
      <vt:lpstr>Tạo heap</vt:lpstr>
      <vt:lpstr>Tạo heap</vt:lpstr>
      <vt:lpstr>Tạo heap</vt:lpstr>
      <vt:lpstr>Minh họa heap</vt:lpstr>
      <vt:lpstr>Xóa nút gốc</vt:lpstr>
      <vt:lpstr>Tạo lại heap</vt:lpstr>
      <vt:lpstr>Tạo lại heap</vt:lpstr>
      <vt:lpstr>Tạo lại heap</vt:lpstr>
      <vt:lpstr>Tạo lại heap</vt:lpstr>
      <vt:lpstr>Ứng dụng trong sắp xếp</vt:lpstr>
      <vt:lpstr>Hàm Max-Heapify</vt:lpstr>
      <vt:lpstr>Hàm Max-Heapify</vt:lpstr>
      <vt:lpstr>Slide 18</vt:lpstr>
      <vt:lpstr>Slide 19</vt:lpstr>
      <vt:lpstr>Slide 20</vt:lpstr>
      <vt:lpstr>Slide 21</vt:lpstr>
      <vt:lpstr>Hàm Build-Heap</vt:lpstr>
      <vt:lpstr>Hàm chính HeapSort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Ánh xạ vào mảng một chiều</vt:lpstr>
      <vt:lpstr>Xóa và thay thế root</vt:lpstr>
      <vt:lpstr>Tạo lại heap và lặp tương tự!</vt:lpstr>
      <vt:lpstr>Cài đặt heapsort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Ha Giang</dc:creator>
  <cp:lastModifiedBy>Ha Giang</cp:lastModifiedBy>
  <cp:revision>83</cp:revision>
  <dcterms:created xsi:type="dcterms:W3CDTF">2009-10-19T17:47:24Z</dcterms:created>
  <dcterms:modified xsi:type="dcterms:W3CDTF">2009-10-26T14:09:00Z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TC300037501033</vt:lpwstr>
  </property>
</Properties>
</file>