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5" r:id="rId3"/>
    <p:sldId id="289" r:id="rId4"/>
    <p:sldId id="298" r:id="rId5"/>
    <p:sldId id="299" r:id="rId6"/>
    <p:sldId id="300" r:id="rId7"/>
    <p:sldId id="301" r:id="rId8"/>
    <p:sldId id="302" r:id="rId9"/>
    <p:sldId id="303" r:id="rId10"/>
    <p:sldId id="284" r:id="rId11"/>
    <p:sldId id="260" r:id="rId12"/>
    <p:sldId id="281" r:id="rId13"/>
    <p:sldId id="261" r:id="rId14"/>
    <p:sldId id="262" r:id="rId15"/>
    <p:sldId id="263" r:id="rId16"/>
    <p:sldId id="266" r:id="rId17"/>
    <p:sldId id="267" r:id="rId18"/>
    <p:sldId id="268" r:id="rId19"/>
    <p:sldId id="269" r:id="rId20"/>
    <p:sldId id="270" r:id="rId21"/>
    <p:sldId id="271" r:id="rId22"/>
    <p:sldId id="272" r:id="rId23"/>
    <p:sldId id="304" r:id="rId24"/>
    <p:sldId id="290" r:id="rId25"/>
    <p:sldId id="291" r:id="rId26"/>
    <p:sldId id="292" r:id="rId27"/>
    <p:sldId id="293" r:id="rId28"/>
    <p:sldId id="294" r:id="rId29"/>
    <p:sldId id="295" r:id="rId30"/>
    <p:sldId id="296" r:id="rId31"/>
    <p:sldId id="297" r:id="rId32"/>
    <p:sldId id="287" r:id="rId33"/>
    <p:sldId id="305" r:id="rId34"/>
    <p:sldId id="306" r:id="rId35"/>
    <p:sldId id="307" r:id="rId36"/>
    <p:sldId id="276"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9" d="100"/>
          <a:sy n="69"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BC34EB-F7FE-4D3B-B4A3-F7112B4BF650}" type="datetimeFigureOut">
              <a:rPr lang="en-US" smtClean="0"/>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371237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BC34EB-F7FE-4D3B-B4A3-F7112B4BF650}" type="datetimeFigureOut">
              <a:rPr lang="en-US" smtClean="0"/>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185129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BC34EB-F7FE-4D3B-B4A3-F7112B4BF650}" type="datetimeFigureOut">
              <a:rPr lang="en-US" smtClean="0"/>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262974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BC34EB-F7FE-4D3B-B4A3-F7112B4BF650}" type="datetimeFigureOut">
              <a:rPr lang="en-US" smtClean="0"/>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39944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BC34EB-F7FE-4D3B-B4A3-F7112B4BF650}" type="datetimeFigureOut">
              <a:rPr lang="en-US" smtClean="0"/>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115484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BC34EB-F7FE-4D3B-B4A3-F7112B4BF650}" type="datetimeFigureOut">
              <a:rPr lang="en-US" smtClean="0"/>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212976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BC34EB-F7FE-4D3B-B4A3-F7112B4BF650}" type="datetimeFigureOut">
              <a:rPr lang="en-US" smtClean="0"/>
              <a:t>23/09/2018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267120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BC34EB-F7FE-4D3B-B4A3-F7112B4BF650}" type="datetimeFigureOut">
              <a:rPr lang="en-US" smtClean="0"/>
              <a:t>23/09/2018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24749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C34EB-F7FE-4D3B-B4A3-F7112B4BF650}" type="datetimeFigureOut">
              <a:rPr lang="en-US" smtClean="0"/>
              <a:t>23/09/2018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128816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BC34EB-F7FE-4D3B-B4A3-F7112B4BF650}" type="datetimeFigureOut">
              <a:rPr lang="en-US" smtClean="0"/>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379149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BC34EB-F7FE-4D3B-B4A3-F7112B4BF650}" type="datetimeFigureOut">
              <a:rPr lang="en-US" smtClean="0"/>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extLst>
      <p:ext uri="{BB962C8B-B14F-4D97-AF65-F5344CB8AC3E}">
        <p14:creationId xmlns:p14="http://schemas.microsoft.com/office/powerpoint/2010/main" val="108728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C34EB-F7FE-4D3B-B4A3-F7112B4BF650}" type="datetimeFigureOut">
              <a:rPr lang="en-US" smtClean="0"/>
              <a:t>23/09/2018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E784-2B74-4A04-BDCE-02780CBA0178}" type="slidenum">
              <a:rPr lang="en-US" smtClean="0"/>
              <a:t>‹#›</a:t>
            </a:fld>
            <a:endParaRPr lang="en-US"/>
          </a:p>
        </p:txBody>
      </p:sp>
    </p:spTree>
    <p:extLst>
      <p:ext uri="{BB962C8B-B14F-4D97-AF65-F5344CB8AC3E}">
        <p14:creationId xmlns:p14="http://schemas.microsoft.com/office/powerpoint/2010/main" val="978630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524" y="3642245"/>
            <a:ext cx="10930596" cy="2400657"/>
          </a:xfrm>
          <a:prstGeom prst="rect">
            <a:avLst/>
          </a:prstGeom>
          <a:noFill/>
        </p:spPr>
        <p:txBody>
          <a:bodyPr wrap="square" rtlCol="0">
            <a:spAutoFit/>
          </a:bodyPr>
          <a:lstStyle/>
          <a:p>
            <a:pPr algn="ctr"/>
            <a:r>
              <a:rPr lang="en-US" sz="5400" b="1" smtClean="0">
                <a:solidFill>
                  <a:schemeClr val="accent1">
                    <a:lumMod val="50000"/>
                  </a:schemeClr>
                </a:solidFill>
                <a:effectLst>
                  <a:reflection blurRad="6350" stA="55000" endA="300" endPos="45500" dir="5400000" sy="-100000" algn="bl" rotWithShape="0"/>
                </a:effectLst>
                <a:latin typeface="Palatino Linotype" panose="02040502050505030304" pitchFamily="18" charset="0"/>
              </a:rPr>
              <a:t>CÔNG NGHỆ PHẦN MỀM</a:t>
            </a:r>
            <a:endParaRPr lang="vi-VN" sz="5400" b="1" smtClean="0">
              <a:solidFill>
                <a:schemeClr val="accent1">
                  <a:lumMod val="50000"/>
                </a:schemeClr>
              </a:solidFill>
              <a:effectLst>
                <a:reflection blurRad="6350" stA="55000" endA="300" endPos="45500" dir="5400000" sy="-100000" algn="bl" rotWithShape="0"/>
              </a:effectLst>
              <a:latin typeface="Palatino Linotype" panose="02040502050505030304" pitchFamily="18" charset="0"/>
            </a:endParaRPr>
          </a:p>
          <a:p>
            <a:pPr algn="ctr"/>
            <a:endParaRPr lang="en-US" sz="2400" b="1" smtClean="0">
              <a:solidFill>
                <a:schemeClr val="accent1">
                  <a:lumMod val="50000"/>
                </a:schemeClr>
              </a:solidFill>
              <a:latin typeface="Palatino Linotype" panose="02040502050505030304" pitchFamily="18" charset="0"/>
            </a:endParaRPr>
          </a:p>
          <a:p>
            <a:pPr algn="ctr"/>
            <a:endParaRPr lang="en-US" sz="2400" b="1">
              <a:solidFill>
                <a:schemeClr val="accent1">
                  <a:lumMod val="50000"/>
                </a:schemeClr>
              </a:solidFill>
              <a:latin typeface="Palatino Linotype" panose="02040502050505030304" pitchFamily="18" charset="0"/>
            </a:endParaRPr>
          </a:p>
          <a:p>
            <a:pPr algn="ctr"/>
            <a:r>
              <a:rPr lang="en-US" sz="2400" b="1" smtClean="0">
                <a:solidFill>
                  <a:schemeClr val="accent1">
                    <a:lumMod val="50000"/>
                  </a:schemeClr>
                </a:solidFill>
                <a:latin typeface="Palatino Linotype" panose="02040502050505030304" pitchFamily="18" charset="0"/>
              </a:rPr>
              <a:t>                                  Giáo viên phụ trách: Nguyễn Xuân Nhựt</a:t>
            </a:r>
          </a:p>
          <a:p>
            <a:pPr algn="ctr"/>
            <a:r>
              <a:rPr lang="en-US" sz="2400" b="1" smtClean="0">
                <a:solidFill>
                  <a:schemeClr val="accent1">
                    <a:lumMod val="50000"/>
                  </a:schemeClr>
                </a:solidFill>
                <a:latin typeface="Palatino Linotype" panose="02040502050505030304" pitchFamily="18" charset="0"/>
              </a:rPr>
              <a:t>                            Ngày thuyết trình:  Thứ 3 - 25/09/2018</a:t>
            </a:r>
            <a:endParaRPr lang="en-US" sz="2400" b="1">
              <a:solidFill>
                <a:schemeClr val="accent1">
                  <a:lumMod val="50000"/>
                </a:schemeClr>
              </a:solidFill>
              <a:latin typeface="Palatino Linotype" panose="02040502050505030304" pitchFamily="18" charset="0"/>
            </a:endParaRPr>
          </a:p>
        </p:txBody>
      </p:sp>
      <p:sp>
        <p:nvSpPr>
          <p:cNvPr id="3" name="Title 2"/>
          <p:cNvSpPr>
            <a:spLocks noGrp="1"/>
          </p:cNvSpPr>
          <p:nvPr>
            <p:ph type="ctrTitle"/>
          </p:nvPr>
        </p:nvSpPr>
        <p:spPr>
          <a:xfrm>
            <a:off x="4668032" y="300727"/>
            <a:ext cx="5841305" cy="969532"/>
          </a:xfrm>
        </p:spPr>
        <p:txBody>
          <a:bodyPr>
            <a:normAutofit/>
          </a:bodyPr>
          <a:lstStyle/>
          <a:p>
            <a:r>
              <a:rPr lang="en-US" sz="4000" b="1" u="sng" smtClean="0"/>
              <a:t>Khoa Công Nghệ Thông Tin</a:t>
            </a:r>
            <a:endParaRPr lang="en-US" sz="4000" b="1" u="sng"/>
          </a:p>
        </p:txBody>
      </p:sp>
      <p:sp>
        <p:nvSpPr>
          <p:cNvPr id="9" name="Subtitle 8"/>
          <p:cNvSpPr>
            <a:spLocks noGrp="1"/>
          </p:cNvSpPr>
          <p:nvPr>
            <p:ph type="subTitle" idx="1"/>
          </p:nvPr>
        </p:nvSpPr>
        <p:spPr>
          <a:xfrm>
            <a:off x="939451" y="2096296"/>
            <a:ext cx="6964471" cy="960055"/>
          </a:xfrm>
        </p:spPr>
        <p:txBody>
          <a:bodyPr>
            <a:normAutofit/>
          </a:bodyPr>
          <a:lstStyle/>
          <a:p>
            <a:pPr algn="l"/>
            <a:r>
              <a:rPr lang="en-US" sz="4400" smtClean="0">
                <a:solidFill>
                  <a:srgbClr val="FF0000"/>
                </a:solidFill>
              </a:rPr>
              <a:t>Thuyết Trình: Git </a:t>
            </a:r>
            <a:endParaRPr lang="en-US" sz="440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27" y="300727"/>
            <a:ext cx="4162817" cy="12096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567" y="1981312"/>
            <a:ext cx="1085992" cy="858903"/>
          </a:xfrm>
          <a:prstGeom prst="rect">
            <a:avLst/>
          </a:prstGeom>
        </p:spPr>
      </p:pic>
    </p:spTree>
    <p:extLst>
      <p:ext uri="{BB962C8B-B14F-4D97-AF65-F5344CB8AC3E}">
        <p14:creationId xmlns:p14="http://schemas.microsoft.com/office/powerpoint/2010/main" val="374377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64" y="170934"/>
            <a:ext cx="4435436" cy="523220"/>
          </a:xfrm>
          <a:prstGeom prst="rect">
            <a:avLst/>
          </a:prstGeom>
        </p:spPr>
        <p:txBody>
          <a:bodyPr wrap="square">
            <a:spAutoFit/>
          </a:bodyPr>
          <a:lstStyle/>
          <a:p>
            <a:r>
              <a:rPr lang="en-US" sz="2800" b="1" dirty="0">
                <a:solidFill>
                  <a:srgbClr val="FF0000"/>
                </a:solidFill>
                <a:latin typeface="Palatino Linotype" panose="02040502050505030304" pitchFamily="18" charset="0"/>
              </a:rPr>
              <a:t>3</a:t>
            </a:r>
            <a:r>
              <a:rPr lang="vi-VN" sz="2800" b="1" smtClean="0">
                <a:solidFill>
                  <a:srgbClr val="FF0000"/>
                </a:solidFill>
                <a:latin typeface="Palatino Linotype" panose="02040502050505030304" pitchFamily="18" charset="0"/>
              </a:rPr>
              <a:t>.  </a:t>
            </a:r>
            <a:r>
              <a:rPr lang="en-US" sz="2800" b="1" dirty="0">
                <a:solidFill>
                  <a:srgbClr val="FF0000"/>
                </a:solidFill>
                <a:latin typeface="Palatino Linotype" panose="02040502050505030304" pitchFamily="18" charset="0"/>
              </a:rPr>
              <a:t>CÁCH CÀI ĐẶT GIT</a:t>
            </a:r>
          </a:p>
        </p:txBody>
      </p:sp>
      <p:sp>
        <p:nvSpPr>
          <p:cNvPr id="4" name="Rectangle 3"/>
          <p:cNvSpPr/>
          <p:nvPr/>
        </p:nvSpPr>
        <p:spPr>
          <a:xfrm>
            <a:off x="568364" y="694154"/>
            <a:ext cx="6111836" cy="523220"/>
          </a:xfrm>
          <a:prstGeom prst="rect">
            <a:avLst/>
          </a:prstGeom>
        </p:spPr>
        <p:txBody>
          <a:bodyPr wrap="square">
            <a:spAutoFit/>
          </a:bodyPr>
          <a:lstStyle/>
          <a:p>
            <a:r>
              <a:rPr lang="vi-VN" sz="2800" b="1" dirty="0" smtClean="0">
                <a:solidFill>
                  <a:schemeClr val="accent1">
                    <a:lumMod val="50000"/>
                  </a:schemeClr>
                </a:solidFill>
                <a:latin typeface="Palatino Linotype" panose="02040502050505030304" pitchFamily="18" charset="0"/>
              </a:rPr>
              <a:t>1.</a:t>
            </a:r>
            <a:r>
              <a:rPr lang="en-US" sz="2800" b="1" dirty="0" smtClean="0">
                <a:solidFill>
                  <a:schemeClr val="accent1">
                    <a:lumMod val="50000"/>
                  </a:schemeClr>
                </a:solidFill>
                <a:latin typeface="Palatino Linotype" panose="02040502050505030304" pitchFamily="18" charset="0"/>
              </a:rPr>
              <a:t>1</a:t>
            </a:r>
            <a:r>
              <a:rPr lang="vi-VN"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Chạy</a:t>
            </a:r>
            <a:r>
              <a:rPr lang="en-US" sz="2800" b="1" dirty="0" smtClean="0">
                <a:solidFill>
                  <a:schemeClr val="accent1">
                    <a:lumMod val="50000"/>
                  </a:schemeClr>
                </a:solidFill>
                <a:latin typeface="Palatino Linotype" panose="02040502050505030304" pitchFamily="18" charset="0"/>
              </a:rPr>
              <a:t> file Git-2.15.1.2-64-bit</a:t>
            </a:r>
            <a:endParaRPr lang="en-US" sz="2800" b="1" dirty="0">
              <a:solidFill>
                <a:schemeClr val="accent1">
                  <a:lumMod val="50000"/>
                </a:schemeClr>
              </a:solidFill>
              <a:latin typeface="Palatino Linotype" panose="02040502050505030304" pitchFamily="18" charset="0"/>
            </a:endParaRPr>
          </a:p>
        </p:txBody>
      </p:sp>
      <p:sp>
        <p:nvSpPr>
          <p:cNvPr id="5" name="Rectangle 4"/>
          <p:cNvSpPr/>
          <p:nvPr/>
        </p:nvSpPr>
        <p:spPr>
          <a:xfrm>
            <a:off x="1012864" y="1217374"/>
            <a:ext cx="8181936" cy="523220"/>
          </a:xfrm>
          <a:prstGeom prst="rect">
            <a:avLst/>
          </a:prstGeom>
        </p:spPr>
        <p:txBody>
          <a:bodyPr wrap="square">
            <a:spAutoFit/>
          </a:bodyPr>
          <a:lstStyle/>
          <a:p>
            <a:r>
              <a:rPr lang="en-US" sz="2800" smtClean="0">
                <a:solidFill>
                  <a:schemeClr val="accent1">
                    <a:lumMod val="50000"/>
                  </a:schemeClr>
                </a:solidFill>
                <a:latin typeface="Palatino Linotype" panose="02040502050505030304" pitchFamily="18" charset="0"/>
              </a:rPr>
              <a:t>- Cài đặt git</a:t>
            </a:r>
            <a:endParaRPr lang="en-US" sz="2800" b="1" dirty="0">
              <a:solidFill>
                <a:srgbClr val="FF0000"/>
              </a:solidFill>
              <a:latin typeface="Palatino Linotype" panose="02040502050505030304" pitchFamily="18" charset="0"/>
            </a:endParaRPr>
          </a:p>
        </p:txBody>
      </p:sp>
      <p:sp>
        <p:nvSpPr>
          <p:cNvPr id="6" name="AutoShape 2" descr="Image result for git va git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4" y="2041742"/>
            <a:ext cx="7592517" cy="4121063"/>
          </a:xfrm>
          <a:prstGeom prst="rect">
            <a:avLst/>
          </a:prstGeom>
        </p:spPr>
      </p:pic>
    </p:spTree>
    <p:extLst>
      <p:ext uri="{BB962C8B-B14F-4D97-AF65-F5344CB8AC3E}">
        <p14:creationId xmlns:p14="http://schemas.microsoft.com/office/powerpoint/2010/main" val="73731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757" y="0"/>
            <a:ext cx="6875586" cy="523220"/>
          </a:xfrm>
          <a:prstGeom prst="rect">
            <a:avLst/>
          </a:prstGeom>
          <a:noFill/>
        </p:spPr>
        <p:txBody>
          <a:bodyPr wrap="square" rtlCol="0">
            <a:spAutoFit/>
          </a:bodyPr>
          <a:lstStyle/>
          <a:p>
            <a:r>
              <a:rPr lang="vi-VN" sz="2800" b="1" dirty="0" smtClean="0">
                <a:solidFill>
                  <a:srgbClr val="FF0000"/>
                </a:solidFill>
                <a:effectLst/>
                <a:latin typeface="Palatino Linotype" panose="02040502050505030304" pitchFamily="18" charset="0"/>
              </a:rPr>
              <a:t>1. </a:t>
            </a:r>
            <a:r>
              <a:rPr lang="en-US" sz="2800" b="1" dirty="0" smtClean="0">
                <a:solidFill>
                  <a:srgbClr val="FF0000"/>
                </a:solidFill>
                <a:effectLst/>
                <a:latin typeface="Palatino Linotype" panose="02040502050505030304" pitchFamily="18" charset="0"/>
              </a:rPr>
              <a:t>2 </a:t>
            </a:r>
            <a:r>
              <a:rPr lang="en-US" sz="2800" b="1" dirty="0" err="1" smtClean="0">
                <a:solidFill>
                  <a:srgbClr val="FF0000"/>
                </a:solidFill>
                <a:effectLst/>
                <a:latin typeface="Palatino Linotype" panose="02040502050505030304" pitchFamily="18" charset="0"/>
              </a:rPr>
              <a:t>Tùy</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chọn</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cấu</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hình</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cài</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đặt</a:t>
            </a:r>
            <a:r>
              <a:rPr lang="en-US" sz="2800" b="1" dirty="0" smtClean="0">
                <a:solidFill>
                  <a:srgbClr val="FF0000"/>
                </a:solidFill>
                <a:effectLst/>
                <a:latin typeface="Palatino Linotype" panose="02040502050505030304" pitchFamily="18" charset="0"/>
              </a:rPr>
              <a:t> </a:t>
            </a:r>
            <a:endParaRPr lang="en-US" sz="2800" b="1" dirty="0">
              <a:solidFill>
                <a:srgbClr val="FF0000"/>
              </a:solidFill>
              <a:effectLst/>
              <a:latin typeface="Palatino Linotype" panose="02040502050505030304" pitchFamily="18" charset="0"/>
            </a:endParaRPr>
          </a:p>
        </p:txBody>
      </p:sp>
      <p:pic>
        <p:nvPicPr>
          <p:cNvPr id="1028" name="Picture 4" descr="https://o7planning.org/vi/11707/cache/images/i/148969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7" y="1321508"/>
            <a:ext cx="8792943" cy="55364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8857" y="523220"/>
            <a:ext cx="6875586" cy="523220"/>
          </a:xfrm>
          <a:prstGeom prst="rect">
            <a:avLst/>
          </a:prstGeom>
          <a:noFill/>
        </p:spPr>
        <p:txBody>
          <a:bodyPr wrap="square" rtlCol="0">
            <a:spAutoFit/>
          </a:bodyPr>
          <a:lstStyle/>
          <a:p>
            <a:r>
              <a:rPr lang="en-US"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Chọn</a:t>
            </a:r>
            <a:r>
              <a:rPr lang="en-US" sz="2800" b="1" dirty="0" smtClean="0">
                <a:solidFill>
                  <a:schemeClr val="accent1">
                    <a:lumMod val="50000"/>
                  </a:schemeClr>
                </a:solidFill>
                <a:latin typeface="Palatino Linotype" panose="02040502050505030304" pitchFamily="18" charset="0"/>
              </a:rPr>
              <a:t> next </a:t>
            </a:r>
            <a:r>
              <a:rPr lang="en-US" sz="2800" b="1" dirty="0" err="1" smtClean="0">
                <a:solidFill>
                  <a:schemeClr val="accent1">
                    <a:lumMod val="50000"/>
                  </a:schemeClr>
                </a:solidFill>
                <a:latin typeface="Palatino Linotype" panose="02040502050505030304" pitchFamily="18" charset="0"/>
              </a:rPr>
              <a:t>để</a:t>
            </a:r>
            <a:r>
              <a:rPr lang="en-US"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tiếp</a:t>
            </a:r>
            <a:r>
              <a:rPr lang="en-US"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việc</a:t>
            </a:r>
            <a:r>
              <a:rPr lang="en-US"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cài</a:t>
            </a:r>
            <a:r>
              <a:rPr lang="en-US" sz="2800" b="1" dirty="0" smtClean="0">
                <a:solidFill>
                  <a:schemeClr val="accent1">
                    <a:lumMod val="50000"/>
                  </a:schemeClr>
                </a:solidFill>
                <a:latin typeface="Palatino Linotype" panose="02040502050505030304" pitchFamily="18" charset="0"/>
              </a:rPr>
              <a:t> </a:t>
            </a:r>
            <a:r>
              <a:rPr lang="en-US" sz="2800" b="1" dirty="0" err="1" smtClean="0">
                <a:solidFill>
                  <a:schemeClr val="accent1">
                    <a:lumMod val="50000"/>
                  </a:schemeClr>
                </a:solidFill>
                <a:latin typeface="Palatino Linotype" panose="02040502050505030304" pitchFamily="18" charset="0"/>
              </a:rPr>
              <a:t>đặt</a:t>
            </a:r>
            <a:r>
              <a:rPr lang="en-US" sz="2800" b="1" dirty="0" smtClean="0">
                <a:solidFill>
                  <a:schemeClr val="accent1">
                    <a:lumMod val="50000"/>
                  </a:schemeClr>
                </a:solidFill>
                <a:effectLst/>
                <a:latin typeface="Palatino Linotype" panose="02040502050505030304" pitchFamily="18" charset="0"/>
              </a:rPr>
              <a:t> </a:t>
            </a:r>
            <a:endParaRPr lang="en-US" sz="2800" b="1" dirty="0">
              <a:solidFill>
                <a:schemeClr val="accent1">
                  <a:lumMod val="50000"/>
                </a:schemeClr>
              </a:solidFill>
              <a:effectLst/>
              <a:latin typeface="Palatino Linotype" panose="02040502050505030304" pitchFamily="18" charset="0"/>
            </a:endParaRPr>
          </a:p>
        </p:txBody>
      </p:sp>
    </p:spTree>
    <p:extLst>
      <p:ext uri="{BB962C8B-B14F-4D97-AF65-F5344CB8AC3E}">
        <p14:creationId xmlns:p14="http://schemas.microsoft.com/office/powerpoint/2010/main" val="321058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additive="base">
                                        <p:cTn id="18" dur="500" fill="hold"/>
                                        <p:tgtEl>
                                          <p:spTgt spid="1028"/>
                                        </p:tgtEl>
                                        <p:attrNameLst>
                                          <p:attrName>ppt_x</p:attrName>
                                        </p:attrNameLst>
                                      </p:cBhvr>
                                      <p:tavLst>
                                        <p:tav tm="0">
                                          <p:val>
                                            <p:strVal val="#ppt_x"/>
                                          </p:val>
                                        </p:tav>
                                        <p:tav tm="100000">
                                          <p:val>
                                            <p:strVal val="#ppt_x"/>
                                          </p:val>
                                        </p:tav>
                                      </p:tavLst>
                                    </p:anim>
                                    <p:anim calcmode="lin" valueType="num">
                                      <p:cBhvr additive="base">
                                        <p:cTn id="19"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756" y="0"/>
            <a:ext cx="8145243" cy="523220"/>
          </a:xfrm>
          <a:prstGeom prst="rect">
            <a:avLst/>
          </a:prstGeom>
          <a:noFill/>
        </p:spPr>
        <p:txBody>
          <a:bodyPr wrap="square" rtlCol="0">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 </a:t>
            </a:r>
            <a:r>
              <a:rPr lang="en-US" sz="2800" b="1" dirty="0" smtClean="0">
                <a:solidFill>
                  <a:srgbClr val="FF0000"/>
                </a:solidFill>
                <a:latin typeface="Palatino Linotype" panose="02040502050505030304" pitchFamily="18" charset="0"/>
              </a:rPr>
              <a:t>(</a:t>
            </a:r>
            <a:r>
              <a:rPr lang="en-US" sz="2800" b="1" dirty="0" err="1" smtClean="0">
                <a:solidFill>
                  <a:srgbClr val="FF0000"/>
                </a:solidFill>
                <a:latin typeface="Palatino Linotype" panose="02040502050505030304" pitchFamily="18" charset="0"/>
              </a:rPr>
              <a:t>tt</a:t>
            </a:r>
            <a:r>
              <a:rPr lang="en-US" sz="2800" b="1" dirty="0" smtClean="0">
                <a:solidFill>
                  <a:srgbClr val="FF0000"/>
                </a:solidFill>
                <a:latin typeface="Palatino Linotype" panose="02040502050505030304" pitchFamily="18" charset="0"/>
              </a:rPr>
              <a:t>)</a:t>
            </a:r>
            <a:endParaRPr lang="en-US" sz="2800" b="1" dirty="0">
              <a:solidFill>
                <a:srgbClr val="FF0000"/>
              </a:solidFill>
              <a:latin typeface="Palatino Linotype" panose="02040502050505030304" pitchFamily="18" charset="0"/>
            </a:endParaRPr>
          </a:p>
        </p:txBody>
      </p:sp>
      <p:pic>
        <p:nvPicPr>
          <p:cNvPr id="2050" name="Picture 2" descr="https://o7planning.org/vi/11707/cache/images/i/148970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7" y="1160990"/>
            <a:ext cx="8970743" cy="56970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7292" y="523220"/>
            <a:ext cx="7183377" cy="523220"/>
          </a:xfrm>
          <a:prstGeom prst="rect">
            <a:avLst/>
          </a:prstGeom>
        </p:spPr>
        <p:txBody>
          <a:bodyPr wrap="none">
            <a:spAutoFit/>
          </a:bodyPr>
          <a:lstStyle/>
          <a:p>
            <a:r>
              <a:rPr lang="en-US" sz="2800" dirty="0" err="1">
                <a:solidFill>
                  <a:schemeClr val="accent1">
                    <a:lumMod val="50000"/>
                  </a:schemeClr>
                </a:solidFill>
                <a:latin typeface="Palatino Linotype" panose="02040502050505030304" pitchFamily="18" charset="0"/>
              </a:rPr>
              <a:t>Chọn</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các</a:t>
            </a:r>
            <a:r>
              <a:rPr lang="en-US" sz="2800" dirty="0">
                <a:solidFill>
                  <a:schemeClr val="accent1">
                    <a:lumMod val="50000"/>
                  </a:schemeClr>
                </a:solidFill>
                <a:latin typeface="Palatino Linotype" panose="02040502050505030304" pitchFamily="18" charset="0"/>
              </a:rPr>
              <a:t> option </a:t>
            </a:r>
            <a:r>
              <a:rPr lang="en-US" sz="2800" dirty="0" err="1">
                <a:solidFill>
                  <a:schemeClr val="accent1">
                    <a:lumMod val="50000"/>
                  </a:schemeClr>
                </a:solidFill>
                <a:latin typeface="Palatino Linotype" panose="02040502050505030304" pitchFamily="18" charset="0"/>
              </a:rPr>
              <a:t>cần</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thiết</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cho</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việc</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sử</a:t>
            </a:r>
            <a:r>
              <a:rPr lang="en-US" sz="2800" dirty="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dụng</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61018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757" y="603085"/>
            <a:ext cx="6875586" cy="523220"/>
          </a:xfrm>
          <a:prstGeom prst="rect">
            <a:avLst/>
          </a:prstGeom>
          <a:noFill/>
        </p:spPr>
        <p:txBody>
          <a:bodyPr wrap="square" rtlCol="0">
            <a:spAutoFit/>
          </a:bodyPr>
          <a:lstStyle/>
          <a:p>
            <a:r>
              <a:rPr lang="en-US" sz="2800" dirty="0">
                <a:solidFill>
                  <a:schemeClr val="accent1">
                    <a:lumMod val="50000"/>
                  </a:schemeClr>
                </a:solidFill>
                <a:latin typeface="Palatino Linotype" panose="02040502050505030304" pitchFamily="18" charset="0"/>
              </a:rPr>
              <a:t>-</a:t>
            </a:r>
            <a:r>
              <a:rPr lang="en-US" sz="2800" dirty="0" smtClean="0">
                <a:solidFill>
                  <a:schemeClr val="accent1">
                    <a:lumMod val="50000"/>
                  </a:schemeClr>
                </a:solidFill>
                <a:latin typeface="Palatino Linotype" panose="02040502050505030304" pitchFamily="18" charset="0"/>
              </a:rPr>
              <a:t> </a:t>
            </a:r>
            <a:r>
              <a:rPr lang="en-US" sz="2800" dirty="0" err="1">
                <a:solidFill>
                  <a:schemeClr val="accent1">
                    <a:lumMod val="50000"/>
                  </a:schemeClr>
                </a:solidFill>
                <a:latin typeface="Palatino Linotype" panose="02040502050505030304" pitchFamily="18" charset="0"/>
              </a:rPr>
              <a:t>Chọn</a:t>
            </a:r>
            <a:r>
              <a:rPr lang="en-US" sz="2800" dirty="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đường</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dẫn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cho</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thư</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mục</a:t>
            </a:r>
            <a:endParaRPr lang="en-US" sz="2800" dirty="0">
              <a:solidFill>
                <a:schemeClr val="accent1">
                  <a:lumMod val="50000"/>
                </a:schemeClr>
              </a:solidFill>
              <a:latin typeface="Palatino Linotype" panose="02040502050505030304" pitchFamily="18" charset="0"/>
            </a:endParaRPr>
          </a:p>
        </p:txBody>
      </p:sp>
      <p:sp>
        <p:nvSpPr>
          <p:cNvPr id="74" name="TextBox 73"/>
          <p:cNvSpPr txBox="1"/>
          <p:nvPr/>
        </p:nvSpPr>
        <p:spPr>
          <a:xfrm>
            <a:off x="2499629" y="2684557"/>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latin typeface="Verdana" pitchFamily="34" charset="0"/>
                <a:ea typeface="Verdana" pitchFamily="34" charset="0"/>
                <a:cs typeface="Verdana" pitchFamily="34" charset="0"/>
              </a:rPr>
              <a:t>02</a:t>
            </a:r>
          </a:p>
        </p:txBody>
      </p:sp>
      <p:sp>
        <p:nvSpPr>
          <p:cNvPr id="75" name="TextBox 74"/>
          <p:cNvSpPr txBox="1"/>
          <p:nvPr/>
        </p:nvSpPr>
        <p:spPr>
          <a:xfrm>
            <a:off x="3864645" y="3550333"/>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latin typeface="Verdana" pitchFamily="34" charset="0"/>
                <a:ea typeface="Verdana" pitchFamily="34" charset="0"/>
                <a:cs typeface="Verdana" pitchFamily="34" charset="0"/>
              </a:rPr>
              <a:t>03</a:t>
            </a:r>
          </a:p>
        </p:txBody>
      </p:sp>
      <p:sp>
        <p:nvSpPr>
          <p:cNvPr id="89" name="TextBox 88"/>
          <p:cNvSpPr txBox="1"/>
          <p:nvPr/>
        </p:nvSpPr>
        <p:spPr>
          <a:xfrm>
            <a:off x="3729382" y="5339312"/>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dirty="0">
                <a:solidFill>
                  <a:schemeClr val="bg1"/>
                </a:solidFill>
                <a:latin typeface="Verdana" pitchFamily="34" charset="0"/>
                <a:ea typeface="Verdana" pitchFamily="34" charset="0"/>
                <a:cs typeface="Verdana" pitchFamily="34" charset="0"/>
              </a:rPr>
              <a:t>05</a:t>
            </a:r>
          </a:p>
        </p:txBody>
      </p:sp>
      <p:pic>
        <p:nvPicPr>
          <p:cNvPr id="3074" name="Picture 2" descr="https://o7planning.org/vi/11707/cache/images/i/148971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7" y="1259110"/>
            <a:ext cx="8794509" cy="55819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6757" y="100948"/>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đặt</a:t>
            </a:r>
            <a:r>
              <a:rPr lang="en-US" sz="2800" b="1" dirty="0" smtClean="0">
                <a:solidFill>
                  <a:srgbClr val="FF0000"/>
                </a:solidFill>
                <a:latin typeface="Palatino Linotype" panose="02040502050505030304" pitchFamily="18" charset="0"/>
              </a:rPr>
              <a:t>(</a:t>
            </a:r>
            <a:r>
              <a:rPr lang="en-US" sz="2800" b="1" dirty="0" err="1" smtClean="0">
                <a:solidFill>
                  <a:srgbClr val="FF0000"/>
                </a:solidFill>
                <a:latin typeface="Palatino Linotype" panose="02040502050505030304" pitchFamily="18" charset="0"/>
              </a:rPr>
              <a:t>tt</a:t>
            </a:r>
            <a:r>
              <a:rPr lang="en-US" sz="2800" b="1" dirty="0" smtClean="0">
                <a:solidFill>
                  <a:srgbClr val="FF0000"/>
                </a:solidFill>
                <a:latin typeface="Palatino Linotype" panose="02040502050505030304" pitchFamily="18" charset="0"/>
              </a:rPr>
              <a:t>) </a:t>
            </a:r>
            <a:endParaRPr lang="en-US" sz="2800" b="1"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237059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additive="base">
                                        <p:cTn id="17" dur="500" fill="hold"/>
                                        <p:tgtEl>
                                          <p:spTgt spid="89"/>
                                        </p:tgtEl>
                                        <p:attrNameLst>
                                          <p:attrName>ppt_x</p:attrName>
                                        </p:attrNameLst>
                                      </p:cBhvr>
                                      <p:tavLst>
                                        <p:tav tm="0">
                                          <p:val>
                                            <p:strVal val="#ppt_x"/>
                                          </p:val>
                                        </p:tav>
                                        <p:tav tm="100000">
                                          <p:val>
                                            <p:strVal val="#ppt_x"/>
                                          </p:val>
                                        </p:tav>
                                      </p:tavLst>
                                    </p:anim>
                                    <p:anim calcmode="lin" valueType="num">
                                      <p:cBhvr additive="base">
                                        <p:cTn id="1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p:bldP spid="75" grpId="0"/>
      <p:bldP spid="89"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18" y="85522"/>
            <a:ext cx="6387782" cy="523220"/>
          </a:xfrm>
          <a:prstGeom prst="rect">
            <a:avLst/>
          </a:prstGeom>
        </p:spPr>
        <p:txBody>
          <a:bodyPr wrap="squar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pic>
        <p:nvPicPr>
          <p:cNvPr id="9" name="Picture 8"/>
          <p:cNvPicPr>
            <a:picLocks noChangeAspect="1"/>
          </p:cNvPicPr>
          <p:nvPr/>
        </p:nvPicPr>
        <p:blipFill>
          <a:blip r:embed="rId2"/>
          <a:stretch>
            <a:fillRect/>
          </a:stretch>
        </p:blipFill>
        <p:spPr>
          <a:xfrm>
            <a:off x="343218" y="1131962"/>
            <a:ext cx="8750678" cy="5522838"/>
          </a:xfrm>
          <a:prstGeom prst="rect">
            <a:avLst/>
          </a:prstGeom>
        </p:spPr>
      </p:pic>
      <p:sp>
        <p:nvSpPr>
          <p:cNvPr id="42" name="Rectangle 41"/>
          <p:cNvSpPr/>
          <p:nvPr/>
        </p:nvSpPr>
        <p:spPr>
          <a:xfrm>
            <a:off x="622618" y="608742"/>
            <a:ext cx="6387782" cy="523220"/>
          </a:xfrm>
          <a:prstGeom prst="rect">
            <a:avLst/>
          </a:prstGeom>
        </p:spPr>
        <p:txBody>
          <a:bodyPr wrap="square">
            <a:spAutoFit/>
          </a:bodyPr>
          <a:lstStyle/>
          <a:p>
            <a:r>
              <a:rPr lang="en-US" sz="2800" dirty="0" smtClean="0">
                <a:solidFill>
                  <a:schemeClr val="accent1">
                    <a:lumMod val="50000"/>
                  </a:schemeClr>
                </a:solidFill>
                <a:latin typeface="Palatino Linotype" panose="02040502050505030304" pitchFamily="18" charset="0"/>
              </a:rPr>
              <a:t>-</a:t>
            </a:r>
            <a:r>
              <a:rPr lang="en-US" sz="2800" dirty="0" err="1" smtClean="0">
                <a:solidFill>
                  <a:schemeClr val="accent1">
                    <a:lumMod val="50000"/>
                  </a:schemeClr>
                </a:solidFill>
                <a:latin typeface="Palatino Linotype" panose="02040502050505030304" pitchFamily="18" charset="0"/>
              </a:rPr>
              <a:t>Chọn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trình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chỉnh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sửa</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mặc</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định</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87102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down)">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837" y="0"/>
            <a:ext cx="6875586" cy="523220"/>
          </a:xfrm>
          <a:prstGeom prst="rect">
            <a:avLst/>
          </a:prstGeom>
          <a:noFill/>
        </p:spPr>
        <p:txBody>
          <a:bodyPr wrap="square" rtlCol="0">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pic>
        <p:nvPicPr>
          <p:cNvPr id="5" name="Picture 4"/>
          <p:cNvPicPr>
            <a:picLocks noChangeAspect="1"/>
          </p:cNvPicPr>
          <p:nvPr/>
        </p:nvPicPr>
        <p:blipFill>
          <a:blip r:embed="rId2"/>
          <a:stretch>
            <a:fillRect/>
          </a:stretch>
        </p:blipFill>
        <p:spPr>
          <a:xfrm>
            <a:off x="127108" y="1220097"/>
            <a:ext cx="8866580" cy="5495749"/>
          </a:xfrm>
          <a:prstGeom prst="rect">
            <a:avLst/>
          </a:prstGeom>
        </p:spPr>
      </p:pic>
      <p:sp>
        <p:nvSpPr>
          <p:cNvPr id="15" name="TextBox 14"/>
          <p:cNvSpPr txBox="1"/>
          <p:nvPr/>
        </p:nvSpPr>
        <p:spPr>
          <a:xfrm>
            <a:off x="668214" y="523220"/>
            <a:ext cx="6875586" cy="523220"/>
          </a:xfrm>
          <a:prstGeom prst="rect">
            <a:avLst/>
          </a:prstGeom>
          <a:noFill/>
        </p:spPr>
        <p:txBody>
          <a:bodyPr wrap="square" rtlCol="0">
            <a:spAutoFit/>
          </a:bodyPr>
          <a:lstStyle/>
          <a:p>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Điều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chỉnh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môi</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trường</a:t>
            </a:r>
            <a:r>
              <a:rPr lang="en-US" sz="2800" dirty="0" smtClean="0">
                <a:solidFill>
                  <a:schemeClr val="accent1">
                    <a:lumMod val="50000"/>
                  </a:schemeClr>
                </a:solidFill>
                <a:latin typeface="Palatino Linotype" panose="02040502050505030304" pitchFamily="18" charset="0"/>
              </a:rPr>
              <a:t> PATH </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966276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o7planning.org/vi/11707/cache/images/i/148973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38" y="1219200"/>
            <a:ext cx="8480120" cy="5294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39775" y="0"/>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sp>
        <p:nvSpPr>
          <p:cNvPr id="8" name="Rectangle 7"/>
          <p:cNvSpPr/>
          <p:nvPr/>
        </p:nvSpPr>
        <p:spPr>
          <a:xfrm>
            <a:off x="1240206" y="571500"/>
            <a:ext cx="3857146"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a:t>
            </a:r>
            <a:r>
              <a:rPr lang="en-US" sz="2800" dirty="0" err="1" smtClean="0">
                <a:solidFill>
                  <a:schemeClr val="accent1">
                    <a:lumMod val="50000"/>
                  </a:schemeClr>
                </a:solidFill>
                <a:latin typeface="Palatino Linotype" panose="02040502050505030304" pitchFamily="18" charset="0"/>
              </a:rPr>
              <a:t>Chọn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tệp</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thực</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thi</a:t>
            </a:r>
            <a:r>
              <a:rPr lang="en-US" sz="2800" dirty="0" smtClean="0">
                <a:solidFill>
                  <a:schemeClr val="accent1">
                    <a:lumMod val="50000"/>
                  </a:schemeClr>
                </a:solidFill>
                <a:latin typeface="Palatino Linotype" panose="02040502050505030304" pitchFamily="18" charset="0"/>
              </a:rPr>
              <a:t> SSH</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1236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ppt_x"/>
                                          </p:val>
                                        </p:tav>
                                        <p:tav tm="100000">
                                          <p:val>
                                            <p:strVal val="#ppt_x"/>
                                          </p:val>
                                        </p:tav>
                                      </p:tavLst>
                                    </p:anim>
                                    <p:anim calcmode="lin" valueType="num">
                                      <p:cBhvr additive="base">
                                        <p:cTn id="1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o7planning.org/vi/11707/cache/images/i/148974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477079"/>
            <a:ext cx="8608643" cy="53809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7675" y="0"/>
            <a:ext cx="5604419" cy="523220"/>
          </a:xfrm>
          <a:prstGeom prst="rect">
            <a:avLst/>
          </a:prstGeom>
        </p:spPr>
        <p:txBody>
          <a:bodyPr wrap="none">
            <a:spAutoFit/>
          </a:bodyPr>
          <a:lstStyle/>
          <a:p>
            <a:r>
              <a:rPr lang="vi-VN" sz="2800" b="1" dirty="0" smtClean="0">
                <a:solidFill>
                  <a:srgbClr val="FF0000"/>
                </a:solidFill>
                <a:latin typeface="Palatino Linotype" panose="02040502050505030304" pitchFamily="18" charset="0"/>
              </a:rPr>
              <a:t>1. </a:t>
            </a:r>
            <a:r>
              <a:rPr lang="en-US" sz="2800" b="1" dirty="0" smtClean="0">
                <a:solidFill>
                  <a:srgbClr val="FF0000"/>
                </a:solidFill>
                <a:latin typeface="Palatino Linotype" panose="02040502050505030304" pitchFamily="18" charset="0"/>
              </a:rPr>
              <a:t>2 </a:t>
            </a:r>
            <a:r>
              <a:rPr lang="en-US" sz="2800" b="1" dirty="0" err="1" smtClean="0">
                <a:solidFill>
                  <a:srgbClr val="FF0000"/>
                </a:solidFill>
                <a:latin typeface="Palatino Linotype" panose="02040502050505030304" pitchFamily="18" charset="0"/>
              </a:rPr>
              <a:t>Tùy</a:t>
            </a:r>
            <a:r>
              <a:rPr lang="en-US" sz="2800" b="1" dirty="0" smtClean="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chọn</a:t>
            </a:r>
            <a:r>
              <a:rPr lang="en-US" sz="2800" b="1" dirty="0" smtClean="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cấu</a:t>
            </a:r>
            <a:r>
              <a:rPr lang="en-US" sz="2800" b="1" dirty="0" smtClean="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hình</a:t>
            </a:r>
            <a:r>
              <a:rPr lang="en-US" sz="2800" b="1" dirty="0" smtClean="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cài</a:t>
            </a:r>
            <a:r>
              <a:rPr lang="en-US" sz="2800" b="1" dirty="0" smtClean="0">
                <a:solidFill>
                  <a:srgbClr val="FF0000"/>
                </a:solidFill>
                <a:latin typeface="Palatino Linotype" panose="02040502050505030304" pitchFamily="18" charset="0"/>
              </a:rPr>
              <a:t> </a:t>
            </a:r>
            <a:r>
              <a:rPr lang="en-US" sz="2800" b="1" dirty="0" err="1" smtClean="0">
                <a:solidFill>
                  <a:srgbClr val="FF0000"/>
                </a:solidFill>
                <a:latin typeface="Palatino Linotype" panose="02040502050505030304" pitchFamily="18" charset="0"/>
              </a:rPr>
              <a:t>đặt</a:t>
            </a:r>
            <a:r>
              <a:rPr lang="en-US" sz="2800" b="1" dirty="0" smtClean="0">
                <a:solidFill>
                  <a:srgbClr val="FF0000"/>
                </a:solidFill>
                <a:latin typeface="Palatino Linotype" panose="02040502050505030304" pitchFamily="18" charset="0"/>
              </a:rPr>
              <a:t>(</a:t>
            </a:r>
            <a:r>
              <a:rPr lang="en-US" sz="2800" b="1" dirty="0" err="1" smtClean="0">
                <a:solidFill>
                  <a:srgbClr val="FF0000"/>
                </a:solidFill>
                <a:latin typeface="Palatino Linotype" panose="02040502050505030304" pitchFamily="18" charset="0"/>
              </a:rPr>
              <a:t>tt</a:t>
            </a:r>
            <a:r>
              <a:rPr lang="en-US" sz="2800" b="1" dirty="0" smtClean="0">
                <a:solidFill>
                  <a:srgbClr val="FF0000"/>
                </a:solidFill>
                <a:latin typeface="Palatino Linotype" panose="02040502050505030304" pitchFamily="18" charset="0"/>
              </a:rPr>
              <a:t>) </a:t>
            </a:r>
            <a:endParaRPr lang="en-US" sz="2800" b="1" dirty="0">
              <a:solidFill>
                <a:srgbClr val="FF0000"/>
              </a:solidFill>
              <a:latin typeface="Palatino Linotype" panose="02040502050505030304" pitchFamily="18" charset="0"/>
            </a:endParaRPr>
          </a:p>
        </p:txBody>
      </p:sp>
      <p:sp>
        <p:nvSpPr>
          <p:cNvPr id="6" name="Rectangle 5"/>
          <p:cNvSpPr/>
          <p:nvPr/>
        </p:nvSpPr>
        <p:spPr>
          <a:xfrm>
            <a:off x="1113206" y="523220"/>
            <a:ext cx="6227987"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a:t>
            </a:r>
            <a:r>
              <a:rPr lang="en-US" sz="2800" dirty="0" err="1" smtClean="0">
                <a:solidFill>
                  <a:schemeClr val="accent1">
                    <a:lumMod val="50000"/>
                  </a:schemeClr>
                </a:solidFill>
                <a:latin typeface="Palatino Linotype" panose="02040502050505030304" pitchFamily="18" charset="0"/>
              </a:rPr>
              <a:t>Chọn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phần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phụ</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trợ</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truyền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tải</a:t>
            </a:r>
            <a:r>
              <a:rPr lang="en-US" sz="2800" dirty="0" smtClean="0">
                <a:solidFill>
                  <a:schemeClr val="accent1">
                    <a:lumMod val="50000"/>
                  </a:schemeClr>
                </a:solidFill>
                <a:latin typeface="Palatino Linotype" panose="02040502050505030304" pitchFamily="18" charset="0"/>
              </a:rPr>
              <a:t> HTTPS</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88106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o7planning.org/vi/11707/cache/images/i/148974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467201"/>
            <a:ext cx="8510174" cy="53907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675" y="0"/>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sp>
        <p:nvSpPr>
          <p:cNvPr id="68" name="Rectangle 67"/>
          <p:cNvSpPr/>
          <p:nvPr/>
        </p:nvSpPr>
        <p:spPr>
          <a:xfrm>
            <a:off x="821106" y="625878"/>
            <a:ext cx="7160935"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a:t>
            </a:r>
            <a:r>
              <a:rPr lang="en-US" sz="2800" dirty="0" err="1" smtClean="0">
                <a:solidFill>
                  <a:schemeClr val="accent1">
                    <a:lumMod val="50000"/>
                  </a:schemeClr>
                </a:solidFill>
                <a:latin typeface="Palatino Linotype" panose="02040502050505030304" pitchFamily="18" charset="0"/>
              </a:rPr>
              <a:t>Định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cấu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hình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cuộc</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hội</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thoại</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kết</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thúc</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dòng</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21950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down)">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o7planning.org/vi/11707/cache/images/i/148975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358546"/>
            <a:ext cx="8710069" cy="54994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8775" y="0"/>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sp>
        <p:nvSpPr>
          <p:cNvPr id="7" name="Rectangle 6"/>
          <p:cNvSpPr/>
          <p:nvPr/>
        </p:nvSpPr>
        <p:spPr>
          <a:xfrm>
            <a:off x="910006" y="571551"/>
            <a:ext cx="7220246"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Cấu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hình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trình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giả</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lập</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cho</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thiết</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bị</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đầu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cuối</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46795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additive="base">
                                        <p:cTn id="17" dur="500" fill="hold"/>
                                        <p:tgtEl>
                                          <p:spTgt spid="7170"/>
                                        </p:tgtEl>
                                        <p:attrNameLst>
                                          <p:attrName>ppt_x</p:attrName>
                                        </p:attrNameLst>
                                      </p:cBhvr>
                                      <p:tavLst>
                                        <p:tav tm="0">
                                          <p:val>
                                            <p:strVal val="#ppt_x"/>
                                          </p:val>
                                        </p:tav>
                                        <p:tav tm="100000">
                                          <p:val>
                                            <p:strVal val="#ppt_x"/>
                                          </p:val>
                                        </p:tav>
                                      </p:tavLst>
                                    </p:anim>
                                    <p:anim calcmode="lin" valueType="num">
                                      <p:cBhvr additive="base">
                                        <p:cTn id="1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81" y="678746"/>
            <a:ext cx="3872663" cy="1323439"/>
          </a:xfrm>
          <a:prstGeom prst="rect">
            <a:avLst/>
          </a:prstGeom>
          <a:noFill/>
        </p:spPr>
        <p:txBody>
          <a:bodyPr wrap="square" rtlCol="0">
            <a:spAutoFit/>
            <a:scene3d>
              <a:camera prst="perspectiveContrastingRightFacing"/>
              <a:lightRig rig="threePt" dir="t"/>
            </a:scene3d>
          </a:bodyPr>
          <a:lstStyle/>
          <a:p>
            <a:r>
              <a:rPr lang="vi-VN" sz="4800" b="1" smtClean="0">
                <a:solidFill>
                  <a:srgbClr val="FF0000"/>
                </a:solidFill>
                <a:latin typeface="Palatino Linotype" panose="02040502050505030304" pitchFamily="18" charset="0"/>
              </a:rPr>
              <a:t>Thực</a:t>
            </a:r>
            <a:r>
              <a:rPr lang="vi-VN" sz="4400" b="1" smtClean="0">
                <a:solidFill>
                  <a:srgbClr val="FF0000"/>
                </a:solidFill>
                <a:latin typeface="Palatino Linotype" panose="02040502050505030304" pitchFamily="18" charset="0"/>
              </a:rPr>
              <a:t> </a:t>
            </a:r>
            <a:r>
              <a:rPr lang="vi-VN" sz="6000" b="1" smtClean="0">
                <a:solidFill>
                  <a:srgbClr val="FF0000"/>
                </a:solidFill>
                <a:latin typeface="Palatino Linotype" panose="02040502050505030304" pitchFamily="18" charset="0"/>
              </a:rPr>
              <a:t>hiện</a:t>
            </a:r>
            <a:endParaRPr lang="vi-VN" sz="4400" b="1" smtClean="0">
              <a:solidFill>
                <a:srgbClr val="FF0000"/>
              </a:solidFill>
              <a:latin typeface="Palatino Linotype" panose="02040502050505030304" pitchFamily="18" charset="0"/>
            </a:endParaRPr>
          </a:p>
          <a:p>
            <a:endParaRPr lang="en-US" sz="2000"/>
          </a:p>
        </p:txBody>
      </p:sp>
      <p:sp>
        <p:nvSpPr>
          <p:cNvPr id="5" name="TextBox 4"/>
          <p:cNvSpPr txBox="1"/>
          <p:nvPr/>
        </p:nvSpPr>
        <p:spPr>
          <a:xfrm>
            <a:off x="3583425" y="678746"/>
            <a:ext cx="5446701" cy="6370975"/>
          </a:xfrm>
          <a:prstGeom prst="rect">
            <a:avLst/>
          </a:prstGeom>
          <a:noFill/>
        </p:spPr>
        <p:txBody>
          <a:bodyPr wrap="square" rtlCol="0">
            <a:spAutoFit/>
          </a:bodyPr>
          <a:lstStyle/>
          <a:p>
            <a:pPr marL="342900" indent="-342900">
              <a:lnSpc>
                <a:spcPct val="150000"/>
              </a:lnSpc>
              <a:buFont typeface="+mj-lt"/>
              <a:buAutoNum type="arabicPeriod"/>
            </a:pPr>
            <a:r>
              <a:rPr lang="vi-VN" sz="2000" smtClean="0">
                <a:solidFill>
                  <a:schemeClr val="accent5">
                    <a:lumMod val="50000"/>
                  </a:schemeClr>
                </a:solidFill>
                <a:latin typeface="Palatino Linotype" panose="02040502050505030304" pitchFamily="18" charset="0"/>
              </a:rPr>
              <a:t>Nguyễn Ngọc Thủy Tiên</a:t>
            </a:r>
            <a:r>
              <a:rPr lang="en-US" sz="2000" smtClean="0">
                <a:solidFill>
                  <a:schemeClr val="accent5">
                    <a:lumMod val="50000"/>
                  </a:schemeClr>
                </a:solidFill>
                <a:latin typeface="Palatino Linotype" panose="02040502050505030304" pitchFamily="18" charset="0"/>
              </a:rPr>
              <a:t> (nhóm trưởng)</a:t>
            </a: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smtClean="0">
                <a:solidFill>
                  <a:schemeClr val="accent5">
                    <a:lumMod val="50000"/>
                  </a:schemeClr>
                </a:solidFill>
                <a:latin typeface="Palatino Linotype" panose="02040502050505030304" pitchFamily="18" charset="0"/>
              </a:rPr>
              <a:t>Cao Hữu Duy</a:t>
            </a:r>
            <a:endParaRPr lang="en-US"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smtClean="0">
                <a:solidFill>
                  <a:schemeClr val="accent5">
                    <a:lumMod val="50000"/>
                  </a:schemeClr>
                </a:solidFill>
                <a:latin typeface="Palatino Linotype" panose="02040502050505030304" pitchFamily="18" charset="0"/>
              </a:rPr>
              <a:t>Châu Văn Hưng</a:t>
            </a:r>
            <a:endParaRPr lang="en-US"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smtClean="0">
                <a:solidFill>
                  <a:schemeClr val="accent5">
                    <a:lumMod val="50000"/>
                  </a:schemeClr>
                </a:solidFill>
                <a:latin typeface="Palatino Linotype" panose="02040502050505030304" pitchFamily="18" charset="0"/>
              </a:rPr>
              <a:t>Lê Đồng Phương</a:t>
            </a:r>
            <a:endParaRPr lang="en-US"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smtClean="0">
                <a:solidFill>
                  <a:schemeClr val="accent5">
                    <a:lumMod val="50000"/>
                  </a:schemeClr>
                </a:solidFill>
                <a:latin typeface="Palatino Linotype" panose="02040502050505030304" pitchFamily="18" charset="0"/>
              </a:rPr>
              <a:t>Nguyễn Hữu Đạt</a:t>
            </a:r>
            <a:endParaRPr lang="en-US"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en-US"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en-US" sz="2000" smtClean="0">
                <a:solidFill>
                  <a:schemeClr val="accent5">
                    <a:lumMod val="50000"/>
                  </a:schemeClr>
                </a:solidFill>
                <a:latin typeface="Palatino Linotype" panose="02040502050505030304" pitchFamily="18" charset="0"/>
              </a:rPr>
              <a:t>Lê Khôi Nguyên</a:t>
            </a: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smtClean="0">
              <a:solidFill>
                <a:schemeClr val="accent5">
                  <a:lumMod val="50000"/>
                </a:schemeClr>
              </a:solidFill>
              <a:latin typeface="Palatino Linotype" panose="02040502050505030304" pitchFamily="18" charset="0"/>
            </a:endParaRPr>
          </a:p>
          <a:p>
            <a:pPr marL="342900" indent="-342900">
              <a:buFont typeface="+mj-lt"/>
              <a:buAutoNum type="arabicPeriod"/>
            </a:pPr>
            <a:endParaRPr lang="en-US"/>
          </a:p>
        </p:txBody>
      </p:sp>
      <p:sp>
        <p:nvSpPr>
          <p:cNvPr id="6" name="TextBox 5"/>
          <p:cNvSpPr txBox="1"/>
          <p:nvPr/>
        </p:nvSpPr>
        <p:spPr>
          <a:xfrm>
            <a:off x="926927" y="2002185"/>
            <a:ext cx="3645074" cy="523220"/>
          </a:xfrm>
          <a:prstGeom prst="rect">
            <a:avLst/>
          </a:prstGeom>
          <a:noFill/>
        </p:spPr>
        <p:txBody>
          <a:bodyPr wrap="square" rtlCol="0">
            <a:spAutoFit/>
            <a:scene3d>
              <a:camera prst="perspectiveContrastingRightFacing"/>
              <a:lightRig rig="threePt" dir="t"/>
            </a:scene3d>
          </a:bodyPr>
          <a:lstStyle/>
          <a:p>
            <a:r>
              <a:rPr lang="en-US" sz="2800" b="1" smtClean="0">
                <a:solidFill>
                  <a:srgbClr val="FF0000"/>
                </a:solidFill>
                <a:latin typeface="Palatino Linotype" panose="02040502050505030304" pitchFamily="18" charset="0"/>
              </a:rPr>
              <a:t>Lớp: </a:t>
            </a:r>
            <a:r>
              <a:rPr lang="vi-VN" sz="2800" b="1" smtClean="0">
                <a:solidFill>
                  <a:srgbClr val="FF0000"/>
                </a:solidFill>
                <a:latin typeface="Palatino Linotype" panose="02040502050505030304" pitchFamily="18" charset="0"/>
              </a:rPr>
              <a:t>17DTHC6</a:t>
            </a:r>
            <a:endParaRPr lang="en-US" sz="2800" b="1">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72431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o7planning.org/vi/11707/cache/images/i/148975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320800"/>
            <a:ext cx="8659965" cy="5537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8658" y="27920"/>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sp>
        <p:nvSpPr>
          <p:cNvPr id="7" name="Rectangle 6"/>
          <p:cNvSpPr/>
          <p:nvPr/>
        </p:nvSpPr>
        <p:spPr>
          <a:xfrm>
            <a:off x="358775" y="551140"/>
            <a:ext cx="10828605"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a:t>
            </a:r>
            <a:r>
              <a:rPr lang="en-US" sz="2800" dirty="0" err="1" smtClean="0">
                <a:solidFill>
                  <a:schemeClr val="accent1">
                    <a:lumMod val="50000"/>
                  </a:schemeClr>
                </a:solidFill>
                <a:latin typeface="Palatino Linotype" panose="02040502050505030304" pitchFamily="18" charset="0"/>
              </a:rPr>
              <a:t>Định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cấu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hình</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tùy</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chọn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bổ</a:t>
            </a:r>
            <a:r>
              <a:rPr lang="en-US" sz="2800" dirty="0" smtClean="0">
                <a:solidFill>
                  <a:schemeClr val="accent1">
                    <a:lumMod val="50000"/>
                  </a:schemeClr>
                </a:solidFill>
                <a:latin typeface="Palatino Linotype" panose="02040502050505030304" pitchFamily="18" charset="0"/>
              </a:rPr>
              <a:t> sung </a:t>
            </a:r>
            <a:r>
              <a:rPr lang="en-US" sz="2800" dirty="0" err="1" smtClean="0">
                <a:solidFill>
                  <a:schemeClr val="accent1">
                    <a:lumMod val="50000"/>
                  </a:schemeClr>
                </a:solidFill>
                <a:latin typeface="Palatino Linotype" panose="02040502050505030304" pitchFamily="18" charset="0"/>
              </a:rPr>
              <a:t>và</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nhấn</a:t>
            </a:r>
            <a:r>
              <a:rPr lang="en-US" sz="2800" dirty="0" smtClean="0">
                <a:solidFill>
                  <a:schemeClr val="accent1">
                    <a:lumMod val="50000"/>
                  </a:schemeClr>
                </a:solidFill>
                <a:latin typeface="Palatino Linotype" panose="02040502050505030304" pitchFamily="18" charset="0"/>
              </a:rPr>
              <a:t> install </a:t>
            </a:r>
            <a:r>
              <a:rPr lang="en-US" sz="2800" dirty="0" err="1" smtClean="0">
                <a:solidFill>
                  <a:schemeClr val="accent1">
                    <a:lumMod val="50000"/>
                  </a:schemeClr>
                </a:solidFill>
                <a:latin typeface="Palatino Linotype" panose="02040502050505030304" pitchFamily="18" charset="0"/>
              </a:rPr>
              <a:t>để</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bắt</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đầu</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cài</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đặt</a:t>
            </a:r>
            <a:r>
              <a:rPr lang="en-US" sz="2800" dirty="0" smtClean="0">
                <a:solidFill>
                  <a:schemeClr val="accent1">
                    <a:lumMod val="50000"/>
                  </a:schemeClr>
                </a:solidFill>
                <a:latin typeface="Palatino Linotype" panose="02040502050505030304" pitchFamily="18" charset="0"/>
              </a:rPr>
              <a:t> </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33711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additive="base">
                                        <p:cTn id="17" dur="500" fill="hold"/>
                                        <p:tgtEl>
                                          <p:spTgt spid="8194"/>
                                        </p:tgtEl>
                                        <p:attrNameLst>
                                          <p:attrName>ppt_x</p:attrName>
                                        </p:attrNameLst>
                                      </p:cBhvr>
                                      <p:tavLst>
                                        <p:tav tm="0">
                                          <p:val>
                                            <p:strVal val="#ppt_x"/>
                                          </p:val>
                                        </p:tav>
                                        <p:tav tm="100000">
                                          <p:val>
                                            <p:strVal val="#ppt_x"/>
                                          </p:val>
                                        </p:tav>
                                      </p:tavLst>
                                    </p:anim>
                                    <p:anim calcmode="lin" valueType="num">
                                      <p:cBhvr additive="base">
                                        <p:cTn id="1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o7planning.org/vi/11707/cache/images/i/148975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117600"/>
            <a:ext cx="8684669" cy="5740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175" y="0"/>
            <a:ext cx="5604419" cy="523220"/>
          </a:xfrm>
          <a:prstGeom prst="rect">
            <a:avLst/>
          </a:prstGeom>
        </p:spPr>
        <p:txBody>
          <a:bodyPr wrap="none">
            <a:spAutoFit/>
          </a:bodyPr>
          <a:lstStyle/>
          <a:p>
            <a:r>
              <a:rPr lang="vi-VN" sz="2800" b="1" dirty="0">
                <a:solidFill>
                  <a:srgbClr val="FF0000"/>
                </a:solidFill>
                <a:latin typeface="Palatino Linotype" panose="02040502050505030304" pitchFamily="18" charset="0"/>
              </a:rPr>
              <a:t>1. </a:t>
            </a:r>
            <a:r>
              <a:rPr lang="en-US" sz="2800" b="1" dirty="0">
                <a:solidFill>
                  <a:srgbClr val="FF0000"/>
                </a:solidFill>
                <a:latin typeface="Palatino Linotype" panose="02040502050505030304" pitchFamily="18" charset="0"/>
              </a:rPr>
              <a:t>2 </a:t>
            </a:r>
            <a:r>
              <a:rPr lang="en-US" sz="2800" b="1" dirty="0" err="1">
                <a:solidFill>
                  <a:srgbClr val="FF0000"/>
                </a:solidFill>
                <a:latin typeface="Palatino Linotype" panose="02040502050505030304" pitchFamily="18" charset="0"/>
              </a:rPr>
              <a:t>Tùy</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chọn</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cấu</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hình</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cài</a:t>
            </a:r>
            <a:r>
              <a:rPr lang="en-US" sz="2800" b="1" dirty="0">
                <a:solidFill>
                  <a:srgbClr val="FF0000"/>
                </a:solidFill>
                <a:latin typeface="Palatino Linotype" panose="02040502050505030304" pitchFamily="18" charset="0"/>
              </a:rPr>
              <a:t> </a:t>
            </a:r>
            <a:r>
              <a:rPr lang="en-US" sz="2800" b="1" dirty="0" err="1">
                <a:solidFill>
                  <a:srgbClr val="FF0000"/>
                </a:solidFill>
                <a:latin typeface="Palatino Linotype" panose="02040502050505030304" pitchFamily="18" charset="0"/>
              </a:rPr>
              <a:t>đặt</a:t>
            </a:r>
            <a:r>
              <a:rPr lang="en-US" sz="2800" b="1" dirty="0">
                <a:solidFill>
                  <a:srgbClr val="FF0000"/>
                </a:solidFill>
                <a:latin typeface="Palatino Linotype" panose="02040502050505030304" pitchFamily="18" charset="0"/>
              </a:rPr>
              <a:t>(</a:t>
            </a:r>
            <a:r>
              <a:rPr lang="en-US" sz="2800" b="1" dirty="0" err="1">
                <a:solidFill>
                  <a:srgbClr val="FF0000"/>
                </a:solidFill>
                <a:latin typeface="Palatino Linotype" panose="02040502050505030304" pitchFamily="18" charset="0"/>
              </a:rPr>
              <a:t>tt</a:t>
            </a:r>
            <a:r>
              <a:rPr lang="en-US" sz="2800" b="1" dirty="0">
                <a:solidFill>
                  <a:srgbClr val="FF0000"/>
                </a:solidFill>
                <a:latin typeface="Palatino Linotype" panose="02040502050505030304" pitchFamily="18" charset="0"/>
              </a:rPr>
              <a:t>) </a:t>
            </a:r>
          </a:p>
        </p:txBody>
      </p:sp>
      <p:sp>
        <p:nvSpPr>
          <p:cNvPr id="7" name="Rectangle 6"/>
          <p:cNvSpPr/>
          <p:nvPr/>
        </p:nvSpPr>
        <p:spPr>
          <a:xfrm>
            <a:off x="1037006" y="523220"/>
            <a:ext cx="2929007" cy="523220"/>
          </a:xfrm>
          <a:prstGeom prst="rect">
            <a:avLst/>
          </a:prstGeom>
        </p:spPr>
        <p:txBody>
          <a:bodyPr wrap="none">
            <a:spAutoFit/>
          </a:bodyPr>
          <a:lstStyle/>
          <a:p>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Màn</a:t>
            </a:r>
            <a:r>
              <a:rPr lang="en-US" sz="2800" dirty="0" smtClean="0">
                <a:solidFill>
                  <a:schemeClr val="accent1">
                    <a:lumMod val="50000"/>
                  </a:schemeClr>
                </a:solidFill>
                <a:latin typeface="Palatino Linotype" panose="02040502050505030304" pitchFamily="18" charset="0"/>
              </a:rPr>
              <a:t> </a:t>
            </a:r>
            <a:r>
              <a:rPr lang="en-US" sz="2800" dirty="0" err="1" smtClean="0">
                <a:solidFill>
                  <a:schemeClr val="accent1">
                    <a:lumMod val="50000"/>
                  </a:schemeClr>
                </a:solidFill>
                <a:latin typeface="Palatino Linotype" panose="02040502050505030304" pitchFamily="18" charset="0"/>
              </a:rPr>
              <a:t>hình</a:t>
            </a:r>
            <a:r>
              <a:rPr lang="en-US" sz="2800" dirty="0" smtClean="0">
                <a:solidFill>
                  <a:schemeClr val="accent1">
                    <a:lumMod val="50000"/>
                  </a:schemeClr>
                </a:solidFill>
                <a:latin typeface="Palatino Linotype" panose="02040502050505030304" pitchFamily="18" charset="0"/>
              </a:rPr>
              <a:t> finish</a:t>
            </a:r>
            <a:endParaRPr lang="en-US" sz="2800" dirty="0">
              <a:solidFill>
                <a:schemeClr val="accent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4525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ppt_x"/>
                                          </p:val>
                                        </p:tav>
                                        <p:tav tm="100000">
                                          <p:val>
                                            <p:strVal val="#ppt_x"/>
                                          </p:val>
                                        </p:tav>
                                      </p:tavLst>
                                    </p:anim>
                                    <p:anim calcmode="lin" valueType="num">
                                      <p:cBhvr additive="base">
                                        <p:cTn id="1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757" y="98002"/>
            <a:ext cx="6875586" cy="523220"/>
          </a:xfrm>
          <a:prstGeom prst="rect">
            <a:avLst/>
          </a:prstGeom>
          <a:noFill/>
        </p:spPr>
        <p:txBody>
          <a:bodyPr wrap="square" rtlCol="0">
            <a:spAutoFit/>
          </a:bodyPr>
          <a:lstStyle/>
          <a:p>
            <a:r>
              <a:rPr lang="vi-VN" sz="2800" b="1" dirty="0" smtClean="0">
                <a:solidFill>
                  <a:srgbClr val="FF0000"/>
                </a:solidFill>
                <a:effectLst/>
                <a:latin typeface="Palatino Linotype" panose="02040502050505030304" pitchFamily="18" charset="0"/>
              </a:rPr>
              <a:t>2.   </a:t>
            </a:r>
            <a:r>
              <a:rPr lang="en-US" sz="2800" b="1" dirty="0" err="1" smtClean="0">
                <a:solidFill>
                  <a:srgbClr val="FF0000"/>
                </a:solidFill>
                <a:effectLst/>
                <a:latin typeface="Palatino Linotype" panose="02040502050505030304" pitchFamily="18" charset="0"/>
              </a:rPr>
              <a:t>Tạo</a:t>
            </a:r>
            <a:r>
              <a:rPr lang="en-US" sz="2800" b="1" dirty="0" smtClean="0">
                <a:solidFill>
                  <a:srgbClr val="FF0000"/>
                </a:solidFill>
                <a:effectLst/>
                <a:latin typeface="Palatino Linotype" panose="02040502050505030304" pitchFamily="18" charset="0"/>
              </a:rPr>
              <a:t> </a:t>
            </a:r>
            <a:r>
              <a:rPr lang="en-US" sz="2800" b="1" dirty="0" err="1" smtClean="0">
                <a:solidFill>
                  <a:srgbClr val="FF0000"/>
                </a:solidFill>
                <a:effectLst/>
                <a:latin typeface="Palatino Linotype" panose="02040502050505030304" pitchFamily="18" charset="0"/>
              </a:rPr>
              <a:t>tài</a:t>
            </a:r>
            <a:r>
              <a:rPr lang="en-US" sz="2800" b="1" dirty="0" smtClean="0">
                <a:solidFill>
                  <a:srgbClr val="FF0000"/>
                </a:solidFill>
                <a:effectLst/>
                <a:latin typeface="Palatino Linotype" panose="02040502050505030304" pitchFamily="18" charset="0"/>
              </a:rPr>
              <a:t> </a:t>
            </a:r>
            <a:r>
              <a:rPr lang="en-US" sz="2800" b="1" err="1" smtClean="0">
                <a:solidFill>
                  <a:srgbClr val="FF0000"/>
                </a:solidFill>
                <a:effectLst/>
                <a:latin typeface="Palatino Linotype" panose="02040502050505030304" pitchFamily="18" charset="0"/>
              </a:rPr>
              <a:t>khoản</a:t>
            </a:r>
            <a:r>
              <a:rPr lang="en-US" sz="2800" b="1" smtClean="0">
                <a:solidFill>
                  <a:srgbClr val="FF0000"/>
                </a:solidFill>
                <a:effectLst/>
                <a:latin typeface="Palatino Linotype" panose="02040502050505030304" pitchFamily="18" charset="0"/>
              </a:rPr>
              <a:t> GitHub</a:t>
            </a:r>
            <a:endParaRPr lang="en-US" sz="2800" b="1" dirty="0">
              <a:solidFill>
                <a:srgbClr val="FF0000"/>
              </a:solidFill>
              <a:effectLst/>
              <a:latin typeface="Palatino Linotype" panose="02040502050505030304" pitchFamily="18" charset="0"/>
            </a:endParaRPr>
          </a:p>
        </p:txBody>
      </p:sp>
      <p:sp>
        <p:nvSpPr>
          <p:cNvPr id="3" name="TextBox 2"/>
          <p:cNvSpPr txBox="1"/>
          <p:nvPr/>
        </p:nvSpPr>
        <p:spPr>
          <a:xfrm>
            <a:off x="726982" y="621222"/>
            <a:ext cx="9839417" cy="1077218"/>
          </a:xfrm>
          <a:prstGeom prst="rect">
            <a:avLst/>
          </a:prstGeom>
          <a:noFill/>
        </p:spPr>
        <p:txBody>
          <a:bodyPr wrap="square" rtlCol="0">
            <a:spAutoFit/>
          </a:bodyPr>
          <a:lstStyle/>
          <a:p>
            <a:r>
              <a:rPr lang="en-US" sz="2800" dirty="0" smtClean="0">
                <a:solidFill>
                  <a:srgbClr val="7030A0"/>
                </a:solidFill>
                <a:latin typeface="Palatino Linotype" panose="02040502050505030304" pitchFamily="18" charset="0"/>
              </a:rPr>
              <a:t>- </a:t>
            </a:r>
            <a:r>
              <a:rPr lang="en-US" sz="2800" dirty="0" err="1" smtClean="0">
                <a:solidFill>
                  <a:srgbClr val="7030A0"/>
                </a:solidFill>
                <a:latin typeface="Palatino Linotype" panose="02040502050505030304" pitchFamily="18" charset="0"/>
              </a:rPr>
              <a:t>Đăng</a:t>
            </a:r>
            <a:r>
              <a:rPr lang="en-US" sz="2800" dirty="0" smtClean="0">
                <a:solidFill>
                  <a:srgbClr val="7030A0"/>
                </a:solidFill>
                <a:latin typeface="Palatino Linotype" panose="02040502050505030304" pitchFamily="18" charset="0"/>
              </a:rPr>
              <a:t> </a:t>
            </a:r>
            <a:r>
              <a:rPr lang="en-US" sz="2800" dirty="0" err="1" smtClean="0">
                <a:solidFill>
                  <a:srgbClr val="7030A0"/>
                </a:solidFill>
                <a:latin typeface="Palatino Linotype" panose="02040502050505030304" pitchFamily="18" charset="0"/>
              </a:rPr>
              <a:t>ký</a:t>
            </a:r>
            <a:r>
              <a:rPr lang="en-US" sz="2800" dirty="0" smtClean="0">
                <a:solidFill>
                  <a:srgbClr val="7030A0"/>
                </a:solidFill>
                <a:latin typeface="Palatino Linotype" panose="02040502050505030304" pitchFamily="18" charset="0"/>
              </a:rPr>
              <a:t> </a:t>
            </a:r>
            <a:r>
              <a:rPr lang="en-US" sz="2800" err="1" smtClean="0">
                <a:solidFill>
                  <a:srgbClr val="7030A0"/>
                </a:solidFill>
                <a:latin typeface="Palatino Linotype" panose="02040502050505030304" pitchFamily="18" charset="0"/>
              </a:rPr>
              <a:t>vào</a:t>
            </a:r>
            <a:r>
              <a:rPr lang="en-US" sz="2800" smtClean="0">
                <a:solidFill>
                  <a:srgbClr val="7030A0"/>
                </a:solidFill>
                <a:latin typeface="Palatino Linotype" panose="02040502050505030304" pitchFamily="18" charset="0"/>
              </a:rPr>
              <a:t> GitHub(</a:t>
            </a:r>
            <a:r>
              <a:rPr lang="vi-VN" dirty="0"/>
              <a:t>Việc đăng ký một tài khoản là đơn giản, bạn chỉ cần nhập </a:t>
            </a:r>
            <a:r>
              <a:rPr lang="vi-VN" b="1" dirty="0"/>
              <a:t>username/password</a:t>
            </a:r>
            <a:r>
              <a:rPr lang="vi-VN" dirty="0"/>
              <a:t> và địa chỉ </a:t>
            </a:r>
            <a:r>
              <a:rPr lang="vi-VN" b="1" dirty="0"/>
              <a:t>email</a:t>
            </a:r>
            <a:r>
              <a:rPr lang="vi-VN" dirty="0"/>
              <a:t>. Sau khi đăng ký xong bạn cần vào Email kích hoạt tài khoản</a:t>
            </a:r>
            <a:r>
              <a:rPr lang="vi-VN" dirty="0" smtClean="0"/>
              <a:t>.</a:t>
            </a:r>
            <a:r>
              <a:rPr lang="en-US" dirty="0" smtClean="0"/>
              <a:t>)</a:t>
            </a:r>
            <a:endParaRPr lang="en-US" sz="2800" dirty="0">
              <a:solidFill>
                <a:srgbClr val="7030A0"/>
              </a:solidFill>
              <a:latin typeface="Palatino Linotype" panose="02040502050505030304" pitchFamily="18" charset="0"/>
            </a:endParaRPr>
          </a:p>
        </p:txBody>
      </p:sp>
      <p:pic>
        <p:nvPicPr>
          <p:cNvPr id="5" name="Picture 4"/>
          <p:cNvPicPr>
            <a:picLocks noChangeAspect="1"/>
          </p:cNvPicPr>
          <p:nvPr/>
        </p:nvPicPr>
        <p:blipFill>
          <a:blip r:embed="rId2"/>
          <a:stretch>
            <a:fillRect/>
          </a:stretch>
        </p:blipFill>
        <p:spPr>
          <a:xfrm>
            <a:off x="236757" y="1816274"/>
            <a:ext cx="9148543" cy="4922729"/>
          </a:xfrm>
          <a:prstGeom prst="rect">
            <a:avLst/>
          </a:prstGeom>
        </p:spPr>
      </p:pic>
    </p:spTree>
    <p:extLst>
      <p:ext uri="{BB962C8B-B14F-4D97-AF65-F5344CB8AC3E}">
        <p14:creationId xmlns:p14="http://schemas.microsoft.com/office/powerpoint/2010/main" val="55622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818" y="0"/>
            <a:ext cx="9144000" cy="942109"/>
          </a:xfrm>
        </p:spPr>
        <p:txBody>
          <a:bodyPr>
            <a:normAutofit/>
          </a:bodyPr>
          <a:lstStyle/>
          <a:p>
            <a:r>
              <a:rPr lang="en-US" sz="4800" b="1" smtClean="0">
                <a:solidFill>
                  <a:srgbClr val="FF0000"/>
                </a:solidFill>
              </a:rPr>
              <a:t>4. CÁC LỆNH CƠ BẢN</a:t>
            </a:r>
            <a:endParaRPr lang="en-US" sz="4800" b="1">
              <a:solidFill>
                <a:srgbClr val="FF0000"/>
              </a:solidFill>
            </a:endParaRPr>
          </a:p>
        </p:txBody>
      </p:sp>
      <p:sp>
        <p:nvSpPr>
          <p:cNvPr id="3" name="Subtitle 2"/>
          <p:cNvSpPr>
            <a:spLocks noGrp="1"/>
          </p:cNvSpPr>
          <p:nvPr>
            <p:ph type="subTitle" idx="1"/>
          </p:nvPr>
        </p:nvSpPr>
        <p:spPr>
          <a:xfrm>
            <a:off x="332509" y="942109"/>
            <a:ext cx="10335491" cy="5652655"/>
          </a:xfrm>
        </p:spPr>
        <p:txBody>
          <a:bodyPr>
            <a:normAutofit fontScale="92500" lnSpcReduction="10000"/>
          </a:bodyPr>
          <a:lstStyle/>
          <a:p>
            <a:pPr marL="457200" indent="-457200" algn="l">
              <a:buAutoNum type="arabicPeriod"/>
            </a:pPr>
            <a:r>
              <a:rPr lang="en-US" b="1" smtClean="0"/>
              <a:t>git init </a:t>
            </a:r>
            <a:r>
              <a:rPr lang="en-US" smtClean="0"/>
              <a:t>: tạo kho </a:t>
            </a:r>
          </a:p>
          <a:p>
            <a:pPr marL="457200" indent="-457200" algn="l">
              <a:buAutoNum type="arabicPeriod"/>
            </a:pPr>
            <a:r>
              <a:rPr lang="en-US" b="1" smtClean="0"/>
              <a:t>git status </a:t>
            </a:r>
            <a:r>
              <a:rPr lang="en-US" smtClean="0"/>
              <a:t>: xem trạng thái code</a:t>
            </a:r>
          </a:p>
          <a:p>
            <a:pPr marL="457200" indent="-457200" algn="l">
              <a:buAutoNum type="arabicPeriod"/>
            </a:pPr>
            <a:r>
              <a:rPr lang="en-US" b="1" smtClean="0"/>
              <a:t>git clone </a:t>
            </a:r>
            <a:r>
              <a:rPr lang="en-US" smtClean="0"/>
              <a:t>: tải kho về máy local </a:t>
            </a:r>
          </a:p>
          <a:p>
            <a:pPr marL="457200" indent="-457200" algn="l">
              <a:buAutoNum type="arabicPeriod"/>
            </a:pPr>
            <a:r>
              <a:rPr lang="en-US" b="1" smtClean="0"/>
              <a:t>git pull </a:t>
            </a:r>
            <a:r>
              <a:rPr lang="en-US" smtClean="0"/>
              <a:t>: tải những thay đổi trên github về máy local</a:t>
            </a:r>
          </a:p>
          <a:p>
            <a:pPr marL="457200" indent="-457200" algn="l">
              <a:buAutoNum type="arabicPeriod"/>
            </a:pPr>
            <a:r>
              <a:rPr lang="en-US" b="1" smtClean="0"/>
              <a:t>git add </a:t>
            </a:r>
            <a:r>
              <a:rPr lang="en-US" smtClean="0"/>
              <a:t>: đưa code sang vùng staging area</a:t>
            </a:r>
          </a:p>
          <a:p>
            <a:pPr marL="457200" indent="-457200" algn="l">
              <a:buAutoNum type="arabicPeriod"/>
            </a:pPr>
            <a:r>
              <a:rPr lang="en-US" b="1" smtClean="0"/>
              <a:t>git commit </a:t>
            </a:r>
            <a:r>
              <a:rPr lang="en-US" smtClean="0"/>
              <a:t>–m “bỏ tên cần đặt vô” : đưa code lên local repo</a:t>
            </a:r>
          </a:p>
          <a:p>
            <a:pPr marL="457200" indent="-457200" algn="l">
              <a:buAutoNum type="arabicPeriod"/>
            </a:pPr>
            <a:r>
              <a:rPr lang="en-US" b="1" smtClean="0"/>
              <a:t>git push </a:t>
            </a:r>
            <a:r>
              <a:rPr lang="en-US" smtClean="0"/>
              <a:t>: đưa code từ local repo lên github</a:t>
            </a:r>
          </a:p>
          <a:p>
            <a:pPr marL="457200" indent="-457200" algn="l">
              <a:buAutoNum type="arabicPeriod"/>
            </a:pPr>
            <a:r>
              <a:rPr lang="en-US" b="1" smtClean="0"/>
              <a:t>git branch </a:t>
            </a:r>
            <a:r>
              <a:rPr lang="en-US" smtClean="0"/>
              <a:t>&lt;tên nhánh cần đặt&gt; : tạo 1 nhánh mới </a:t>
            </a:r>
          </a:p>
          <a:p>
            <a:pPr marL="457200" indent="-457200" algn="l">
              <a:buAutoNum type="arabicPeriod"/>
            </a:pPr>
            <a:r>
              <a:rPr lang="en-US" b="1" smtClean="0"/>
              <a:t>git checkout </a:t>
            </a:r>
            <a:r>
              <a:rPr lang="en-US" smtClean="0"/>
              <a:t>&lt;tên nhánh&gt; : chuyển sang nhánh cần đến</a:t>
            </a:r>
          </a:p>
          <a:p>
            <a:pPr marL="457200" indent="-457200" algn="l">
              <a:buAutoNum type="arabicPeriod"/>
            </a:pPr>
            <a:r>
              <a:rPr lang="en-US" b="1" smtClean="0"/>
              <a:t>git checkout –b </a:t>
            </a:r>
            <a:r>
              <a:rPr lang="en-US" smtClean="0"/>
              <a:t>&lt;tên nhánh&gt; : vừa tạo ra nhánh mới và đứng trên nhánh đó</a:t>
            </a:r>
          </a:p>
          <a:p>
            <a:pPr marL="457200" indent="-457200" algn="l">
              <a:buAutoNum type="arabicPeriod"/>
            </a:pPr>
            <a:r>
              <a:rPr lang="en-US" b="1" smtClean="0"/>
              <a:t>git merge </a:t>
            </a:r>
            <a:r>
              <a:rPr lang="en-US" smtClean="0"/>
              <a:t>: gộp 2 nhánh vào 1 nhánh (lưu ý muốn gộp nhánh nào vào nhánh nào thì                                  			phải đứng trên nhóm mà mình muốn và kéo nhánh kia về)</a:t>
            </a:r>
          </a:p>
          <a:p>
            <a:pPr marL="457200" indent="-457200" algn="l">
              <a:buAutoNum type="arabicPeriod"/>
            </a:pPr>
            <a:r>
              <a:rPr lang="en-US" b="1"/>
              <a:t>g</a:t>
            </a:r>
            <a:r>
              <a:rPr lang="en-US" b="1" smtClean="0"/>
              <a:t>it diff</a:t>
            </a:r>
            <a:r>
              <a:rPr lang="en-US" smtClean="0"/>
              <a:t>: coi sự khác nhau giữa 2 code khi có xung đột</a:t>
            </a:r>
          </a:p>
          <a:p>
            <a:pPr marL="457200" indent="-457200" algn="l">
              <a:buAutoNum type="arabicPeriod"/>
            </a:pPr>
            <a:r>
              <a:rPr lang="en-US" b="1"/>
              <a:t>g</a:t>
            </a:r>
            <a:r>
              <a:rPr lang="en-US" b="1" smtClean="0"/>
              <a:t>it log </a:t>
            </a:r>
            <a:r>
              <a:rPr lang="en-US" smtClean="0"/>
              <a:t>: xem lịch sử đã làm việc trên git</a:t>
            </a:r>
            <a:endParaRPr lang="en-US"/>
          </a:p>
        </p:txBody>
      </p:sp>
    </p:spTree>
    <p:extLst>
      <p:ext uri="{BB962C8B-B14F-4D97-AF65-F5344CB8AC3E}">
        <p14:creationId xmlns:p14="http://schemas.microsoft.com/office/powerpoint/2010/main" val="348642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ircle(in)">
                                      <p:cBhvr>
                                        <p:cTn id="52" dur="20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ircle(in)">
                                      <p:cBhvr>
                                        <p:cTn id="57" dur="20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circle(in)">
                                      <p:cBhvr>
                                        <p:cTn id="62" dur="20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circle(in)">
                                      <p:cBhvr>
                                        <p:cTn id="67" dur="20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circle(in)">
                                      <p:cBhvr>
                                        <p:cTn id="7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0659" y="0"/>
            <a:ext cx="6716998" cy="1318054"/>
          </a:xfrm>
        </p:spPr>
        <p:txBody>
          <a:bodyPr>
            <a:normAutofit/>
          </a:bodyPr>
          <a:lstStyle/>
          <a:p>
            <a:pPr algn="l"/>
            <a:r>
              <a:rPr lang="en-US" sz="2800" b="1" smtClean="0">
                <a:solidFill>
                  <a:srgbClr val="FF0000"/>
                </a:solidFill>
                <a:latin typeface="Arial" panose="020B0604020202020204" pitchFamily="34" charset="0"/>
                <a:cs typeface="Arial" panose="020B0604020202020204" pitchFamily="34" charset="0"/>
              </a:rPr>
              <a:t>5. XUNG ĐỘT CODE (CONFLICT)</a:t>
            </a:r>
            <a:r>
              <a:rPr lang="en-US" sz="2800" b="1" dirty="0">
                <a:latin typeface="Arial" panose="020B0604020202020204" pitchFamily="34" charset="0"/>
                <a:cs typeface="Arial" panose="020B0604020202020204" pitchFamily="34" charset="0"/>
              </a:rPr>
              <a:t/>
            </a:r>
            <a:br>
              <a:rPr lang="en-US" sz="2800" b="1"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345988" y="1089497"/>
            <a:ext cx="10388817" cy="4528708"/>
          </a:xfrm>
        </p:spPr>
        <p:txBody>
          <a:bodyPr>
            <a:normAutofit/>
          </a:bodyPr>
          <a:lstStyle/>
          <a:p>
            <a:pPr algn="just">
              <a:lnSpc>
                <a:spcPct val="150000"/>
              </a:lnSpc>
            </a:pPr>
            <a:r>
              <a:rPr lang="en-US" sz="2600"/>
              <a:t>C</a:t>
            </a:r>
            <a:r>
              <a:rPr lang="vi-VN" sz="2600" smtClean="0"/>
              <a:t>onflict </a:t>
            </a:r>
            <a:r>
              <a:rPr lang="vi-VN" sz="2600" dirty="0"/>
              <a:t>là xung đột xảy ra khi chúng ta tiến </a:t>
            </a:r>
            <a:r>
              <a:rPr lang="vi-VN" sz="2600"/>
              <a:t>hành </a:t>
            </a:r>
            <a:r>
              <a:rPr lang="vi-VN" sz="2600" smtClean="0"/>
              <a:t>merge</a:t>
            </a:r>
            <a:r>
              <a:rPr lang="en-US" sz="2600" smtClean="0"/>
              <a:t> (</a:t>
            </a:r>
            <a:r>
              <a:rPr lang="en-US" sz="2800" smtClean="0"/>
              <a:t>trộn</a:t>
            </a:r>
            <a:r>
              <a:rPr lang="en-US" sz="2600" smtClean="0"/>
              <a:t>)</a:t>
            </a:r>
            <a:r>
              <a:rPr lang="vi-VN" sz="2600" smtClean="0"/>
              <a:t> branch</a:t>
            </a:r>
            <a:r>
              <a:rPr lang="en-US" sz="2600" smtClean="0"/>
              <a:t> (</a:t>
            </a:r>
            <a:r>
              <a:rPr lang="en-US" sz="2800" smtClean="0"/>
              <a:t>nhánh</a:t>
            </a:r>
            <a:r>
              <a:rPr lang="en-US" sz="2600" smtClean="0"/>
              <a:t>)</a:t>
            </a:r>
            <a:r>
              <a:rPr lang="vi-VN" sz="2600" smtClean="0"/>
              <a:t>. </a:t>
            </a:r>
            <a:r>
              <a:rPr lang="vi-VN" sz="2600" dirty="0"/>
              <a:t>Vậy khi nào merge bị conflict và khi nào thì không bị, chúng ta hãy cùng xem một ví dụ đơn giản sau:</a:t>
            </a:r>
          </a:p>
          <a:p>
            <a:pPr algn="just">
              <a:lnSpc>
                <a:spcPct val="150000"/>
              </a:lnSpc>
            </a:pPr>
            <a:r>
              <a:rPr lang="vi-VN" sz="2600" dirty="0"/>
              <a:t>Đầu tiên, ta khởi tạo git và tạo file test_file, sau đó add file vào và commit trong nhánh mặc định là master:</a:t>
            </a:r>
          </a:p>
          <a:p>
            <a:endParaRPr lang="en-US" dirty="0"/>
          </a:p>
        </p:txBody>
      </p:sp>
      <p:pic>
        <p:nvPicPr>
          <p:cNvPr id="6" name="Picture 5"/>
          <p:cNvPicPr>
            <a:picLocks noChangeAspect="1"/>
          </p:cNvPicPr>
          <p:nvPr/>
        </p:nvPicPr>
        <p:blipFill>
          <a:blip r:embed="rId2"/>
          <a:stretch>
            <a:fillRect/>
          </a:stretch>
        </p:blipFill>
        <p:spPr>
          <a:xfrm>
            <a:off x="571571" y="4351681"/>
            <a:ext cx="6376086" cy="2356021"/>
          </a:xfrm>
          <a:prstGeom prst="rect">
            <a:avLst/>
          </a:prstGeom>
        </p:spPr>
      </p:pic>
    </p:spTree>
    <p:extLst>
      <p:ext uri="{BB962C8B-B14F-4D97-AF65-F5344CB8AC3E}">
        <p14:creationId xmlns:p14="http://schemas.microsoft.com/office/powerpoint/2010/main" val="28102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0659" y="1095632"/>
            <a:ext cx="11508260" cy="715581"/>
          </a:xfrm>
          <a:prstGeom prst="rect">
            <a:avLst/>
          </a:prstGeom>
        </p:spPr>
        <p:txBody>
          <a:bodyPr wrap="square">
            <a:spAutoFit/>
          </a:bodyPr>
          <a:lstStyle/>
          <a:p>
            <a:pPr>
              <a:lnSpc>
                <a:spcPct val="150000"/>
              </a:lnSpc>
            </a:pPr>
            <a:r>
              <a:rPr lang="en-US" sz="2700" dirty="0" err="1">
                <a:solidFill>
                  <a:srgbClr val="4A4A4A"/>
                </a:solidFill>
                <a:latin typeface="Arial" panose="020B0604020202020204" pitchFamily="34" charset="0"/>
                <a:cs typeface="Arial" panose="020B0604020202020204" pitchFamily="34" charset="0"/>
              </a:rPr>
              <a:t>Bây</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giờ</a:t>
            </a:r>
            <a:r>
              <a:rPr lang="en-US" sz="2700" dirty="0">
                <a:solidFill>
                  <a:srgbClr val="4A4A4A"/>
                </a:solidFill>
                <a:latin typeface="Arial" panose="020B0604020202020204" pitchFamily="34" charset="0"/>
                <a:cs typeface="Arial" panose="020B0604020202020204" pitchFamily="34" charset="0"/>
              </a:rPr>
              <a:t>, ta </a:t>
            </a:r>
            <a:r>
              <a:rPr lang="en-US" sz="2700" dirty="0" err="1">
                <a:solidFill>
                  <a:srgbClr val="4A4A4A"/>
                </a:solidFill>
                <a:latin typeface="Arial" panose="020B0604020202020204" pitchFamily="34" charset="0"/>
                <a:cs typeface="Arial" panose="020B0604020202020204" pitchFamily="34" charset="0"/>
              </a:rPr>
              <a:t>đang</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làm</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việc</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trong</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nhánh</a:t>
            </a:r>
            <a:r>
              <a:rPr lang="en-US" sz="2700" dirty="0">
                <a:solidFill>
                  <a:srgbClr val="4A4A4A"/>
                </a:solidFill>
                <a:latin typeface="Arial" panose="020B0604020202020204" pitchFamily="34" charset="0"/>
                <a:cs typeface="Arial" panose="020B0604020202020204" pitchFamily="34" charset="0"/>
              </a:rPr>
              <a:t> master </a:t>
            </a:r>
            <a:r>
              <a:rPr lang="en-US" sz="2700" dirty="0" err="1">
                <a:solidFill>
                  <a:srgbClr val="4A4A4A"/>
                </a:solidFill>
                <a:latin typeface="Arial" panose="020B0604020202020204" pitchFamily="34" charset="0"/>
                <a:cs typeface="Arial" panose="020B0604020202020204" pitchFamily="34" charset="0"/>
              </a:rPr>
              <a:t>với</a:t>
            </a:r>
            <a:r>
              <a:rPr lang="en-US" sz="2700" dirty="0">
                <a:solidFill>
                  <a:srgbClr val="4A4A4A"/>
                </a:solidFill>
                <a:latin typeface="Arial" panose="020B0604020202020204" pitchFamily="34" charset="0"/>
                <a:cs typeface="Arial" panose="020B0604020202020204" pitchFamily="34" charset="0"/>
              </a:rPr>
              <a:t> 1 file </a:t>
            </a:r>
            <a:r>
              <a:rPr lang="en-US" sz="2700" dirty="0" err="1">
                <a:solidFill>
                  <a:srgbClr val="4A4A4A"/>
                </a:solidFill>
                <a:latin typeface="Arial" panose="020B0604020202020204" pitchFamily="34" charset="0"/>
                <a:cs typeface="Arial" panose="020B0604020202020204" pitchFamily="34" charset="0"/>
              </a:rPr>
              <a:t>là</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test_file</a:t>
            </a:r>
            <a:r>
              <a:rPr lang="en-US" sz="2700" dirty="0">
                <a:solidFill>
                  <a:srgbClr val="4A4A4A"/>
                </a:solidFill>
                <a:latin typeface="Arial" panose="020B0604020202020204" pitchFamily="34" charset="0"/>
                <a:cs typeface="Arial" panose="020B0604020202020204" pitchFamily="34" charset="0"/>
              </a:rPr>
              <a:t>.</a:t>
            </a:r>
            <a:endParaRPr lang="en-US" sz="27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97" y="1986577"/>
            <a:ext cx="7923787" cy="4050968"/>
          </a:xfrm>
          <a:prstGeom prst="rect">
            <a:avLst/>
          </a:prstGeom>
        </p:spPr>
      </p:pic>
      <p:sp>
        <p:nvSpPr>
          <p:cNvPr id="8" name="Title 3"/>
          <p:cNvSpPr txBox="1">
            <a:spLocks/>
          </p:cNvSpPr>
          <p:nvPr/>
        </p:nvSpPr>
        <p:spPr>
          <a:xfrm>
            <a:off x="230659" y="0"/>
            <a:ext cx="4810898" cy="13180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659" y="1133388"/>
            <a:ext cx="7462299" cy="507831"/>
          </a:xfrm>
          <a:prstGeom prst="rect">
            <a:avLst/>
          </a:prstGeom>
        </p:spPr>
        <p:txBody>
          <a:bodyPr wrap="none">
            <a:spAutoFit/>
          </a:bodyPr>
          <a:lstStyle/>
          <a:p>
            <a:r>
              <a:rPr lang="en-US" sz="2700" dirty="0" err="1">
                <a:solidFill>
                  <a:srgbClr val="4A4A4A"/>
                </a:solidFill>
                <a:latin typeface="Arial" panose="020B0604020202020204" pitchFamily="34" charset="0"/>
                <a:cs typeface="Arial" panose="020B0604020202020204" pitchFamily="34" charset="0"/>
              </a:rPr>
              <a:t>Tiếp</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theo</a:t>
            </a:r>
            <a:r>
              <a:rPr lang="en-US" sz="2700" dirty="0">
                <a:solidFill>
                  <a:srgbClr val="4A4A4A"/>
                </a:solidFill>
                <a:latin typeface="Arial" panose="020B0604020202020204" pitchFamily="34" charset="0"/>
                <a:cs typeface="Arial" panose="020B0604020202020204" pitchFamily="34" charset="0"/>
              </a:rPr>
              <a:t>, ta </a:t>
            </a:r>
            <a:r>
              <a:rPr lang="en-US" sz="2700" dirty="0" err="1">
                <a:solidFill>
                  <a:srgbClr val="4A4A4A"/>
                </a:solidFill>
                <a:latin typeface="Arial" panose="020B0604020202020204" pitchFamily="34" charset="0"/>
                <a:cs typeface="Arial" panose="020B0604020202020204" pitchFamily="34" charset="0"/>
              </a:rPr>
              <a:t>tạo</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nhánh</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newbranch</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để</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làm</a:t>
            </a:r>
            <a:r>
              <a:rPr lang="en-US" sz="2700" dirty="0">
                <a:solidFill>
                  <a:srgbClr val="4A4A4A"/>
                </a:solidFill>
                <a:latin typeface="Arial" panose="020B0604020202020204" pitchFamily="34" charset="0"/>
                <a:cs typeface="Arial" panose="020B0604020202020204" pitchFamily="34" charset="0"/>
              </a:rPr>
              <a:t> </a:t>
            </a:r>
            <a:r>
              <a:rPr lang="en-US" sz="2700" dirty="0" err="1">
                <a:solidFill>
                  <a:srgbClr val="4A4A4A"/>
                </a:solidFill>
                <a:latin typeface="Arial" panose="020B0604020202020204" pitchFamily="34" charset="0"/>
                <a:cs typeface="Arial" panose="020B0604020202020204" pitchFamily="34" charset="0"/>
              </a:rPr>
              <a:t>việc</a:t>
            </a:r>
            <a:r>
              <a:rPr lang="en-US" sz="2700" dirty="0">
                <a:solidFill>
                  <a:srgbClr val="4A4A4A"/>
                </a:solidFill>
                <a:latin typeface="Arial" panose="020B0604020202020204" pitchFamily="34" charset="0"/>
                <a:cs typeface="Arial" panose="020B0604020202020204" pitchFamily="34" charset="0"/>
              </a:rPr>
              <a:t>:</a:t>
            </a:r>
            <a:endParaRPr lang="en-US" sz="2700" dirty="0">
              <a:latin typeface="Arial" panose="020B0604020202020204" pitchFamily="34" charset="0"/>
              <a:cs typeface="Arial" panose="020B0604020202020204" pitchFamily="34" charset="0"/>
            </a:endParaRPr>
          </a:p>
        </p:txBody>
      </p:sp>
      <p:sp>
        <p:nvSpPr>
          <p:cNvPr id="7" name="Rectangle 6"/>
          <p:cNvSpPr/>
          <p:nvPr/>
        </p:nvSpPr>
        <p:spPr>
          <a:xfrm>
            <a:off x="230659" y="1900878"/>
            <a:ext cx="5161991" cy="461665"/>
          </a:xfrm>
          <a:prstGeom prst="rect">
            <a:avLst/>
          </a:prstGeom>
        </p:spPr>
        <p:txBody>
          <a:bodyPr wrap="none">
            <a:spAutoFit/>
          </a:bodyPr>
          <a:lstStyle/>
          <a:p>
            <a:r>
              <a:rPr lang="en-US" sz="2400" dirty="0">
                <a:solidFill>
                  <a:srgbClr val="4A4A4A"/>
                </a:solidFill>
                <a:latin typeface="Courier New" panose="02070309020205020404" pitchFamily="49" charset="0"/>
              </a:rPr>
              <a:t>$ </a:t>
            </a:r>
            <a:r>
              <a:rPr lang="en-US" sz="2400" dirty="0" err="1">
                <a:solidFill>
                  <a:srgbClr val="4A4A4A"/>
                </a:solidFill>
                <a:latin typeface="Courier New" panose="02070309020205020404" pitchFamily="49" charset="0"/>
              </a:rPr>
              <a:t>git</a:t>
            </a:r>
            <a:r>
              <a:rPr lang="en-US" sz="2400" dirty="0">
                <a:solidFill>
                  <a:srgbClr val="4A4A4A"/>
                </a:solidFill>
                <a:latin typeface="Courier New" panose="02070309020205020404" pitchFamily="49" charset="0"/>
              </a:rPr>
              <a:t> checkout -b </a:t>
            </a:r>
            <a:r>
              <a:rPr lang="en-US" sz="2400" dirty="0" err="1">
                <a:solidFill>
                  <a:srgbClr val="4A4A4A"/>
                </a:solidFill>
                <a:latin typeface="Courier New" panose="02070309020205020404" pitchFamily="49" charset="0"/>
              </a:rPr>
              <a:t>newbranch</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499" y="2622202"/>
            <a:ext cx="7594013" cy="3653338"/>
          </a:xfrm>
          <a:prstGeom prst="rect">
            <a:avLst/>
          </a:prstGeom>
        </p:spPr>
      </p:pic>
      <p:sp>
        <p:nvSpPr>
          <p:cNvPr id="9" name="Title 3"/>
          <p:cNvSpPr txBox="1">
            <a:spLocks/>
          </p:cNvSpPr>
          <p:nvPr/>
        </p:nvSpPr>
        <p:spPr>
          <a:xfrm>
            <a:off x="230659" y="0"/>
            <a:ext cx="4810898" cy="13180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659" y="1074177"/>
            <a:ext cx="11780108" cy="1828193"/>
          </a:xfrm>
          <a:prstGeom prst="rect">
            <a:avLst/>
          </a:prstGeom>
        </p:spPr>
        <p:txBody>
          <a:bodyPr wrap="square">
            <a:spAutoFit/>
          </a:bodyPr>
          <a:lstStyle/>
          <a:p>
            <a:pPr>
              <a:lnSpc>
                <a:spcPct val="150000"/>
              </a:lnSpc>
            </a:pPr>
            <a:r>
              <a:rPr lang="vi-VN" sz="2600" dirty="0"/>
              <a:t>Từ đây, mọi thay đổi trên nhánh newbranch sẽ không ảnh hưởng đến nhánh master và ngược lại cho tới khi chúng được merge. Ta tiến hành thêm nội dung cho file test_file rồi commit:</a:t>
            </a:r>
            <a:endParaRPr lang="en-US" sz="2600" dirty="0"/>
          </a:p>
        </p:txBody>
      </p:sp>
      <p:sp>
        <p:nvSpPr>
          <p:cNvPr id="3" name="Rectangle 1"/>
          <p:cNvSpPr>
            <a:spLocks noChangeArrowheads="1"/>
          </p:cNvSpPr>
          <p:nvPr/>
        </p:nvSpPr>
        <p:spPr bwMode="auto">
          <a:xfrm>
            <a:off x="1309815" y="3204611"/>
            <a:ext cx="6763266" cy="2246769"/>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echo "line 1 in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newbranch</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&gt;&gt;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test_file</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git</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add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test_file</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git</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 commit -m "Edit test file in </a:t>
            </a:r>
            <a:r>
              <a:rPr kumimoji="0" lang="en-US" sz="2800" b="1" i="0" u="none" strike="noStrike" cap="none" normalizeH="0" baseline="0" dirty="0" err="1" smtClean="0">
                <a:ln>
                  <a:noFill/>
                </a:ln>
                <a:effectLst/>
                <a:latin typeface="Courier New" panose="02070309020205020404" pitchFamily="49" charset="0"/>
                <a:cs typeface="Courier New" panose="02070309020205020404" pitchFamily="49" charset="0"/>
              </a:rPr>
              <a:t>newbranch</a:t>
            </a:r>
            <a:r>
              <a:rPr kumimoji="0" lang="en-US" sz="28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en-US" sz="2800" b="1" i="0" u="none" strike="noStrike" cap="none" normalizeH="0" baseline="0" dirty="0" smtClean="0">
                <a:ln>
                  <a:noFill/>
                </a:ln>
                <a:effectLst/>
              </a:rPr>
              <a:t> </a:t>
            </a:r>
            <a:endParaRPr kumimoji="0" lang="en-US" sz="2800" b="1" i="0" u="none" strike="noStrike" cap="none" normalizeH="0" baseline="0" dirty="0" smtClean="0">
              <a:ln>
                <a:noFill/>
              </a:ln>
              <a:effectLst/>
              <a:latin typeface="Arial" panose="020B0604020202020204" pitchFamily="34" charset="0"/>
            </a:endParaRPr>
          </a:p>
        </p:txBody>
      </p:sp>
      <p:sp>
        <p:nvSpPr>
          <p:cNvPr id="6" name="Title 3"/>
          <p:cNvSpPr txBox="1">
            <a:spLocks/>
          </p:cNvSpPr>
          <p:nvPr/>
        </p:nvSpPr>
        <p:spPr>
          <a:xfrm>
            <a:off x="230659" y="0"/>
            <a:ext cx="4810898" cy="13180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819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990" y="1138535"/>
            <a:ext cx="10050614" cy="1200329"/>
          </a:xfrm>
          <a:prstGeom prst="rect">
            <a:avLst/>
          </a:prstGeom>
        </p:spPr>
        <p:txBody>
          <a:bodyPr wrap="square">
            <a:spAutoFit/>
          </a:bodyPr>
          <a:lstStyle/>
          <a:p>
            <a:pPr>
              <a:lnSpc>
                <a:spcPct val="150000"/>
              </a:lnSpc>
            </a:pPr>
            <a:r>
              <a:rPr lang="vi-VN" sz="2400" dirty="0"/>
              <a:t>Lúc này, nội dung trong file test_file đã được thêm ở dòng đầu tiên, tuy nhiên chỉ là trong nhánh newbranch. Giờ hãy quay về lại nhánh master:</a:t>
            </a:r>
            <a:endParaRPr lang="en-US" sz="2400" dirty="0"/>
          </a:p>
        </p:txBody>
      </p:sp>
      <p:sp>
        <p:nvSpPr>
          <p:cNvPr id="3" name="Rectangle 2"/>
          <p:cNvSpPr/>
          <p:nvPr/>
        </p:nvSpPr>
        <p:spPr>
          <a:xfrm>
            <a:off x="345989" y="2456589"/>
            <a:ext cx="4055919" cy="461665"/>
          </a:xfrm>
          <a:prstGeom prst="rect">
            <a:avLst/>
          </a:prstGeom>
        </p:spPr>
        <p:txBody>
          <a:bodyPr wrap="none">
            <a:spAutoFit/>
          </a:bodyPr>
          <a:lstStyle/>
          <a:p>
            <a:r>
              <a:rPr lang="en-US" sz="2400" dirty="0">
                <a:latin typeface="Courier New" panose="02070309020205020404" pitchFamily="49" charset="0"/>
              </a:rPr>
              <a:t>$ </a:t>
            </a:r>
            <a:r>
              <a:rPr lang="en-US" sz="2400" dirty="0" err="1">
                <a:latin typeface="Courier New" panose="02070309020205020404" pitchFamily="49" charset="0"/>
              </a:rPr>
              <a:t>git</a:t>
            </a:r>
            <a:r>
              <a:rPr lang="en-US" sz="2400" dirty="0">
                <a:latin typeface="Courier New" panose="02070309020205020404" pitchFamily="49" charset="0"/>
              </a:rPr>
              <a:t> checkout master</a:t>
            </a:r>
            <a:endParaRPr lang="en-US" sz="2400" dirty="0"/>
          </a:p>
        </p:txBody>
      </p:sp>
      <p:sp>
        <p:nvSpPr>
          <p:cNvPr id="6" name="Rectangle 5"/>
          <p:cNvSpPr/>
          <p:nvPr/>
        </p:nvSpPr>
        <p:spPr>
          <a:xfrm>
            <a:off x="345989" y="3035979"/>
            <a:ext cx="10514077" cy="2308324"/>
          </a:xfrm>
          <a:prstGeom prst="rect">
            <a:avLst/>
          </a:prstGeom>
        </p:spPr>
        <p:txBody>
          <a:bodyPr wrap="square">
            <a:spAutoFit/>
          </a:bodyPr>
          <a:lstStyle/>
          <a:p>
            <a:pPr>
              <a:lnSpc>
                <a:spcPct val="150000"/>
              </a:lnSpc>
            </a:pPr>
            <a:r>
              <a:rPr lang="vi-VN" sz="2400" dirty="0"/>
              <a:t>Như đã nói ở trên, mọi thay đổi trên nhánh newbranch không ảnh hưởng đến nhánh master nên file test_file ở nhánh master lúc này vẫn như ban đầu (còn trống). Ta thêm dòng đầu tiên cho test_file này với nội dung khác rồi commit:</a:t>
            </a:r>
            <a:endParaRPr lang="en-US" sz="2400" dirty="0"/>
          </a:p>
        </p:txBody>
      </p:sp>
      <p:sp>
        <p:nvSpPr>
          <p:cNvPr id="7" name="Rectangle 1"/>
          <p:cNvSpPr>
            <a:spLocks noChangeArrowheads="1"/>
          </p:cNvSpPr>
          <p:nvPr/>
        </p:nvSpPr>
        <p:spPr bwMode="auto">
          <a:xfrm>
            <a:off x="345989" y="5344303"/>
            <a:ext cx="7996100" cy="1200329"/>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echo "line 1 in master" &gt;&gt; </a:t>
            </a:r>
            <a:r>
              <a:rPr kumimoji="0" lang="en-US" sz="2400" b="1" i="0" u="none" strike="noStrike" cap="none" normalizeH="0" baseline="0" dirty="0" err="1" smtClean="0">
                <a:ln>
                  <a:noFill/>
                </a:ln>
                <a:effectLst/>
                <a:latin typeface="Courier New" panose="02070309020205020404" pitchFamily="49" charset="0"/>
                <a:cs typeface="Courier New" panose="02070309020205020404" pitchFamily="49" charset="0"/>
              </a:rPr>
              <a:t>test_file</a:t>
            </a: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sz="2400" b="1" i="0" u="none" strike="noStrike" cap="none" normalizeH="0" baseline="0" dirty="0" err="1" smtClean="0">
                <a:ln>
                  <a:noFill/>
                </a:ln>
                <a:effectLst/>
                <a:latin typeface="Courier New" panose="02070309020205020404" pitchFamily="49" charset="0"/>
                <a:cs typeface="Courier New" panose="02070309020205020404" pitchFamily="49" charset="0"/>
              </a:rPr>
              <a:t>git</a:t>
            </a: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add </a:t>
            </a:r>
            <a:r>
              <a:rPr kumimoji="0" lang="en-US" sz="2400" b="1" i="0" u="none" strike="noStrike" cap="none" normalizeH="0" baseline="0" dirty="0" err="1" smtClean="0">
                <a:ln>
                  <a:noFill/>
                </a:ln>
                <a:effectLst/>
                <a:latin typeface="Courier New" panose="02070309020205020404" pitchFamily="49" charset="0"/>
                <a:cs typeface="Courier New" panose="02070309020205020404" pitchFamily="49" charset="0"/>
              </a:rPr>
              <a:t>test_file</a:t>
            </a: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sz="2400" b="1" i="0" u="none" strike="noStrike" cap="none" normalizeH="0" baseline="0" dirty="0" err="1" smtClean="0">
                <a:ln>
                  <a:noFill/>
                </a:ln>
                <a:effectLst/>
                <a:latin typeface="Courier New" panose="02070309020205020404" pitchFamily="49" charset="0"/>
                <a:cs typeface="Courier New" panose="02070309020205020404" pitchFamily="49" charset="0"/>
              </a:rPr>
              <a:t>git</a:t>
            </a: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commit -m "Edit </a:t>
            </a:r>
            <a:r>
              <a:rPr kumimoji="0" lang="en-US" sz="2400" b="1" i="0" u="none" strike="noStrike" cap="none" normalizeH="0" baseline="0" dirty="0" err="1" smtClean="0">
                <a:ln>
                  <a:noFill/>
                </a:ln>
                <a:effectLst/>
                <a:latin typeface="Courier New" panose="02070309020205020404" pitchFamily="49" charset="0"/>
                <a:cs typeface="Courier New" panose="02070309020205020404" pitchFamily="49" charset="0"/>
              </a:rPr>
              <a:t>test_file</a:t>
            </a:r>
            <a:r>
              <a:rPr kumimoji="0" lang="en-US" sz="2400" b="1" i="0" u="none" strike="noStrike" cap="none" normalizeH="0" baseline="0" dirty="0" smtClean="0">
                <a:ln>
                  <a:noFill/>
                </a:ln>
                <a:effectLst/>
                <a:latin typeface="Courier New" panose="02070309020205020404" pitchFamily="49" charset="0"/>
                <a:cs typeface="Courier New" panose="02070309020205020404" pitchFamily="49" charset="0"/>
              </a:rPr>
              <a:t> in master"</a:t>
            </a:r>
            <a:r>
              <a:rPr kumimoji="0" lang="en-US" sz="2400" b="1" i="0" u="none" strike="noStrike" cap="none" normalizeH="0" baseline="0" dirty="0" smtClean="0">
                <a:ln>
                  <a:noFill/>
                </a:ln>
                <a:effectLst/>
              </a:rPr>
              <a:t> </a:t>
            </a:r>
            <a:endParaRPr kumimoji="0" lang="en-US" sz="2400" b="1" i="0" u="none" strike="noStrike" cap="none" normalizeH="0" baseline="0" dirty="0" smtClean="0">
              <a:ln>
                <a:noFill/>
              </a:ln>
              <a:effectLst/>
              <a:latin typeface="Arial" panose="020B0604020202020204" pitchFamily="34" charset="0"/>
            </a:endParaRPr>
          </a:p>
        </p:txBody>
      </p:sp>
      <p:sp>
        <p:nvSpPr>
          <p:cNvPr id="8" name="Title 3"/>
          <p:cNvSpPr txBox="1">
            <a:spLocks/>
          </p:cNvSpPr>
          <p:nvPr/>
        </p:nvSpPr>
        <p:spPr>
          <a:xfrm>
            <a:off x="230659" y="0"/>
            <a:ext cx="4810898" cy="13180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8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324" y="924351"/>
            <a:ext cx="11425882" cy="1292662"/>
          </a:xfrm>
          <a:prstGeom prst="rect">
            <a:avLst/>
          </a:prstGeom>
        </p:spPr>
        <p:txBody>
          <a:bodyPr wrap="square">
            <a:spAutoFit/>
          </a:bodyPr>
          <a:lstStyle/>
          <a:p>
            <a:r>
              <a:rPr lang="vi-VN" sz="2600" dirty="0"/>
              <a:t>Tới đây, ta đã có 2 file test_file khác nhau trong mỗi nhánh. Để kiểm tra nội dung mỗi file, ta có thể checkout qua nhánh tương ứng và dùng lệnh cat test_file:</a:t>
            </a:r>
            <a:endParaRPr lang="en-US" sz="2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24" y="2546907"/>
            <a:ext cx="6656560" cy="1533525"/>
          </a:xfrm>
          <a:prstGeom prst="rect">
            <a:avLst/>
          </a:prstGeom>
        </p:spPr>
      </p:pic>
      <p:sp>
        <p:nvSpPr>
          <p:cNvPr id="7" name="Rectangle 6"/>
          <p:cNvSpPr/>
          <p:nvPr/>
        </p:nvSpPr>
        <p:spPr>
          <a:xfrm>
            <a:off x="288323" y="4325035"/>
            <a:ext cx="11673017" cy="892552"/>
          </a:xfrm>
          <a:prstGeom prst="rect">
            <a:avLst/>
          </a:prstGeom>
        </p:spPr>
        <p:txBody>
          <a:bodyPr wrap="square">
            <a:spAutoFit/>
          </a:bodyPr>
          <a:lstStyle/>
          <a:p>
            <a:r>
              <a:rPr lang="en-US" sz="2600" dirty="0" err="1">
                <a:solidFill>
                  <a:srgbClr val="4A4A4A"/>
                </a:solidFill>
                <a:latin typeface="Arial" panose="020B0604020202020204" pitchFamily="34" charset="0"/>
                <a:cs typeface="Arial" panose="020B0604020202020204" pitchFamily="34" charset="0"/>
              </a:rPr>
              <a:t>Bây</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giờ</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chúng</a:t>
            </a:r>
            <a:r>
              <a:rPr lang="en-US" sz="2600" dirty="0">
                <a:solidFill>
                  <a:srgbClr val="4A4A4A"/>
                </a:solidFill>
                <a:latin typeface="Arial" panose="020B0604020202020204" pitchFamily="34" charset="0"/>
                <a:cs typeface="Arial" panose="020B0604020202020204" pitchFamily="34" charset="0"/>
              </a:rPr>
              <a:t> ta merge 2 </a:t>
            </a:r>
            <a:r>
              <a:rPr lang="en-US" sz="2600" dirty="0" err="1">
                <a:solidFill>
                  <a:srgbClr val="4A4A4A"/>
                </a:solidFill>
                <a:latin typeface="Arial" panose="020B0604020202020204" pitchFamily="34" charset="0"/>
                <a:cs typeface="Arial" panose="020B0604020202020204" pitchFamily="34" charset="0"/>
              </a:rPr>
              <a:t>nhánh</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này</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lại</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với</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nhau</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để</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xem</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điều</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gì</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sẽ</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xảy</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ra</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sử</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dụng</a:t>
            </a:r>
            <a:r>
              <a:rPr lang="en-US" sz="2600" dirty="0">
                <a:solidFill>
                  <a:srgbClr val="4A4A4A"/>
                </a:solidFill>
                <a:latin typeface="Arial" panose="020B0604020202020204" pitchFamily="34" charset="0"/>
                <a:cs typeface="Arial" panose="020B0604020202020204" pitchFamily="34" charset="0"/>
              </a:rPr>
              <a:t> </a:t>
            </a:r>
            <a:r>
              <a:rPr lang="en-US" sz="2600" dirty="0" err="1">
                <a:solidFill>
                  <a:srgbClr val="4A4A4A"/>
                </a:solidFill>
                <a:latin typeface="Arial" panose="020B0604020202020204" pitchFamily="34" charset="0"/>
                <a:cs typeface="Arial" panose="020B0604020202020204" pitchFamily="34" charset="0"/>
              </a:rPr>
              <a:t>lệnh</a:t>
            </a:r>
            <a:r>
              <a:rPr lang="en-US" sz="2600" dirty="0">
                <a:solidFill>
                  <a:srgbClr val="4A4A4A"/>
                </a:solidFill>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8" name="Rectangle 7"/>
          <p:cNvSpPr/>
          <p:nvPr/>
        </p:nvSpPr>
        <p:spPr>
          <a:xfrm>
            <a:off x="288323" y="5462694"/>
            <a:ext cx="4055919" cy="461665"/>
          </a:xfrm>
          <a:prstGeom prst="rect">
            <a:avLst/>
          </a:prstGeom>
        </p:spPr>
        <p:txBody>
          <a:bodyPr wrap="none">
            <a:spAutoFit/>
          </a:bodyPr>
          <a:lstStyle/>
          <a:p>
            <a:r>
              <a:rPr lang="en-US" sz="2400" dirty="0">
                <a:solidFill>
                  <a:srgbClr val="4A4A4A"/>
                </a:solidFill>
                <a:latin typeface="Courier New" panose="02070309020205020404" pitchFamily="49" charset="0"/>
              </a:rPr>
              <a:t>$ </a:t>
            </a:r>
            <a:r>
              <a:rPr lang="en-US" sz="2400" dirty="0" err="1">
                <a:solidFill>
                  <a:srgbClr val="4A4A4A"/>
                </a:solidFill>
                <a:latin typeface="Courier New" panose="02070309020205020404" pitchFamily="49" charset="0"/>
              </a:rPr>
              <a:t>git</a:t>
            </a:r>
            <a:r>
              <a:rPr lang="en-US" sz="2400" dirty="0">
                <a:solidFill>
                  <a:srgbClr val="4A4A4A"/>
                </a:solidFill>
                <a:latin typeface="Courier New" panose="02070309020205020404" pitchFamily="49" charset="0"/>
              </a:rPr>
              <a:t> merge </a:t>
            </a:r>
            <a:r>
              <a:rPr lang="en-US" sz="2400" dirty="0" err="1">
                <a:solidFill>
                  <a:srgbClr val="4A4A4A"/>
                </a:solidFill>
                <a:latin typeface="Courier New" panose="02070309020205020404" pitchFamily="49" charset="0"/>
              </a:rPr>
              <a:t>newbranch</a:t>
            </a:r>
            <a:endParaRPr lang="en-US" sz="2400" dirty="0"/>
          </a:p>
        </p:txBody>
      </p:sp>
      <p:sp>
        <p:nvSpPr>
          <p:cNvPr id="9" name="Title 3"/>
          <p:cNvSpPr txBox="1">
            <a:spLocks/>
          </p:cNvSpPr>
          <p:nvPr/>
        </p:nvSpPr>
        <p:spPr>
          <a:xfrm>
            <a:off x="230659" y="0"/>
            <a:ext cx="4810898" cy="131805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40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070" y="174535"/>
            <a:ext cx="6875586" cy="523220"/>
          </a:xfrm>
          <a:prstGeom prst="rect">
            <a:avLst/>
          </a:prstGeom>
          <a:noFill/>
          <a:scene3d>
            <a:camera prst="perspectiveAbove"/>
            <a:lightRig rig="threePt" dir="t"/>
          </a:scene3d>
        </p:spPr>
        <p:txBody>
          <a:bodyPr wrap="square" rtlCol="0">
            <a:spAutoFit/>
          </a:bodyPr>
          <a:lstStyle/>
          <a:p>
            <a:r>
              <a:rPr lang="vi-VN" sz="2800" b="1">
                <a:solidFill>
                  <a:srgbClr val="C00000"/>
                </a:solidFill>
                <a:effectLst>
                  <a:outerShdw blurRad="38100" dist="38100" dir="2700000" algn="tl">
                    <a:srgbClr val="000000">
                      <a:alpha val="43137"/>
                    </a:srgbClr>
                  </a:outerShdw>
                </a:effectLst>
                <a:latin typeface="Palatino Linotype" panose="02040502050505030304" pitchFamily="18" charset="0"/>
              </a:rPr>
              <a:t>NỘI DUNG TRÌNH BÀY</a:t>
            </a:r>
            <a:endParaRPr lang="en-US" sz="2800" b="1">
              <a:solidFill>
                <a:srgbClr val="C00000"/>
              </a:solidFill>
              <a:effectLst>
                <a:outerShdw blurRad="38100" dist="38100" dir="2700000" algn="tl">
                  <a:srgbClr val="000000">
                    <a:alpha val="43137"/>
                  </a:srgbClr>
                </a:outerShdw>
              </a:effectLst>
              <a:latin typeface="Palatino Linotype" panose="02040502050505030304" pitchFamily="18" charset="0"/>
            </a:endParaRPr>
          </a:p>
        </p:txBody>
      </p:sp>
      <p:grpSp>
        <p:nvGrpSpPr>
          <p:cNvPr id="6" name="Group 7"/>
          <p:cNvGrpSpPr>
            <a:grpSpLocks/>
          </p:cNvGrpSpPr>
          <p:nvPr/>
        </p:nvGrpSpPr>
        <p:grpSpPr bwMode="auto">
          <a:xfrm flipH="1">
            <a:off x="5648919" y="835402"/>
            <a:ext cx="3289135" cy="1176680"/>
            <a:chOff x="5187952" y="1319278"/>
            <a:chExt cx="3288338" cy="1889240"/>
          </a:xfrm>
          <a:solidFill>
            <a:schemeClr val="tx1">
              <a:lumMod val="50000"/>
              <a:lumOff val="50000"/>
            </a:schemeClr>
          </a:solidFill>
        </p:grpSpPr>
        <p:sp>
          <p:nvSpPr>
            <p:cNvPr id="7" name="Freeform 6"/>
            <p:cNvSpPr/>
            <p:nvPr/>
          </p:nvSpPr>
          <p:spPr>
            <a:xfrm>
              <a:off x="7958890" y="1319278"/>
              <a:ext cx="517400" cy="1889240"/>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8" name="Round Same Side Corner Rectangle 7"/>
            <p:cNvSpPr/>
            <p:nvPr/>
          </p:nvSpPr>
          <p:spPr>
            <a:xfrm rot="16200000">
              <a:off x="5919791" y="1111775"/>
              <a:ext cx="1297901" cy="2761580"/>
            </a:xfrm>
            <a:prstGeom prst="round2SameRect">
              <a:avLst>
                <a:gd name="adj1" fmla="val 50000"/>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sp>
        <p:nvSpPr>
          <p:cNvPr id="10" name="Freeform 9"/>
          <p:cNvSpPr/>
          <p:nvPr/>
        </p:nvSpPr>
        <p:spPr>
          <a:xfrm>
            <a:off x="4101151" y="1490095"/>
            <a:ext cx="517525" cy="103291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53C5F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1" name="Round Same Side Corner Rectangle 10"/>
          <p:cNvSpPr/>
          <p:nvPr/>
        </p:nvSpPr>
        <p:spPr>
          <a:xfrm rot="16200000">
            <a:off x="2396551" y="799286"/>
            <a:ext cx="685204" cy="2762250"/>
          </a:xfrm>
          <a:prstGeom prst="round2SameRect">
            <a:avLst>
              <a:gd name="adj1" fmla="val 50000"/>
              <a:gd name="adj2" fmla="val 0"/>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2" name="Rectangle 11"/>
          <p:cNvSpPr/>
          <p:nvPr/>
        </p:nvSpPr>
        <p:spPr>
          <a:xfrm>
            <a:off x="4612326" y="1493269"/>
            <a:ext cx="1052512" cy="693385"/>
          </a:xfrm>
          <a:prstGeom prst="rect">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nvGrpSpPr>
          <p:cNvPr id="13" name="Group 7"/>
          <p:cNvGrpSpPr>
            <a:grpSpLocks/>
          </p:cNvGrpSpPr>
          <p:nvPr/>
        </p:nvGrpSpPr>
        <p:grpSpPr bwMode="auto">
          <a:xfrm flipH="1">
            <a:off x="5658279" y="2180410"/>
            <a:ext cx="3279775" cy="1157770"/>
            <a:chOff x="5187951" y="1304132"/>
            <a:chExt cx="3278980" cy="1604168"/>
          </a:xfrm>
          <a:solidFill>
            <a:schemeClr val="accent2">
              <a:lumMod val="60000"/>
              <a:lumOff val="40000"/>
            </a:schemeClr>
          </a:solidFill>
        </p:grpSpPr>
        <p:sp>
          <p:nvSpPr>
            <p:cNvPr id="14" name="Freeform 13"/>
            <p:cNvSpPr/>
            <p:nvPr/>
          </p:nvSpPr>
          <p:spPr>
            <a:xfrm>
              <a:off x="7949531" y="1304132"/>
              <a:ext cx="517400"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2">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ln w="22225">
                  <a:solidFill>
                    <a:schemeClr val="accent2"/>
                  </a:solidFill>
                  <a:prstDash val="solid"/>
                </a:ln>
                <a:solidFill>
                  <a:schemeClr val="accent2">
                    <a:lumMod val="40000"/>
                    <a:lumOff val="60000"/>
                  </a:schemeClr>
                </a:solidFill>
                <a:latin typeface="Palatino Linotype" panose="02040502050505030304" pitchFamily="18" charset="0"/>
              </a:endParaRPr>
            </a:p>
          </p:txBody>
        </p:sp>
        <p:sp>
          <p:nvSpPr>
            <p:cNvPr id="15" name="Round Same Side Corner Rectangle 14"/>
            <p:cNvSpPr/>
            <p:nvPr/>
          </p:nvSpPr>
          <p:spPr>
            <a:xfrm rot="16200000">
              <a:off x="6037192" y="994375"/>
              <a:ext cx="1063099" cy="2761580"/>
            </a:xfrm>
            <a:prstGeom prst="round2SameRect">
              <a:avLst>
                <a:gd name="adj1" fmla="val 50000"/>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sp>
        <p:nvSpPr>
          <p:cNvPr id="16" name="Rectangle 15"/>
          <p:cNvSpPr/>
          <p:nvPr/>
        </p:nvSpPr>
        <p:spPr>
          <a:xfrm>
            <a:off x="4593067" y="2188023"/>
            <a:ext cx="1073150" cy="670039"/>
          </a:xfrm>
          <a:prstGeom prst="rect">
            <a:avLst/>
          </a:prstGeom>
          <a:solidFill>
            <a:schemeClr val="accent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7" name="Freeform 16"/>
          <p:cNvSpPr/>
          <p:nvPr/>
        </p:nvSpPr>
        <p:spPr>
          <a:xfrm>
            <a:off x="4088242" y="2847667"/>
            <a:ext cx="517525" cy="103291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8" name="Round Same Side Corner Rectangle 17"/>
          <p:cNvSpPr/>
          <p:nvPr/>
        </p:nvSpPr>
        <p:spPr>
          <a:xfrm rot="16200000">
            <a:off x="2383642" y="2156858"/>
            <a:ext cx="685204" cy="2762250"/>
          </a:xfrm>
          <a:prstGeom prst="round2SameRect">
            <a:avLst>
              <a:gd name="adj1" fmla="val 50000"/>
              <a:gd name="adj2" fmla="val 0"/>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9" name="Rectangle 18"/>
          <p:cNvSpPr/>
          <p:nvPr/>
        </p:nvSpPr>
        <p:spPr>
          <a:xfrm>
            <a:off x="4599417" y="2850841"/>
            <a:ext cx="1073150" cy="693385"/>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nvGrpSpPr>
          <p:cNvPr id="20" name="Group 7"/>
          <p:cNvGrpSpPr>
            <a:grpSpLocks/>
          </p:cNvGrpSpPr>
          <p:nvPr/>
        </p:nvGrpSpPr>
        <p:grpSpPr bwMode="auto">
          <a:xfrm flipH="1">
            <a:off x="5651929" y="3541482"/>
            <a:ext cx="3279775" cy="999128"/>
            <a:chOff x="5187951" y="1304132"/>
            <a:chExt cx="3278980" cy="1604168"/>
          </a:xfrm>
          <a:solidFill>
            <a:schemeClr val="accent6">
              <a:lumMod val="60000"/>
              <a:lumOff val="40000"/>
            </a:schemeClr>
          </a:solidFill>
        </p:grpSpPr>
        <p:sp>
          <p:nvSpPr>
            <p:cNvPr id="21" name="Freeform 20"/>
            <p:cNvSpPr/>
            <p:nvPr/>
          </p:nvSpPr>
          <p:spPr>
            <a:xfrm>
              <a:off x="7949531" y="1304132"/>
              <a:ext cx="517400"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2" name="Round Same Side Corner Rectangle 21"/>
            <p:cNvSpPr/>
            <p:nvPr/>
          </p:nvSpPr>
          <p:spPr>
            <a:xfrm rot="16200000">
              <a:off x="6037192" y="994375"/>
              <a:ext cx="1063099" cy="2761580"/>
            </a:xfrm>
            <a:prstGeom prst="round2SameRect">
              <a:avLst>
                <a:gd name="adj1" fmla="val 50000"/>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sp>
        <p:nvSpPr>
          <p:cNvPr id="23" name="Rectangle 22"/>
          <p:cNvSpPr/>
          <p:nvPr/>
        </p:nvSpPr>
        <p:spPr>
          <a:xfrm>
            <a:off x="4599417" y="3543069"/>
            <a:ext cx="1073150" cy="670039"/>
          </a:xfrm>
          <a:prstGeom prst="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4" name="Freeform 23"/>
          <p:cNvSpPr/>
          <p:nvPr/>
        </p:nvSpPr>
        <p:spPr>
          <a:xfrm>
            <a:off x="4088243" y="4216853"/>
            <a:ext cx="517525" cy="1233870"/>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5" name="Round Same Side Corner Rectangle 24"/>
          <p:cNvSpPr/>
          <p:nvPr/>
        </p:nvSpPr>
        <p:spPr>
          <a:xfrm rot="16200000">
            <a:off x="2276780" y="3639260"/>
            <a:ext cx="860675" cy="2762250"/>
          </a:xfrm>
          <a:prstGeom prst="round2SameRect">
            <a:avLst>
              <a:gd name="adj1" fmla="val 50000"/>
              <a:gd name="adj2" fmla="val 0"/>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6" name="Round Single Corner Rectangle 25"/>
          <p:cNvSpPr/>
          <p:nvPr/>
        </p:nvSpPr>
        <p:spPr>
          <a:xfrm flipH="1" flipV="1">
            <a:off x="4627907" y="5022643"/>
            <a:ext cx="1024022" cy="717928"/>
          </a:xfrm>
          <a:prstGeom prst="round1Rect">
            <a:avLst>
              <a:gd name="adj" fmla="val 50000"/>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8" name="TextBox 27"/>
          <p:cNvSpPr txBox="1"/>
          <p:nvPr/>
        </p:nvSpPr>
        <p:spPr>
          <a:xfrm>
            <a:off x="4901693" y="1621415"/>
            <a:ext cx="702527" cy="400110"/>
          </a:xfrm>
          <a:prstGeom prst="rect">
            <a:avLst/>
          </a:prstGeom>
          <a:noFill/>
        </p:spPr>
        <p:txBody>
          <a:bodyPr wrap="square" rtlCol="0">
            <a:spAutoFit/>
          </a:bodyPr>
          <a:lstStyle/>
          <a:p>
            <a:r>
              <a:rPr lang="en-US" sz="2000" b="1" smtClean="0">
                <a:latin typeface="Palatino Linotype" panose="02040502050505030304" pitchFamily="18" charset="0"/>
              </a:rPr>
              <a:t>02</a:t>
            </a:r>
            <a:endParaRPr lang="en-US" sz="2000" b="1">
              <a:latin typeface="Palatino Linotype" panose="02040502050505030304" pitchFamily="18" charset="0"/>
            </a:endParaRPr>
          </a:p>
        </p:txBody>
      </p:sp>
      <p:sp>
        <p:nvSpPr>
          <p:cNvPr id="29" name="TextBox 28"/>
          <p:cNvSpPr txBox="1"/>
          <p:nvPr/>
        </p:nvSpPr>
        <p:spPr>
          <a:xfrm>
            <a:off x="4901693" y="2344101"/>
            <a:ext cx="702527" cy="400110"/>
          </a:xfrm>
          <a:prstGeom prst="rect">
            <a:avLst/>
          </a:prstGeom>
          <a:noFill/>
        </p:spPr>
        <p:txBody>
          <a:bodyPr wrap="square" rtlCol="0">
            <a:spAutoFit/>
          </a:bodyPr>
          <a:lstStyle/>
          <a:p>
            <a:r>
              <a:rPr lang="vi-VN" sz="2000" b="1" smtClean="0">
                <a:latin typeface="Palatino Linotype" panose="02040502050505030304" pitchFamily="18" charset="0"/>
              </a:rPr>
              <a:t>0</a:t>
            </a:r>
            <a:r>
              <a:rPr lang="en-US" sz="2000" b="1" smtClean="0">
                <a:latin typeface="Palatino Linotype" panose="02040502050505030304" pitchFamily="18" charset="0"/>
              </a:rPr>
              <a:t>3</a:t>
            </a:r>
            <a:endParaRPr lang="en-US" sz="2000" b="1">
              <a:latin typeface="Palatino Linotype" panose="02040502050505030304" pitchFamily="18" charset="0"/>
            </a:endParaRPr>
          </a:p>
        </p:txBody>
      </p:sp>
      <p:sp>
        <p:nvSpPr>
          <p:cNvPr id="30" name="TextBox 29"/>
          <p:cNvSpPr txBox="1"/>
          <p:nvPr/>
        </p:nvSpPr>
        <p:spPr>
          <a:xfrm>
            <a:off x="4856326" y="3002514"/>
            <a:ext cx="702527" cy="400110"/>
          </a:xfrm>
          <a:prstGeom prst="rect">
            <a:avLst/>
          </a:prstGeom>
          <a:noFill/>
        </p:spPr>
        <p:txBody>
          <a:bodyPr wrap="square" rtlCol="0">
            <a:spAutoFit/>
          </a:bodyPr>
          <a:lstStyle/>
          <a:p>
            <a:r>
              <a:rPr lang="vi-VN" sz="2000" b="1" smtClean="0">
                <a:latin typeface="Palatino Linotype" panose="02040502050505030304" pitchFamily="18" charset="0"/>
              </a:rPr>
              <a:t>0</a:t>
            </a:r>
            <a:r>
              <a:rPr lang="en-US" sz="2000" b="1" smtClean="0">
                <a:latin typeface="Palatino Linotype" panose="02040502050505030304" pitchFamily="18" charset="0"/>
              </a:rPr>
              <a:t>4</a:t>
            </a:r>
            <a:endParaRPr lang="en-US" sz="2000" b="1">
              <a:latin typeface="Palatino Linotype" panose="02040502050505030304" pitchFamily="18" charset="0"/>
            </a:endParaRPr>
          </a:p>
        </p:txBody>
      </p:sp>
      <p:sp>
        <p:nvSpPr>
          <p:cNvPr id="31" name="TextBox 30"/>
          <p:cNvSpPr txBox="1"/>
          <p:nvPr/>
        </p:nvSpPr>
        <p:spPr>
          <a:xfrm>
            <a:off x="4872124" y="3690894"/>
            <a:ext cx="702527" cy="400110"/>
          </a:xfrm>
          <a:prstGeom prst="rect">
            <a:avLst/>
          </a:prstGeom>
          <a:noFill/>
        </p:spPr>
        <p:txBody>
          <a:bodyPr wrap="square" rtlCol="0">
            <a:spAutoFit/>
          </a:bodyPr>
          <a:lstStyle/>
          <a:p>
            <a:r>
              <a:rPr lang="vi-VN" sz="2000" b="1" smtClean="0">
                <a:latin typeface="Palatino Linotype" panose="02040502050505030304" pitchFamily="18" charset="0"/>
              </a:rPr>
              <a:t>0</a:t>
            </a:r>
            <a:r>
              <a:rPr lang="en-US" sz="2000" b="1" smtClean="0">
                <a:latin typeface="Palatino Linotype" panose="02040502050505030304" pitchFamily="18" charset="0"/>
              </a:rPr>
              <a:t>5</a:t>
            </a:r>
            <a:endParaRPr lang="en-US" sz="2000" b="1">
              <a:latin typeface="Palatino Linotype" panose="02040502050505030304" pitchFamily="18" charset="0"/>
            </a:endParaRPr>
          </a:p>
        </p:txBody>
      </p:sp>
      <p:sp>
        <p:nvSpPr>
          <p:cNvPr id="32" name="TextBox 31"/>
          <p:cNvSpPr txBox="1"/>
          <p:nvPr/>
        </p:nvSpPr>
        <p:spPr>
          <a:xfrm>
            <a:off x="4941312" y="4357302"/>
            <a:ext cx="702527" cy="400110"/>
          </a:xfrm>
          <a:prstGeom prst="rect">
            <a:avLst/>
          </a:prstGeom>
          <a:noFill/>
        </p:spPr>
        <p:txBody>
          <a:bodyPr wrap="square" rtlCol="0">
            <a:spAutoFit/>
          </a:bodyPr>
          <a:lstStyle/>
          <a:p>
            <a:r>
              <a:rPr lang="vi-VN" sz="2000" b="1" smtClean="0">
                <a:latin typeface="Palatino Linotype" panose="02040502050505030304" pitchFamily="18" charset="0"/>
              </a:rPr>
              <a:t>0</a:t>
            </a:r>
            <a:r>
              <a:rPr lang="en-US" sz="2000" b="1" smtClean="0">
                <a:latin typeface="Palatino Linotype" panose="02040502050505030304" pitchFamily="18" charset="0"/>
              </a:rPr>
              <a:t>6</a:t>
            </a:r>
            <a:endParaRPr lang="en-US" sz="2000" b="1">
              <a:latin typeface="Palatino Linotype" panose="02040502050505030304" pitchFamily="18" charset="0"/>
            </a:endParaRPr>
          </a:p>
        </p:txBody>
      </p:sp>
      <p:sp>
        <p:nvSpPr>
          <p:cNvPr id="33" name="TextBox 32"/>
          <p:cNvSpPr txBox="1"/>
          <p:nvPr/>
        </p:nvSpPr>
        <p:spPr>
          <a:xfrm>
            <a:off x="1515554" y="4601720"/>
            <a:ext cx="3065759" cy="923330"/>
          </a:xfrm>
          <a:prstGeom prst="rect">
            <a:avLst/>
          </a:prstGeom>
          <a:noFill/>
        </p:spPr>
        <p:txBody>
          <a:bodyPr wrap="square" rtlCol="0">
            <a:spAutoFit/>
          </a:bodyPr>
          <a:lstStyle/>
          <a:p>
            <a:r>
              <a:rPr lang="en-US" smtClean="0">
                <a:latin typeface="Palatino Linotype" panose="02040502050505030304" pitchFamily="18" charset="0"/>
              </a:rPr>
              <a:t>TÌM HIỂU THÊM VỀ GITHUB DESKTOP VÀ SMARTGIT</a:t>
            </a:r>
            <a:endParaRPr lang="en-US">
              <a:latin typeface="Palatino Linotype" panose="02040502050505030304" pitchFamily="18" charset="0"/>
            </a:endParaRPr>
          </a:p>
        </p:txBody>
      </p:sp>
      <p:sp>
        <p:nvSpPr>
          <p:cNvPr id="34" name="TextBox 33"/>
          <p:cNvSpPr txBox="1"/>
          <p:nvPr/>
        </p:nvSpPr>
        <p:spPr>
          <a:xfrm>
            <a:off x="6468601" y="4041046"/>
            <a:ext cx="2364059" cy="369332"/>
          </a:xfrm>
          <a:prstGeom prst="rect">
            <a:avLst/>
          </a:prstGeom>
          <a:noFill/>
        </p:spPr>
        <p:txBody>
          <a:bodyPr wrap="square" rtlCol="0">
            <a:spAutoFit/>
          </a:bodyPr>
          <a:lstStyle/>
          <a:p>
            <a:r>
              <a:rPr lang="en-US" smtClean="0">
                <a:latin typeface="Palatino Linotype" panose="02040502050505030304" pitchFamily="18" charset="0"/>
              </a:rPr>
              <a:t>XUNG ĐỘT CODE</a:t>
            </a:r>
            <a:endParaRPr lang="en-US">
              <a:latin typeface="Palatino Linotype" panose="02040502050505030304" pitchFamily="18" charset="0"/>
            </a:endParaRPr>
          </a:p>
        </p:txBody>
      </p:sp>
      <p:sp>
        <p:nvSpPr>
          <p:cNvPr id="35" name="TextBox 34"/>
          <p:cNvSpPr txBox="1"/>
          <p:nvPr/>
        </p:nvSpPr>
        <p:spPr>
          <a:xfrm>
            <a:off x="1589479" y="3349914"/>
            <a:ext cx="2482230" cy="369332"/>
          </a:xfrm>
          <a:prstGeom prst="rect">
            <a:avLst/>
          </a:prstGeom>
          <a:noFill/>
        </p:spPr>
        <p:txBody>
          <a:bodyPr wrap="square" rtlCol="0">
            <a:spAutoFit/>
          </a:bodyPr>
          <a:lstStyle/>
          <a:p>
            <a:r>
              <a:rPr lang="en-US" smtClean="0">
                <a:latin typeface="Palatino Linotype" panose="02040502050505030304" pitchFamily="18" charset="0"/>
              </a:rPr>
              <a:t>CÁC LỆNH CƠ BẢN</a:t>
            </a:r>
            <a:endParaRPr lang="en-US">
              <a:latin typeface="Palatino Linotype" panose="02040502050505030304" pitchFamily="18" charset="0"/>
            </a:endParaRPr>
          </a:p>
        </p:txBody>
      </p:sp>
      <p:sp>
        <p:nvSpPr>
          <p:cNvPr id="36" name="TextBox 35"/>
          <p:cNvSpPr txBox="1"/>
          <p:nvPr/>
        </p:nvSpPr>
        <p:spPr>
          <a:xfrm>
            <a:off x="6328159" y="2631073"/>
            <a:ext cx="2714305" cy="646331"/>
          </a:xfrm>
          <a:prstGeom prst="rect">
            <a:avLst/>
          </a:prstGeom>
          <a:noFill/>
        </p:spPr>
        <p:txBody>
          <a:bodyPr wrap="square" rtlCol="0">
            <a:spAutoFit/>
          </a:bodyPr>
          <a:lstStyle/>
          <a:p>
            <a:r>
              <a:rPr lang="en-US" smtClean="0">
                <a:latin typeface="Palatino Linotype" panose="02040502050505030304" pitchFamily="18" charset="0"/>
              </a:rPr>
              <a:t>CÀI ĐẶT GIT VÀ TẠO TÀI KHOẢN GITHUB</a:t>
            </a:r>
            <a:endParaRPr lang="en-US">
              <a:latin typeface="Palatino Linotype" panose="02040502050505030304" pitchFamily="18" charset="0"/>
            </a:endParaRPr>
          </a:p>
        </p:txBody>
      </p:sp>
      <p:sp>
        <p:nvSpPr>
          <p:cNvPr id="37" name="TextBox 36"/>
          <p:cNvSpPr txBox="1"/>
          <p:nvPr/>
        </p:nvSpPr>
        <p:spPr>
          <a:xfrm>
            <a:off x="1589478" y="2003357"/>
            <a:ext cx="2550059" cy="369332"/>
          </a:xfrm>
          <a:prstGeom prst="rect">
            <a:avLst/>
          </a:prstGeom>
          <a:noFill/>
        </p:spPr>
        <p:txBody>
          <a:bodyPr wrap="square" rtlCol="0">
            <a:spAutoFit/>
          </a:bodyPr>
          <a:lstStyle/>
          <a:p>
            <a:r>
              <a:rPr lang="en-US" smtClean="0">
                <a:latin typeface="Palatino Linotype" panose="02040502050505030304" pitchFamily="18" charset="0"/>
              </a:rPr>
              <a:t>CẤU TRÚC CỦA GIT</a:t>
            </a:r>
            <a:endParaRPr lang="en-US">
              <a:latin typeface="Palatino Linotype" panose="02040502050505030304" pitchFamily="18" charset="0"/>
            </a:endParaRPr>
          </a:p>
        </p:txBody>
      </p:sp>
      <p:sp>
        <p:nvSpPr>
          <p:cNvPr id="38" name="TextBox 37"/>
          <p:cNvSpPr txBox="1"/>
          <p:nvPr/>
        </p:nvSpPr>
        <p:spPr>
          <a:xfrm>
            <a:off x="6328159" y="1313005"/>
            <a:ext cx="2609895" cy="646331"/>
          </a:xfrm>
          <a:prstGeom prst="rect">
            <a:avLst/>
          </a:prstGeom>
          <a:noFill/>
        </p:spPr>
        <p:txBody>
          <a:bodyPr wrap="square" rtlCol="0">
            <a:spAutoFit/>
          </a:bodyPr>
          <a:lstStyle/>
          <a:p>
            <a:r>
              <a:rPr lang="en-US" smtClean="0">
                <a:latin typeface="Palatino Linotype" panose="02040502050505030304" pitchFamily="18" charset="0"/>
              </a:rPr>
              <a:t>SƠ LƯỢC VỀ GIT VÀ VẤN ĐỀ VIỆC LÀM</a:t>
            </a:r>
            <a:endParaRPr lang="en-US">
              <a:latin typeface="Palatino Linotype" panose="02040502050505030304" pitchFamily="18" charset="0"/>
            </a:endParaRPr>
          </a:p>
        </p:txBody>
      </p:sp>
      <p:sp>
        <p:nvSpPr>
          <p:cNvPr id="39" name="Round Single Corner Rectangle 38"/>
          <p:cNvSpPr/>
          <p:nvPr/>
        </p:nvSpPr>
        <p:spPr>
          <a:xfrm rot="5400000" flipH="1" flipV="1">
            <a:off x="4794048" y="641521"/>
            <a:ext cx="665038" cy="1041599"/>
          </a:xfrm>
          <a:prstGeom prst="round1Rect">
            <a:avLst>
              <a:gd name="adj" fmla="val 50000"/>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41" name="TextBox 40"/>
          <p:cNvSpPr txBox="1"/>
          <p:nvPr/>
        </p:nvSpPr>
        <p:spPr>
          <a:xfrm>
            <a:off x="4856326" y="1017444"/>
            <a:ext cx="702527" cy="400110"/>
          </a:xfrm>
          <a:prstGeom prst="rect">
            <a:avLst/>
          </a:prstGeom>
          <a:noFill/>
        </p:spPr>
        <p:txBody>
          <a:bodyPr wrap="square" rtlCol="0">
            <a:spAutoFit/>
          </a:bodyPr>
          <a:lstStyle/>
          <a:p>
            <a:r>
              <a:rPr lang="en-US" sz="2000" b="1" smtClean="0">
                <a:latin typeface="Palatino Linotype" panose="02040502050505030304" pitchFamily="18" charset="0"/>
              </a:rPr>
              <a:t>01</a:t>
            </a:r>
            <a:endParaRPr lang="en-US" sz="2000" b="1">
              <a:latin typeface="Palatino Linotype" panose="02040502050505030304" pitchFamily="18" charset="0"/>
            </a:endParaRPr>
          </a:p>
        </p:txBody>
      </p:sp>
      <p:sp>
        <p:nvSpPr>
          <p:cNvPr id="42" name="Rectangle 41"/>
          <p:cNvSpPr/>
          <p:nvPr/>
        </p:nvSpPr>
        <p:spPr>
          <a:xfrm>
            <a:off x="4627907" y="4225712"/>
            <a:ext cx="1035707" cy="822521"/>
          </a:xfrm>
          <a:prstGeom prst="rect">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smtClean="0">
                <a:solidFill>
                  <a:schemeClr val="tx1"/>
                </a:solidFill>
                <a:latin typeface="Palatino Linotype" panose="02040502050505030304" pitchFamily="18" charset="0"/>
              </a:rPr>
              <a:t>06</a:t>
            </a:r>
            <a:endParaRPr lang="en-US" b="1">
              <a:solidFill>
                <a:schemeClr val="tx1"/>
              </a:solidFill>
              <a:latin typeface="Palatino Linotype" panose="02040502050505030304" pitchFamily="18" charset="0"/>
            </a:endParaRPr>
          </a:p>
        </p:txBody>
      </p:sp>
      <p:sp>
        <p:nvSpPr>
          <p:cNvPr id="43" name="Freeform 42"/>
          <p:cNvSpPr/>
          <p:nvPr/>
        </p:nvSpPr>
        <p:spPr bwMode="auto">
          <a:xfrm flipH="1">
            <a:off x="5658276" y="4984929"/>
            <a:ext cx="517525" cy="1134902"/>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44" name="Round Same Side Corner Rectangle 43"/>
          <p:cNvSpPr/>
          <p:nvPr/>
        </p:nvSpPr>
        <p:spPr bwMode="auto">
          <a:xfrm rot="5400000" flipH="1">
            <a:off x="7157552" y="4399859"/>
            <a:ext cx="798754" cy="2762250"/>
          </a:xfrm>
          <a:prstGeom prst="round2SameRect">
            <a:avLst>
              <a:gd name="adj1" fmla="val 50000"/>
              <a:gd name="adj2" fmla="val 0"/>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45" name="TextBox 44"/>
          <p:cNvSpPr txBox="1"/>
          <p:nvPr/>
        </p:nvSpPr>
        <p:spPr>
          <a:xfrm>
            <a:off x="7058053" y="5596318"/>
            <a:ext cx="2364059" cy="369332"/>
          </a:xfrm>
          <a:prstGeom prst="rect">
            <a:avLst/>
          </a:prstGeom>
          <a:noFill/>
        </p:spPr>
        <p:txBody>
          <a:bodyPr wrap="square" rtlCol="0">
            <a:spAutoFit/>
          </a:bodyPr>
          <a:lstStyle/>
          <a:p>
            <a:r>
              <a:rPr lang="en-US" smtClean="0">
                <a:latin typeface="Palatino Linotype" panose="02040502050505030304" pitchFamily="18" charset="0"/>
              </a:rPr>
              <a:t>DEMO</a:t>
            </a:r>
            <a:endParaRPr lang="en-US">
              <a:latin typeface="Palatino Linotype" panose="02040502050505030304" pitchFamily="18" charset="0"/>
            </a:endParaRPr>
          </a:p>
        </p:txBody>
      </p:sp>
      <p:sp>
        <p:nvSpPr>
          <p:cNvPr id="46" name="TextBox 45"/>
          <p:cNvSpPr txBox="1"/>
          <p:nvPr/>
        </p:nvSpPr>
        <p:spPr>
          <a:xfrm>
            <a:off x="4941312" y="5179823"/>
            <a:ext cx="941464" cy="369332"/>
          </a:xfrm>
          <a:prstGeom prst="rect">
            <a:avLst/>
          </a:prstGeom>
          <a:noFill/>
        </p:spPr>
        <p:txBody>
          <a:bodyPr wrap="square" rtlCol="0">
            <a:spAutoFit/>
          </a:bodyPr>
          <a:lstStyle/>
          <a:p>
            <a:r>
              <a:rPr lang="en-US" smtClean="0">
                <a:latin typeface="Palatino Linotype" panose="02040502050505030304" pitchFamily="18" charset="0"/>
              </a:rPr>
              <a:t>07</a:t>
            </a:r>
            <a:endParaRPr lang="en-US">
              <a:latin typeface="Palatino Linotype" panose="02040502050505030304" pitchFamily="18" charset="0"/>
            </a:endParaRPr>
          </a:p>
        </p:txBody>
      </p:sp>
    </p:spTree>
    <p:extLst>
      <p:ext uri="{BB962C8B-B14F-4D97-AF65-F5344CB8AC3E}">
        <p14:creationId xmlns:p14="http://schemas.microsoft.com/office/powerpoint/2010/main" val="21039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randombar(horizontal)">
                                      <p:cBhvr>
                                        <p:cTn id="16" dur="500"/>
                                        <p:tgtEl>
                                          <p:spTgt spid="3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randombar(horizontal)">
                                      <p:cBhvr>
                                        <p:cTn id="24" dur="500"/>
                                        <p:tgtEl>
                                          <p:spTgt spid="3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randombar(horizontal)">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randombar(horizontal)">
                                      <p:cBhvr>
                                        <p:cTn id="41" dur="500"/>
                                        <p:tgtEl>
                                          <p:spTgt spid="35"/>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randombar(horizontal)">
                                      <p:cBhvr>
                                        <p:cTn id="47" dur="500"/>
                                        <p:tgtEl>
                                          <p:spTgt spid="3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randombar(horizontal)">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randombar(horizontal)">
                                      <p:cBhvr>
                                        <p:cTn id="55" dur="500"/>
                                        <p:tgtEl>
                                          <p:spTgt spid="36"/>
                                        </p:tgtEl>
                                      </p:cBhvr>
                                    </p:animEffect>
                                  </p:childTnLst>
                                </p:cTn>
                              </p:par>
                              <p:par>
                                <p:cTn id="56" presetID="14" presetClass="entr" presetSubtype="1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randombar(horizontal)">
                                      <p:cBhvr>
                                        <p:cTn id="61" dur="500"/>
                                        <p:tgtEl>
                                          <p:spTgt spid="2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randombar(horizontal)">
                                      <p:cBhvr>
                                        <p:cTn id="69" dur="500"/>
                                        <p:tgtEl>
                                          <p:spTgt spid="28"/>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randombar(horizontal)">
                                      <p:cBhvr>
                                        <p:cTn id="72" dur="500"/>
                                        <p:tgtEl>
                                          <p:spTgt spid="12"/>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randombar(horizontal)">
                                      <p:cBhvr>
                                        <p:cTn id="75" dur="500"/>
                                        <p:tgtEl>
                                          <p:spTgt spid="1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randombar(horizontal)">
                                      <p:cBhvr>
                                        <p:cTn id="78" dur="500"/>
                                        <p:tgtEl>
                                          <p:spTgt spid="3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randombar(horizontal)">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randombar(horizontal)">
                                      <p:cBhvr>
                                        <p:cTn id="86" dur="500"/>
                                        <p:tgtEl>
                                          <p:spTgt spid="6"/>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randombar(horizontal)">
                                      <p:cBhvr>
                                        <p:cTn id="89" dur="500"/>
                                        <p:tgtEl>
                                          <p:spTgt spid="38"/>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randombar(horizontal)">
                                      <p:cBhvr>
                                        <p:cTn id="92" dur="500"/>
                                        <p:tgtEl>
                                          <p:spTgt spid="41"/>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randombar(horizontal)">
                                      <p:cBhvr>
                                        <p:cTn id="95" dur="500"/>
                                        <p:tgtEl>
                                          <p:spTgt spid="39"/>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randombar(horizontal)">
                                      <p:cBhvr>
                                        <p:cTn id="98" dur="500"/>
                                        <p:tgtEl>
                                          <p:spTgt spid="42"/>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randombar(horizontal)">
                                      <p:cBhvr>
                                        <p:cTn id="101" dur="500"/>
                                        <p:tgtEl>
                                          <p:spTgt spid="45"/>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randombar(horizontal)">
                                      <p:cBhvr>
                                        <p:cTn id="10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P spid="18" grpId="0" animBg="1"/>
      <p:bldP spid="19" grpId="0" animBg="1"/>
      <p:bldP spid="23" grpId="0" animBg="1"/>
      <p:bldP spid="24" grpId="0" animBg="1"/>
      <p:bldP spid="25" grpId="0" animBg="1"/>
      <p:bldP spid="26" grpId="0" animBg="1"/>
      <p:bldP spid="28" grpId="0"/>
      <p:bldP spid="29" grpId="0"/>
      <p:bldP spid="30" grpId="0"/>
      <p:bldP spid="31" grpId="0"/>
      <p:bldP spid="32" grpId="0"/>
      <p:bldP spid="33" grpId="0"/>
      <p:bldP spid="34" grpId="0"/>
      <p:bldP spid="35" grpId="0"/>
      <p:bldP spid="36" grpId="0"/>
      <p:bldP spid="37" grpId="0"/>
      <p:bldP spid="38" grpId="0"/>
      <p:bldP spid="39" grpId="0" animBg="1"/>
      <p:bldP spid="41" grpId="0"/>
      <p:bldP spid="42" grpId="0" animBg="1"/>
      <p:bldP spid="45" grpId="0"/>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870" y="930876"/>
            <a:ext cx="5610831" cy="492443"/>
          </a:xfrm>
          <a:prstGeom prst="rect">
            <a:avLst/>
          </a:prstGeom>
        </p:spPr>
        <p:txBody>
          <a:bodyPr wrap="none">
            <a:spAutoFit/>
          </a:bodyPr>
          <a:lstStyle/>
          <a:p>
            <a:r>
              <a:rPr lang="en-US" sz="2600" dirty="0" err="1">
                <a:latin typeface="Arial" panose="020B0604020202020204" pitchFamily="34" charset="0"/>
                <a:cs typeface="Arial" panose="020B0604020202020204" pitchFamily="34" charset="0"/>
              </a:rPr>
              <a:t>Lúc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đó</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màn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hình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hiện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lên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thông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báo</a:t>
            </a:r>
            <a:r>
              <a:rPr lang="en-US" sz="2600"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22" y="1589903"/>
            <a:ext cx="6553200" cy="1037967"/>
          </a:xfrm>
          <a:prstGeom prst="rect">
            <a:avLst/>
          </a:prstGeom>
        </p:spPr>
      </p:pic>
      <p:sp>
        <p:nvSpPr>
          <p:cNvPr id="5" name="Rectangle 4"/>
          <p:cNvSpPr/>
          <p:nvPr/>
        </p:nvSpPr>
        <p:spPr>
          <a:xfrm>
            <a:off x="467122" y="2794454"/>
            <a:ext cx="11724878" cy="1828193"/>
          </a:xfrm>
          <a:prstGeom prst="rect">
            <a:avLst/>
          </a:prstGeom>
        </p:spPr>
        <p:txBody>
          <a:bodyPr wrap="square">
            <a:spAutoFit/>
          </a:bodyPr>
          <a:lstStyle/>
          <a:p>
            <a:pPr>
              <a:lnSpc>
                <a:spcPct val="150000"/>
              </a:lnSpc>
            </a:pPr>
            <a:r>
              <a:rPr lang="vi-VN" sz="2600" dirty="0"/>
              <a:t>Điều này có nghĩa là đã có xung đột xảy ra khi merge 2 file test_file với nhau. Ta có thể sử </a:t>
            </a:r>
            <a:r>
              <a:rPr lang="vi-VN" sz="2600" dirty="0" smtClean="0"/>
              <a:t>dụng</a:t>
            </a:r>
            <a:endParaRPr lang="vi-VN" sz="2600" dirty="0"/>
          </a:p>
          <a:p>
            <a:pPr>
              <a:lnSpc>
                <a:spcPct val="150000"/>
              </a:lnSpc>
            </a:pPr>
            <a:r>
              <a:rPr lang="vi-VN" sz="2600" dirty="0"/>
              <a:t>cat test_file  để xem nội dung của test_file sau khi merge, kết quả thu được là:</a:t>
            </a:r>
            <a:endParaRPr 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47" y="4956603"/>
            <a:ext cx="5582353" cy="1188823"/>
          </a:xfrm>
          <a:prstGeom prst="rect">
            <a:avLst/>
          </a:prstGeom>
        </p:spPr>
      </p:pic>
      <p:sp>
        <p:nvSpPr>
          <p:cNvPr id="7" name="Title 3"/>
          <p:cNvSpPr txBox="1">
            <a:spLocks/>
          </p:cNvSpPr>
          <p:nvPr/>
        </p:nvSpPr>
        <p:spPr>
          <a:xfrm>
            <a:off x="230659" y="0"/>
            <a:ext cx="4810898" cy="131805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66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179" y="873211"/>
            <a:ext cx="9658696" cy="4293483"/>
          </a:xfrm>
          <a:prstGeom prst="rect">
            <a:avLst/>
          </a:prstGeom>
        </p:spPr>
        <p:txBody>
          <a:bodyPr wrap="square">
            <a:spAutoFit/>
          </a:bodyPr>
          <a:lstStyle/>
          <a:p>
            <a:pPr>
              <a:lnSpc>
                <a:spcPct val="150000"/>
              </a:lnSpc>
            </a:pPr>
            <a:r>
              <a:rPr lang="vi-VN" sz="2600" dirty="0"/>
              <a:t>Như vậy, khi ta gộp 2 nhánh lại, git sẽ tự động gộp 2 file test_file lại và cập nhật sự thay đổi. Nhưng khi phát hiện file đã bị thay đổi trên cùng một dòng từ cả 2 nhánh, git không biết nên cập nhật chỉnh sửa của nhánh nào. Vì thế, git sẽ hiện thông báo conflict như ở trên</a:t>
            </a:r>
            <a:r>
              <a:rPr lang="vi-VN" sz="2600"/>
              <a:t>. </a:t>
            </a:r>
            <a:endParaRPr lang="en-US" sz="2600" smtClean="0"/>
          </a:p>
          <a:p>
            <a:pPr>
              <a:lnSpc>
                <a:spcPct val="150000"/>
              </a:lnSpc>
            </a:pPr>
            <a:r>
              <a:rPr lang="en-US" sz="2600" smtClean="0"/>
              <a:t>Để giải quyết xung đột</a:t>
            </a:r>
            <a:r>
              <a:rPr lang="vi-VN" sz="2600" smtClean="0"/>
              <a:t> ta </a:t>
            </a:r>
            <a:r>
              <a:rPr lang="en-US" sz="2600" smtClean="0"/>
              <a:t>chỉ cần </a:t>
            </a:r>
            <a:r>
              <a:rPr lang="vi-VN" sz="2600" smtClean="0"/>
              <a:t>chỉnh </a:t>
            </a:r>
            <a:r>
              <a:rPr lang="vi-VN" sz="2600" dirty="0"/>
              <a:t>sửa </a:t>
            </a:r>
            <a:r>
              <a:rPr lang="vi-VN" sz="2600"/>
              <a:t>file </a:t>
            </a:r>
            <a:r>
              <a:rPr lang="vi-VN" sz="2600" smtClean="0"/>
              <a:t>ở </a:t>
            </a:r>
            <a:r>
              <a:rPr lang="vi-VN" sz="2600"/>
              <a:t>dòng </a:t>
            </a:r>
            <a:r>
              <a:rPr lang="en-US" sz="2600" smtClean="0"/>
              <a:t>đó </a:t>
            </a:r>
            <a:r>
              <a:rPr lang="vi-VN" sz="2600" smtClean="0"/>
              <a:t>khác </a:t>
            </a:r>
            <a:r>
              <a:rPr lang="vi-VN" sz="2600" dirty="0"/>
              <a:t>nhau thì khi merge sẽ không xảy </a:t>
            </a:r>
            <a:r>
              <a:rPr lang="vi-VN" sz="2600"/>
              <a:t>ra </a:t>
            </a:r>
            <a:r>
              <a:rPr lang="vi-VN" sz="2600" smtClean="0"/>
              <a:t>conflict</a:t>
            </a:r>
            <a:r>
              <a:rPr lang="en-US" sz="2600" smtClean="0"/>
              <a:t>.</a:t>
            </a:r>
            <a:endParaRPr lang="en-US" sz="2600" dirty="0"/>
          </a:p>
        </p:txBody>
      </p:sp>
      <p:sp>
        <p:nvSpPr>
          <p:cNvPr id="4" name="Title 3"/>
          <p:cNvSpPr txBox="1">
            <a:spLocks/>
          </p:cNvSpPr>
          <p:nvPr/>
        </p:nvSpPr>
        <p:spPr>
          <a:xfrm>
            <a:off x="230659" y="0"/>
            <a:ext cx="4810898" cy="131805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smtClean="0">
                <a:solidFill>
                  <a:srgbClr val="FF0000"/>
                </a:solidFill>
                <a:latin typeface="Arial" panose="020B0604020202020204" pitchFamily="34" charset="0"/>
                <a:cs typeface="Arial" panose="020B0604020202020204" pitchFamily="34" charset="0"/>
              </a:rPr>
              <a:t>CONFLICT LÀ GÌ</a:t>
            </a:r>
            <a:r>
              <a:rPr lang="en-US" sz="2800" b="1" smtClean="0">
                <a:latin typeface="Arial" panose="020B0604020202020204" pitchFamily="34" charset="0"/>
                <a:cs typeface="Arial" panose="020B0604020202020204" pitchFamily="34" charset="0"/>
              </a:rPr>
              <a:t/>
            </a:r>
            <a:br>
              <a:rPr lang="en-US" sz="2800" b="1" smtClean="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8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41" y="0"/>
            <a:ext cx="10080985" cy="1818949"/>
          </a:xfrm>
        </p:spPr>
        <p:txBody>
          <a:bodyPr>
            <a:normAutofit/>
          </a:bodyPr>
          <a:lstStyle/>
          <a:p>
            <a:pPr algn="l"/>
            <a:r>
              <a:rPr lang="en-US" sz="5400" b="1" smtClean="0">
                <a:solidFill>
                  <a:srgbClr val="FF0000"/>
                </a:solidFill>
              </a:rPr>
              <a:t>6. Giới </a:t>
            </a:r>
            <a:r>
              <a:rPr lang="en-US" sz="5400" b="1" smtClean="0">
                <a:solidFill>
                  <a:srgbClr val="FF0000"/>
                </a:solidFill>
              </a:rPr>
              <a:t>thiệu thêm về </a:t>
            </a:r>
            <a:br>
              <a:rPr lang="en-US" sz="5400" b="1" smtClean="0">
                <a:solidFill>
                  <a:srgbClr val="FF0000"/>
                </a:solidFill>
              </a:rPr>
            </a:br>
            <a:r>
              <a:rPr lang="en-US" sz="5400" b="1" smtClean="0">
                <a:solidFill>
                  <a:srgbClr val="FF0000"/>
                </a:solidFill>
              </a:rPr>
              <a:t>Github Desktop và Smartgit</a:t>
            </a:r>
            <a:endParaRPr lang="en-US" sz="5400" b="1">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42" y="1973801"/>
            <a:ext cx="6989523" cy="39635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823" y="1973801"/>
            <a:ext cx="2543175" cy="1800225"/>
          </a:xfrm>
          <a:prstGeom prst="rect">
            <a:avLst/>
          </a:prstGeom>
        </p:spPr>
      </p:pic>
    </p:spTree>
    <p:extLst>
      <p:ext uri="{BB962C8B-B14F-4D97-AF65-F5344CB8AC3E}">
        <p14:creationId xmlns:p14="http://schemas.microsoft.com/office/powerpoint/2010/main" val="315641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138546"/>
            <a:ext cx="10515600" cy="2327564"/>
          </a:xfrm>
        </p:spPr>
        <p:txBody>
          <a:bodyPr>
            <a:normAutofit/>
          </a:bodyPr>
          <a:lstStyle/>
          <a:p>
            <a:r>
              <a:rPr lang="en-US" sz="2800" smtClean="0"/>
              <a:t>       Khi xảy ra xung đột code, trên git bash ta khó quan sát được chúng khác nhau chổ nào, hiện ta đang đứng ở đâu. Và phải dùng lệnh để thao tác, nhằmkhi ta không thể nhớ hết các lệnh đó. Nên chúng ta có thể dùng phần mềm khác để tiện dụng hơn là GithubDesktop và cao cấp hơn một chút là Smartgit.</a:t>
            </a:r>
            <a:endParaRPr lang="en-US" sz="2800"/>
          </a:p>
        </p:txBody>
      </p:sp>
      <p:pic>
        <p:nvPicPr>
          <p:cNvPr id="6" name="Content Placeholder 5"/>
          <p:cNvPicPr>
            <a:picLocks noGrp="1" noChangeAspect="1"/>
          </p:cNvPicPr>
          <p:nvPr>
            <p:ph idx="1"/>
          </p:nvPr>
        </p:nvPicPr>
        <p:blipFill>
          <a:blip r:embed="rId2"/>
          <a:stretch>
            <a:fillRect/>
          </a:stretch>
        </p:blipFill>
        <p:spPr>
          <a:xfrm>
            <a:off x="387925" y="2075007"/>
            <a:ext cx="9033165" cy="4533611"/>
          </a:xfrm>
          <a:prstGeom prst="rect">
            <a:avLst/>
          </a:prstGeom>
        </p:spPr>
      </p:pic>
    </p:spTree>
    <p:extLst>
      <p:ext uri="{BB962C8B-B14F-4D97-AF65-F5344CB8AC3E}">
        <p14:creationId xmlns:p14="http://schemas.microsoft.com/office/powerpoint/2010/main" val="54720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1783" y="193963"/>
            <a:ext cx="10515600" cy="720725"/>
          </a:xfrm>
        </p:spPr>
        <p:txBody>
          <a:bodyPr>
            <a:normAutofit fontScale="90000"/>
          </a:bodyPr>
          <a:lstStyle/>
          <a:p>
            <a:r>
              <a:rPr lang="en-US" smtClean="0">
                <a:solidFill>
                  <a:srgbClr val="FF0000"/>
                </a:solidFill>
              </a:rPr>
              <a:t>*Smartgit</a:t>
            </a:r>
            <a:r>
              <a:rPr lang="en-US" smtClean="0"/>
              <a:t/>
            </a:r>
            <a:br>
              <a:rPr lang="en-US" smtClean="0"/>
            </a:br>
            <a:endParaRPr lang="en-US"/>
          </a:p>
        </p:txBody>
      </p:sp>
      <p:pic>
        <p:nvPicPr>
          <p:cNvPr id="4" name="Content Placeholder 3"/>
          <p:cNvPicPr>
            <a:picLocks noGrp="1" noChangeAspect="1"/>
          </p:cNvPicPr>
          <p:nvPr>
            <p:ph idx="4294967295"/>
          </p:nvPr>
        </p:nvPicPr>
        <p:blipFill>
          <a:blip r:embed="rId2"/>
          <a:stretch>
            <a:fillRect/>
          </a:stretch>
        </p:blipFill>
        <p:spPr>
          <a:xfrm>
            <a:off x="221673" y="720725"/>
            <a:ext cx="9934575" cy="6137275"/>
          </a:xfrm>
          <a:prstGeom prst="rect">
            <a:avLst/>
          </a:prstGeom>
        </p:spPr>
      </p:pic>
    </p:spTree>
    <p:extLst>
      <p:ext uri="{BB962C8B-B14F-4D97-AF65-F5344CB8AC3E}">
        <p14:creationId xmlns:p14="http://schemas.microsoft.com/office/powerpoint/2010/main" val="415377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smtClean="0">
                <a:solidFill>
                  <a:srgbClr val="FF0000"/>
                </a:solidFill>
              </a:rPr>
              <a:t>7. Demo Git – Github Desktop – Smartgit</a:t>
            </a:r>
            <a:endParaRPr lang="en-US" b="1">
              <a:solidFill>
                <a:srgbClr val="FF0000"/>
              </a:solidFill>
            </a:endParaRPr>
          </a:p>
        </p:txBody>
      </p:sp>
      <p:sp>
        <p:nvSpPr>
          <p:cNvPr id="3" name="Title 1"/>
          <p:cNvSpPr txBox="1">
            <a:spLocks/>
          </p:cNvSpPr>
          <p:nvPr/>
        </p:nvSpPr>
        <p:spPr>
          <a:xfrm>
            <a:off x="671945" y="265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rgbClr val="FF0000"/>
                </a:solidFill>
              </a:rPr>
              <a:t>Chổ này là chèn 1 đoạn video tự quay màn hình vô. Chưa làm, sẽ làm sau.</a:t>
            </a:r>
            <a:endParaRPr lang="en-US" b="1">
              <a:solidFill>
                <a:srgbClr val="FF0000"/>
              </a:solidFill>
            </a:endParaRPr>
          </a:p>
        </p:txBody>
      </p:sp>
    </p:spTree>
    <p:extLst>
      <p:ext uri="{BB962C8B-B14F-4D97-AF65-F5344CB8AC3E}">
        <p14:creationId xmlns:p14="http://schemas.microsoft.com/office/powerpoint/2010/main" val="24840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8010" y="1011500"/>
            <a:ext cx="8100811" cy="4623515"/>
          </a:xfrm>
          <a:prstGeom prst="cloudCallou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65962" y="2538427"/>
            <a:ext cx="9808773" cy="1569660"/>
          </a:xfrm>
          <a:prstGeom prst="rect">
            <a:avLst/>
          </a:prstGeom>
          <a:noFill/>
        </p:spPr>
        <p:txBody>
          <a:bodyPr wrap="square" rtlCol="0">
            <a:spAutoFit/>
            <a:scene3d>
              <a:camera prst="perspectiveContrastingRightFacing"/>
              <a:lightRig rig="threePt" dir="t"/>
            </a:scene3d>
          </a:bodyPr>
          <a:lstStyle/>
          <a:p>
            <a:r>
              <a:rPr lang="vi-VN" sz="4800" b="1" smtClean="0">
                <a:solidFill>
                  <a:srgbClr val="C00000"/>
                </a:solidFill>
                <a:effectLst>
                  <a:reflection blurRad="6350" stA="50000" endA="300" endPos="50000" dist="60007" dir="5400000" sy="-100000" algn="bl" rotWithShape="0"/>
                </a:effectLst>
                <a:latin typeface="Palatino Linotype" panose="02040502050505030304" pitchFamily="18" charset="0"/>
              </a:rPr>
              <a:t>KẾT THÚC </a:t>
            </a:r>
            <a:r>
              <a:rPr lang="en-US" sz="4800" b="1" smtClean="0">
                <a:solidFill>
                  <a:srgbClr val="C00000"/>
                </a:solidFill>
                <a:effectLst>
                  <a:reflection blurRad="6350" stA="50000" endA="300" endPos="50000" dist="60007" dir="5400000" sy="-100000" algn="bl" rotWithShape="0"/>
                </a:effectLst>
                <a:latin typeface="Palatino Linotype" panose="02040502050505030304" pitchFamily="18" charset="0"/>
              </a:rPr>
              <a:t>BÀI THUYẾT TRÌNH</a:t>
            </a:r>
          </a:p>
          <a:p>
            <a:endParaRPr lang="en-US" sz="4800" b="1">
              <a:solidFill>
                <a:srgbClr val="C00000"/>
              </a:solidFill>
              <a:effectLst>
                <a:reflection blurRad="6350" stA="50000" endA="300" endPos="50000" dist="60007" dir="5400000" sy="-100000" algn="bl" rotWithShape="0"/>
              </a:effectLst>
              <a:latin typeface="Palatino Linotype" panose="02040502050505030304" pitchFamily="18" charset="0"/>
            </a:endParaRPr>
          </a:p>
        </p:txBody>
      </p:sp>
    </p:spTree>
    <p:extLst>
      <p:ext uri="{BB962C8B-B14F-4D97-AF65-F5344CB8AC3E}">
        <p14:creationId xmlns:p14="http://schemas.microsoft.com/office/powerpoint/2010/main" val="33612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11" y="576198"/>
            <a:ext cx="9068843" cy="5661764"/>
          </a:xfrm>
          <a:prstGeom prst="rect">
            <a:avLst/>
          </a:prstGeom>
          <a:ln>
            <a:noFill/>
          </a:ln>
          <a:effectLst>
            <a:softEdge rad="112500"/>
          </a:effectLst>
        </p:spPr>
      </p:pic>
    </p:spTree>
    <p:extLst>
      <p:ext uri="{BB962C8B-B14F-4D97-AF65-F5344CB8AC3E}">
        <p14:creationId xmlns:p14="http://schemas.microsoft.com/office/powerpoint/2010/main" val="361702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7" y="110981"/>
            <a:ext cx="4488873" cy="858837"/>
          </a:xfrm>
        </p:spPr>
        <p:txBody>
          <a:bodyPr>
            <a:normAutofit/>
          </a:bodyPr>
          <a:lstStyle/>
          <a:p>
            <a:r>
              <a:rPr lang="en-US" sz="4800" b="1" smtClean="0">
                <a:solidFill>
                  <a:srgbClr val="FF0000"/>
                </a:solidFill>
              </a:rPr>
              <a:t>1. GIT LÀ GÌ?</a:t>
            </a:r>
            <a:endParaRPr lang="en-US" sz="4800" b="1">
              <a:solidFill>
                <a:srgbClr val="FF0000"/>
              </a:solidFill>
            </a:endParaRPr>
          </a:p>
        </p:txBody>
      </p:sp>
      <p:sp>
        <p:nvSpPr>
          <p:cNvPr id="3" name="Subtitle 2"/>
          <p:cNvSpPr>
            <a:spLocks noGrp="1"/>
          </p:cNvSpPr>
          <p:nvPr>
            <p:ph type="subTitle" idx="1"/>
          </p:nvPr>
        </p:nvSpPr>
        <p:spPr>
          <a:xfrm>
            <a:off x="318654" y="1773382"/>
            <a:ext cx="9684328" cy="5084618"/>
          </a:xfrm>
        </p:spPr>
        <p:txBody>
          <a:bodyPr>
            <a:normAutofit/>
          </a:bodyPr>
          <a:lstStyle/>
          <a:p>
            <a:pPr algn="l">
              <a:lnSpc>
                <a:spcPct val="150000"/>
              </a:lnSpc>
            </a:pPr>
            <a:r>
              <a:rPr lang="en-US" smtClean="0">
                <a:latin typeface="Palatino Linotype" panose="02040502050505030304" pitchFamily="18" charset="0"/>
              </a:rPr>
              <a:t>	</a:t>
            </a:r>
            <a:r>
              <a:rPr lang="vi-VN" smtClean="0">
                <a:latin typeface="Palatino Linotype" panose="02040502050505030304" pitchFamily="18" charset="0"/>
              </a:rPr>
              <a:t>Git </a:t>
            </a:r>
            <a:r>
              <a:rPr lang="vi-VN">
                <a:latin typeface="Palatino Linotype" panose="02040502050505030304" pitchFamily="18" charset="0"/>
              </a:rPr>
              <a:t>là một hệ thống quản lý phiên bản phân tán (distributed version control system). Git giống các hệ thống quản lý phiên bản khác ở chỗ nó cũng hỗ trợ quản lý code và lịch sử thay đổi. Tuy nhiên, Git ưu việt hơn vì có khả năng tách nhánh (branch), hỗ trợ rất tốt cho teamwork, vì những việc như phân chia task, tổng hợp code trở nên dễ dàng hơn nhiều</a:t>
            </a:r>
            <a:r>
              <a:rPr lang="vi-VN" i="1">
                <a:latin typeface="Palatino Linotype" panose="02040502050505030304" pitchFamily="18" charset="0"/>
              </a:rPr>
              <a:t>.</a:t>
            </a:r>
            <a:endParaRPr lang="en-US">
              <a:latin typeface="Palatino Linotype" panose="02040502050505030304" pitchFamily="18" charset="0"/>
            </a:endParaRPr>
          </a:p>
        </p:txBody>
      </p:sp>
    </p:spTree>
    <p:extLst>
      <p:ext uri="{BB962C8B-B14F-4D97-AF65-F5344CB8AC3E}">
        <p14:creationId xmlns:p14="http://schemas.microsoft.com/office/powerpoint/2010/main" val="564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 y="0"/>
            <a:ext cx="10515600" cy="1325563"/>
          </a:xfrm>
        </p:spPr>
        <p:txBody>
          <a:bodyPr/>
          <a:lstStyle/>
          <a:p>
            <a:r>
              <a:rPr lang="en-US" b="1" smtClean="0">
                <a:solidFill>
                  <a:srgbClr val="FF0000"/>
                </a:solidFill>
              </a:rPr>
              <a:t>*TẠI SAO NÊN DÙNG GIT</a:t>
            </a:r>
            <a:endParaRPr lang="en-US" b="1">
              <a:solidFill>
                <a:srgbClr val="FF0000"/>
              </a:solidFill>
            </a:endParaRPr>
          </a:p>
        </p:txBody>
      </p:sp>
      <p:sp>
        <p:nvSpPr>
          <p:cNvPr id="3" name="Content Placeholder 2"/>
          <p:cNvSpPr>
            <a:spLocks noGrp="1"/>
          </p:cNvSpPr>
          <p:nvPr>
            <p:ph idx="1"/>
          </p:nvPr>
        </p:nvSpPr>
        <p:spPr>
          <a:xfrm>
            <a:off x="173181" y="1363952"/>
            <a:ext cx="10515600" cy="5230812"/>
          </a:xfrm>
        </p:spPr>
        <p:txBody>
          <a:bodyPr>
            <a:normAutofit fontScale="92500" lnSpcReduction="10000"/>
          </a:bodyPr>
          <a:lstStyle/>
          <a:p>
            <a:pPr>
              <a:lnSpc>
                <a:spcPct val="150000"/>
              </a:lnSpc>
            </a:pPr>
            <a:r>
              <a:rPr lang="vi-VN">
                <a:latin typeface="Palatino Linotype" panose="02040502050505030304" pitchFamily="18" charset="0"/>
              </a:rPr>
              <a:t>Git dễ sử dụng, an toàn và nhanh chóng.</a:t>
            </a:r>
          </a:p>
          <a:p>
            <a:pPr>
              <a:lnSpc>
                <a:spcPct val="150000"/>
              </a:lnSpc>
            </a:pPr>
            <a:r>
              <a:rPr lang="vi-VN">
                <a:latin typeface="Palatino Linotype" panose="02040502050505030304" pitchFamily="18" charset="0"/>
              </a:rPr>
              <a:t>Có thể giúp quy trình làm việc code theo nhóm đơn giản hơn rất nhiều bằng việc kết hợp các phân nhánh (branch).</a:t>
            </a:r>
          </a:p>
          <a:p>
            <a:pPr>
              <a:lnSpc>
                <a:spcPct val="150000"/>
              </a:lnSpc>
            </a:pPr>
            <a:r>
              <a:rPr lang="vi-VN">
                <a:latin typeface="Palatino Linotype" panose="02040502050505030304" pitchFamily="18" charset="0"/>
              </a:rPr>
              <a:t>Bạn có thể làm việc ở bất cứ đâu vì chỉ cần clone mã nguồn từ kho chứa hoặc clone một phiên bản thay đổi nào đó từ kho chứa, hoặc một nhánh nào đó từ kho chứa.</a:t>
            </a:r>
          </a:p>
          <a:p>
            <a:pPr>
              <a:lnSpc>
                <a:spcPct val="150000"/>
              </a:lnSpc>
            </a:pPr>
            <a:r>
              <a:rPr lang="vi-VN">
                <a:latin typeface="Palatino Linotype" panose="02040502050505030304" pitchFamily="18" charset="0"/>
              </a:rPr>
              <a:t>Dễ dàng trong việc deployment sản phẩm.</a:t>
            </a:r>
          </a:p>
          <a:p>
            <a:pPr>
              <a:lnSpc>
                <a:spcPct val="150000"/>
              </a:lnSpc>
            </a:pPr>
            <a:r>
              <a:rPr lang="vi-VN">
                <a:latin typeface="Palatino Linotype" panose="02040502050505030304" pitchFamily="18" charset="0"/>
              </a:rPr>
              <a:t>Và nhiều hơn </a:t>
            </a:r>
            <a:r>
              <a:rPr lang="vi-VN">
                <a:latin typeface="Palatino Linotype" panose="02040502050505030304" pitchFamily="18" charset="0"/>
              </a:rPr>
              <a:t>thế </a:t>
            </a:r>
            <a:r>
              <a:rPr lang="vi-VN" smtClean="0">
                <a:latin typeface="Palatino Linotype" panose="02040502050505030304" pitchFamily="18" charset="0"/>
              </a:rPr>
              <a:t>nữa…</a:t>
            </a:r>
            <a:endParaRPr lang="vi-VN">
              <a:latin typeface="Palatino Linotype" panose="02040502050505030304" pitchFamily="18" charset="0"/>
            </a:endParaRPr>
          </a:p>
          <a:p>
            <a:endParaRPr lang="en-US"/>
          </a:p>
        </p:txBody>
      </p:sp>
    </p:spTree>
    <p:extLst>
      <p:ext uri="{BB962C8B-B14F-4D97-AF65-F5344CB8AC3E}">
        <p14:creationId xmlns:p14="http://schemas.microsoft.com/office/powerpoint/2010/main" val="257823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0"/>
            <a:ext cx="10515600" cy="1325563"/>
          </a:xfrm>
        </p:spPr>
        <p:txBody>
          <a:bodyPr>
            <a:normAutofit/>
          </a:bodyPr>
          <a:lstStyle/>
          <a:p>
            <a:r>
              <a:rPr lang="en-US" sz="4000" b="1" smtClean="0">
                <a:solidFill>
                  <a:srgbClr val="FF0000"/>
                </a:solidFill>
                <a:latin typeface="Palatino Linotype" panose="02040502050505030304" pitchFamily="18" charset="0"/>
              </a:rPr>
              <a:t>*Việc làm luôn cần biết đến Git</a:t>
            </a:r>
            <a:endParaRPr lang="en-US" sz="4000" b="1">
              <a:solidFill>
                <a:srgbClr val="FF0000"/>
              </a:solidFill>
              <a:latin typeface="Palatino Linotype" panose="02040502050505030304" pitchFamily="18" charset="0"/>
            </a:endParaRPr>
          </a:p>
        </p:txBody>
      </p:sp>
      <p:pic>
        <p:nvPicPr>
          <p:cNvPr id="4" name="Content Placeholder 3"/>
          <p:cNvPicPr>
            <a:picLocks noGrp="1" noChangeAspect="1"/>
          </p:cNvPicPr>
          <p:nvPr>
            <p:ph idx="1"/>
          </p:nvPr>
        </p:nvPicPr>
        <p:blipFill>
          <a:blip r:embed="rId2"/>
          <a:stretch>
            <a:fillRect/>
          </a:stretch>
        </p:blipFill>
        <p:spPr>
          <a:xfrm>
            <a:off x="267059" y="1035915"/>
            <a:ext cx="9025517" cy="5254049"/>
          </a:xfrm>
          <a:prstGeom prst="rect">
            <a:avLst/>
          </a:prstGeom>
        </p:spPr>
      </p:pic>
    </p:spTree>
    <p:extLst>
      <p:ext uri="{BB962C8B-B14F-4D97-AF65-F5344CB8AC3E}">
        <p14:creationId xmlns:p14="http://schemas.microsoft.com/office/powerpoint/2010/main" val="95766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0248" y="568036"/>
            <a:ext cx="9250195" cy="5608927"/>
          </a:xfrm>
          <a:prstGeom prst="rect">
            <a:avLst/>
          </a:prstGeom>
        </p:spPr>
      </p:pic>
    </p:spTree>
    <p:extLst>
      <p:ext uri="{BB962C8B-B14F-4D97-AF65-F5344CB8AC3E}">
        <p14:creationId xmlns:p14="http://schemas.microsoft.com/office/powerpoint/2010/main" val="2500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0"/>
            <a:ext cx="10952017" cy="1325563"/>
          </a:xfrm>
        </p:spPr>
        <p:txBody>
          <a:bodyPr>
            <a:normAutofit/>
          </a:bodyPr>
          <a:lstStyle/>
          <a:p>
            <a:r>
              <a:rPr lang="en-US" sz="3200" b="1" smtClean="0">
                <a:solidFill>
                  <a:srgbClr val="FF0000"/>
                </a:solidFill>
                <a:latin typeface="Palatino Linotype" panose="02040502050505030304" pitchFamily="18" charset="0"/>
              </a:rPr>
              <a:t>2. CẤU TRÚC CỦA GIT – GIT HOẠT ĐỘNG RA SAO?</a:t>
            </a:r>
            <a:endParaRPr lang="en-US" sz="3200" b="1">
              <a:solidFill>
                <a:srgbClr val="FF0000"/>
              </a:solidFill>
              <a:latin typeface="Palatino Linotype" panose="0204050205050503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08" y="1325562"/>
            <a:ext cx="8984673" cy="5310765"/>
          </a:xfrm>
        </p:spPr>
      </p:pic>
    </p:spTree>
    <p:extLst>
      <p:ext uri="{BB962C8B-B14F-4D97-AF65-F5344CB8AC3E}">
        <p14:creationId xmlns:p14="http://schemas.microsoft.com/office/powerpoint/2010/main" val="204559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185016"/>
            <a:ext cx="10515600" cy="1325563"/>
          </a:xfrm>
        </p:spPr>
        <p:txBody>
          <a:bodyPr>
            <a:normAutofit/>
          </a:bodyPr>
          <a:lstStyle/>
          <a:p>
            <a:r>
              <a:rPr lang="en-US" sz="2000" smtClean="0"/>
              <a:t>Trước khi code được đưa lên kho trên </a:t>
            </a:r>
            <a:r>
              <a:rPr lang="en-US" sz="2000" b="1" smtClean="0"/>
              <a:t>Github</a:t>
            </a:r>
            <a:r>
              <a:rPr lang="en-US" sz="2000" smtClean="0"/>
              <a:t> sẽ phải đi qua staging area bằng lệnh </a:t>
            </a:r>
            <a:r>
              <a:rPr lang="en-US" sz="2000" b="1" i="1" u="sng" smtClean="0"/>
              <a:t>git add</a:t>
            </a:r>
            <a:r>
              <a:rPr lang="en-US" sz="2000" smtClean="0"/>
              <a:t>, và qua local repo bằng lệnh </a:t>
            </a:r>
            <a:r>
              <a:rPr lang="en-US" sz="2000" b="1" i="1" u="sng" smtClean="0"/>
              <a:t>git commit</a:t>
            </a:r>
            <a:r>
              <a:rPr lang="en-US" sz="2000" smtClean="0"/>
              <a:t>, cuối cùng mới được đẩy lên kho trên </a:t>
            </a:r>
            <a:r>
              <a:rPr lang="en-US" sz="2000" b="1" smtClean="0"/>
              <a:t>Github</a:t>
            </a:r>
            <a:r>
              <a:rPr lang="en-US" sz="2000" smtClean="0"/>
              <a:t> bằng lệnh </a:t>
            </a:r>
            <a:r>
              <a:rPr lang="en-US" sz="2000" b="1" i="1" u="sng" smtClean="0"/>
              <a:t>git push</a:t>
            </a:r>
            <a:r>
              <a:rPr lang="en-US" sz="2000" b="1" smtClean="0"/>
              <a:t>.</a:t>
            </a:r>
            <a:endParaRPr lang="en-US" sz="20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5624"/>
            <a:ext cx="8936182" cy="4838411"/>
          </a:xfrm>
        </p:spPr>
      </p:pic>
    </p:spTree>
    <p:extLst>
      <p:ext uri="{BB962C8B-B14F-4D97-AF65-F5344CB8AC3E}">
        <p14:creationId xmlns:p14="http://schemas.microsoft.com/office/powerpoint/2010/main" val="14389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1293</Words>
  <Application>Microsoft Office PowerPoint</Application>
  <PresentationFormat>Widescreen</PresentationFormat>
  <Paragraphs>129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Palatino Linotype</vt:lpstr>
      <vt:lpstr>Verdana</vt:lpstr>
      <vt:lpstr>Office Theme</vt:lpstr>
      <vt:lpstr>Khoa Công Nghệ Thông Tin</vt:lpstr>
      <vt:lpstr>PowerPoint Presentation</vt:lpstr>
      <vt:lpstr>PowerPoint Presentation</vt:lpstr>
      <vt:lpstr>1. GIT LÀ GÌ?</vt:lpstr>
      <vt:lpstr>*TẠI SAO NÊN DÙNG GIT</vt:lpstr>
      <vt:lpstr>*Việc làm luôn cần biết đến Git</vt:lpstr>
      <vt:lpstr>PowerPoint Presentation</vt:lpstr>
      <vt:lpstr>2. CẤU TRÚC CỦA GIT – GIT HOẠT ĐỘNG RA SAO?</vt:lpstr>
      <vt:lpstr>Trước khi code được đưa lên kho trên Github sẽ phải đi qua staging area bằng lệnh git add, và qua local repo bằng lệnh git commit, cuối cùng mới được đẩy lên kho trên Github bằng lệnh git push.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CÁC LỆNH CƠ BẢN</vt:lpstr>
      <vt:lpstr>5. XUNG ĐỘT CODE (CONFLICT)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Giới thiệu thêm về  Github Desktop và Smartgit</vt:lpstr>
      <vt:lpstr>       Khi xảy ra xung đột code, trên git bash ta khó quan sát được chúng khác nhau chổ nào, hiện ta đang đứng ở đâu. Và phải dùng lệnh để thao tác, nhằmkhi ta không thể nhớ hết các lệnh đó. Nên chúng ta có thể dùng phần mềm khác để tiện dụng hơn là GithubDesktop và cao cấp hơn một chút là Smartgit.</vt:lpstr>
      <vt:lpstr>*Smartgit </vt:lpstr>
      <vt:lpstr>7. Demo Git – Github Desktop – Smartgit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binhvd</dc:creator>
  <cp:lastModifiedBy>Windows User</cp:lastModifiedBy>
  <cp:revision>59</cp:revision>
  <dcterms:created xsi:type="dcterms:W3CDTF">2018-06-13T10:19:46Z</dcterms:created>
  <dcterms:modified xsi:type="dcterms:W3CDTF">2018-09-23T16:50:17Z</dcterms:modified>
</cp:coreProperties>
</file>