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68" r:id="rId3"/>
    <p:sldId id="266" r:id="rId4"/>
    <p:sldId id="258" r:id="rId5"/>
    <p:sldId id="273" r:id="rId6"/>
    <p:sldId id="265" r:id="rId7"/>
    <p:sldId id="259" r:id="rId8"/>
    <p:sldId id="270" r:id="rId9"/>
    <p:sldId id="271" r:id="rId10"/>
    <p:sldId id="272" r:id="rId11"/>
    <p:sldId id="260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707" autoAdjust="0"/>
  </p:normalViewPr>
  <p:slideViewPr>
    <p:cSldViewPr>
      <p:cViewPr>
        <p:scale>
          <a:sx n="90" d="100"/>
          <a:sy n="90" d="100"/>
        </p:scale>
        <p:origin x="-2244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ACDC5-A11F-47E5-B3C0-38E221B6E6BC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34F3E-182E-40E5-995A-487B879532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02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34F3E-182E-40E5-995A-487B8795327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943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34F3E-182E-40E5-995A-487B8795327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94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23E2-09D3-4733-8A3F-3F7772162D85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23E2-09D3-4733-8A3F-3F7772162D85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23E2-09D3-4733-8A3F-3F7772162D85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23E2-09D3-4733-8A3F-3F7772162D85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23E2-09D3-4733-8A3F-3F7772162D85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23E2-09D3-4733-8A3F-3F7772162D85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23E2-09D3-4733-8A3F-3F7772162D85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23E2-09D3-4733-8A3F-3F7772162D85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23E2-09D3-4733-8A3F-3F7772162D85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23E2-09D3-4733-8A3F-3F7772162D85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23E2-09D3-4733-8A3F-3F7772162D85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B4123E2-09D3-4733-8A3F-3F7772162D85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.to/ascorbic/class-fields-are-coming-heres-what-that-means-for-react--3a8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Handling Events in React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 Main Concept #6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23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Third Way to Bind “This”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/>
          <a:p>
            <a:r>
              <a:rPr lang="en-CA" sz="2000" dirty="0" smtClean="0"/>
              <a:t>The third way is to use an arrow function within the callback itself.</a:t>
            </a:r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/>
          </a:p>
          <a:p>
            <a:r>
              <a:rPr lang="en-CA" sz="2000" dirty="0" smtClean="0"/>
              <a:t>Downsides of this binding syntax:</a:t>
            </a:r>
          </a:p>
          <a:p>
            <a:pPr lvl="1"/>
            <a:r>
              <a:rPr lang="en-CA" sz="1600" dirty="0" smtClean="0"/>
              <a:t>A different callback is created every time the class renders. If this callback is passed as a prop to lower components, those components might do an extra re-rendering. This creates a potential performance problem. </a:t>
            </a:r>
          </a:p>
          <a:p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7" y="1844824"/>
            <a:ext cx="55721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2051720" y="3501008"/>
            <a:ext cx="4680520" cy="3744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85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Passing Arguments to Event Handlers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CA" sz="2000" dirty="0" smtClean="0"/>
              <a:t>If you need to pass an extra parameter to an event handler, you can use either of the following techniques: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000" dirty="0" smtClean="0"/>
              <a:t>Arrow Function:</a:t>
            </a:r>
          </a:p>
          <a:p>
            <a:pPr marL="651510" indent="-514350">
              <a:buFont typeface="+mj-lt"/>
              <a:buAutoNum type="arabicPeriod"/>
            </a:pPr>
            <a:endParaRPr lang="en-CA" sz="2000" dirty="0" smtClean="0"/>
          </a:p>
          <a:p>
            <a:pPr marL="971550" lvl="1" indent="-514350"/>
            <a:r>
              <a:rPr lang="en-CA" sz="1600" dirty="0"/>
              <a:t>In this example, the </a:t>
            </a:r>
            <a:r>
              <a:rPr lang="en-CA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</a:t>
            </a:r>
            <a:r>
              <a:rPr lang="en-CA" sz="1600" dirty="0"/>
              <a:t> argument representing the React event will be passed as a second argument to the event handler after the </a:t>
            </a:r>
            <a:r>
              <a:rPr lang="en-CA" sz="1600" dirty="0" smtClean="0"/>
              <a:t>id.</a:t>
            </a:r>
          </a:p>
          <a:p>
            <a:pPr marL="971550" lvl="1" indent="-514350"/>
            <a:r>
              <a:rPr lang="en-CA" sz="1600" dirty="0" smtClean="0"/>
              <a:t>With </a:t>
            </a:r>
            <a:r>
              <a:rPr lang="en-CA" sz="1600" dirty="0"/>
              <a:t>the arrow function syntax, you need to pass the event explicitly. </a:t>
            </a:r>
            <a:endParaRPr lang="en-CA" sz="2000" dirty="0"/>
          </a:p>
          <a:p>
            <a:pPr marL="651510" indent="-514350">
              <a:buFont typeface="+mj-lt"/>
              <a:buAutoNum type="arabicPeriod"/>
            </a:pPr>
            <a:r>
              <a:rPr lang="en-CA" sz="2000" dirty="0" smtClean="0"/>
              <a:t>Bind Method:</a:t>
            </a:r>
            <a:endParaRPr lang="en-CA" sz="1600" dirty="0"/>
          </a:p>
          <a:p>
            <a:pPr marL="137160" indent="0">
              <a:buNone/>
            </a:pPr>
            <a:endParaRPr lang="en-CA" sz="1600" dirty="0" smtClean="0"/>
          </a:p>
          <a:p>
            <a:pPr marL="971550" lvl="1" indent="-514350"/>
            <a:endParaRPr lang="en-CA" sz="1600" dirty="0" smtClean="0"/>
          </a:p>
          <a:p>
            <a:pPr marL="971550" lvl="1" indent="-514350"/>
            <a:r>
              <a:rPr lang="en-CA" sz="1600" dirty="0" smtClean="0"/>
              <a:t>Since we use </a:t>
            </a:r>
            <a:r>
              <a:rPr lang="en-CA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bind </a:t>
            </a:r>
            <a:r>
              <a:rPr lang="en-CA" sz="1600" dirty="0" smtClean="0"/>
              <a:t>in this example, we no longer have to pass the event explicitly. The event and any further arguments are automatically forwarded to the event handler. </a:t>
            </a:r>
            <a:endParaRPr lang="en-CA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85216" lvl="1" indent="0">
              <a:buNone/>
            </a:pPr>
            <a:endParaRPr lang="en-CA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36912"/>
            <a:ext cx="722402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078" y="4221088"/>
            <a:ext cx="6840855" cy="358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2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04696"/>
          </a:xfrm>
        </p:spPr>
        <p:txBody>
          <a:bodyPr anchor="ctr">
            <a:normAutofit/>
          </a:bodyPr>
          <a:lstStyle/>
          <a:p>
            <a:pPr marL="137160" indent="0" algn="ctr">
              <a:buNone/>
            </a:pPr>
            <a:r>
              <a:rPr lang="en-CA" sz="5400" dirty="0" smtClean="0"/>
              <a:t>END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238574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Syntactic Differences of Handling Events with React Elements vs DOM Elements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 are lowercase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handlers are passed as strings.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 are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camelCase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handlers are passed as functions.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59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Syntactic Differences of Handling Events with React Elements vs DOM Elements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 are lowercase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handlers are passed as strings.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 are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camelCase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handlers are passed as functions.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03" y="4797152"/>
            <a:ext cx="334343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773492"/>
            <a:ext cx="3168353" cy="59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19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Prevent Default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170" y="1700808"/>
            <a:ext cx="8229600" cy="4906942"/>
          </a:xfrm>
        </p:spPr>
        <p:txBody>
          <a:bodyPr>
            <a:norm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native HTML elements come with their internal native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React, you can’t return false to prevent a default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If there is a default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that you are trying to prevent, you must call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preventDefault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explicitly.</a:t>
            </a:r>
          </a:p>
        </p:txBody>
      </p:sp>
    </p:spTree>
    <p:extLst>
      <p:ext uri="{BB962C8B-B14F-4D97-AF65-F5344CB8AC3E}">
        <p14:creationId xmlns:p14="http://schemas.microsoft.com/office/powerpoint/2010/main" val="205927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Prevent Default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170" y="1196751"/>
            <a:ext cx="8229600" cy="5410999"/>
          </a:xfrm>
        </p:spPr>
        <p:txBody>
          <a:bodyPr>
            <a:norm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following example from when I migrated my accounts exercise,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preventDefault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was used to prevent the default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a form submit button, which would normally refresh the browser when it is clicked.</a:t>
            </a:r>
            <a:endParaRPr lang="en-C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68960"/>
            <a:ext cx="7233326" cy="360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1259632" y="6131827"/>
            <a:ext cx="2448272" cy="27854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7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Extra Prevent Default Info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Another fairly common use for </a:t>
            </a:r>
            <a:r>
              <a:rPr lang="en-CA" sz="2000" dirty="0" err="1" smtClean="0"/>
              <a:t>preventDefault</a:t>
            </a:r>
            <a:r>
              <a:rPr lang="en-CA" sz="2000" dirty="0" smtClean="0"/>
              <a:t>() is to prevent the default behaviour when clicking on a link (going to the link’s URL)</a:t>
            </a:r>
          </a:p>
          <a:p>
            <a:r>
              <a:rPr lang="en-CA" sz="2000" dirty="0" smtClean="0"/>
              <a:t>In some situations, browsers will wait to see if </a:t>
            </a:r>
            <a:r>
              <a:rPr lang="en-CA" sz="2000" dirty="0" err="1" smtClean="0"/>
              <a:t>preventDefault</a:t>
            </a:r>
            <a:r>
              <a:rPr lang="en-CA" sz="2000" dirty="0" smtClean="0"/>
              <a:t>() is going to be called before proceeding with an event. One specific instance where this can cause issues is with the </a:t>
            </a:r>
            <a:r>
              <a:rPr lang="en-CA" sz="2000" dirty="0" err="1" smtClean="0"/>
              <a:t>touchmove</a:t>
            </a:r>
            <a:r>
              <a:rPr lang="en-CA" sz="2000" dirty="0" smtClean="0"/>
              <a:t> event that has to do with scrolling via a touch screen (primarily for mobile apps). Browsers can pause momentarily to check for </a:t>
            </a:r>
            <a:r>
              <a:rPr lang="en-CA" sz="2000" dirty="0" err="1" smtClean="0"/>
              <a:t>preventDefault</a:t>
            </a:r>
            <a:r>
              <a:rPr lang="en-CA" sz="2000" dirty="0" smtClean="0"/>
              <a:t>() before continuing to scroll. This can cause the scrolling to delay and “jitter”. In order to prevent the browser from waiting to check for </a:t>
            </a:r>
            <a:r>
              <a:rPr lang="en-CA" sz="2000" dirty="0" err="1" smtClean="0"/>
              <a:t>preventDefault</a:t>
            </a:r>
            <a:r>
              <a:rPr lang="en-CA" sz="2000" dirty="0" smtClean="0"/>
              <a:t>, you can specify “passive: true” in your event </a:t>
            </a:r>
            <a:r>
              <a:rPr lang="en-CA" sz="2000" dirty="0" smtClean="0"/>
              <a:t>listener.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1031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We Need to Bind “This”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JavaScript, class methods are not bound by default. If ‘this’ is not bound, and you pass a method (example: </a:t>
            </a:r>
            <a:r>
              <a:rPr lang="en-CA" dirty="0" err="1" smtClean="0"/>
              <a:t>this.handleClick</a:t>
            </a:r>
            <a:r>
              <a:rPr lang="en-CA" dirty="0" smtClean="0"/>
              <a:t>) to an event (example: &lt;button </a:t>
            </a:r>
            <a:r>
              <a:rPr lang="en-CA" dirty="0" err="1" smtClean="0"/>
              <a:t>onClick</a:t>
            </a:r>
            <a:r>
              <a:rPr lang="en-CA" dirty="0" smtClean="0"/>
              <a:t>={</a:t>
            </a:r>
            <a:r>
              <a:rPr lang="en-CA" dirty="0" err="1" smtClean="0"/>
              <a:t>this.handleClick</a:t>
            </a:r>
            <a:r>
              <a:rPr lang="en-CA" dirty="0" smtClean="0"/>
              <a:t>}), ‘this’ will be undefined</a:t>
            </a:r>
            <a:r>
              <a:rPr lang="en-CA" dirty="0"/>
              <a:t> </a:t>
            </a:r>
            <a:r>
              <a:rPr lang="en-CA" dirty="0" smtClean="0"/>
              <a:t>when the method is called. </a:t>
            </a:r>
          </a:p>
          <a:p>
            <a:r>
              <a:rPr lang="en-CA" dirty="0" smtClean="0"/>
              <a:t>As a general rule, if you refer to a </a:t>
            </a:r>
            <a:r>
              <a:rPr lang="en-CA" dirty="0" smtClean="0"/>
              <a:t>class method </a:t>
            </a:r>
            <a:r>
              <a:rPr lang="en-CA" dirty="0" smtClean="0"/>
              <a:t>without () after it, you should bind that method. </a:t>
            </a:r>
          </a:p>
        </p:txBody>
      </p:sp>
    </p:spTree>
    <p:extLst>
      <p:ext uri="{BB962C8B-B14F-4D97-AF65-F5344CB8AC3E}">
        <p14:creationId xmlns:p14="http://schemas.microsoft.com/office/powerpoint/2010/main" val="37530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CA" dirty="0" smtClean="0"/>
              <a:t>First Way to Bind “This”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/>
          </a:bodyPr>
          <a:lstStyle/>
          <a:p>
            <a:r>
              <a:rPr lang="en-CA" sz="2000" dirty="0" smtClean="0"/>
              <a:t>One way of binding “this” is to call the “bind” method. Example:</a:t>
            </a:r>
          </a:p>
          <a:p>
            <a:endParaRPr lang="en-CA" sz="2000" dirty="0" smtClean="0"/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/>
          </a:p>
          <a:p>
            <a:r>
              <a:rPr lang="en-CA" sz="2000" dirty="0" smtClean="0"/>
              <a:t>Downsides of this binding tactic: </a:t>
            </a:r>
          </a:p>
          <a:p>
            <a:pPr lvl="1"/>
            <a:r>
              <a:rPr lang="en-CA" sz="1200" dirty="0" smtClean="0"/>
              <a:t>It’s easy to forget to call the bind method in the constructor, resulting in undefined errors.</a:t>
            </a:r>
          </a:p>
          <a:p>
            <a:pPr lvl="1"/>
            <a:r>
              <a:rPr lang="en-CA" sz="1200" dirty="0" smtClean="0"/>
              <a:t>It can clutter the constructor if you have a lot of methods that require binding.</a:t>
            </a:r>
            <a:endParaRPr lang="en-CA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1484784"/>
            <a:ext cx="5336827" cy="4288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8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CA" dirty="0" smtClean="0"/>
              <a:t>Second Way to Bind “This”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 lnSpcReduction="10000"/>
          </a:bodyPr>
          <a:lstStyle/>
          <a:p>
            <a:r>
              <a:rPr lang="en-CA" sz="1800" dirty="0" smtClean="0"/>
              <a:t>Another way of binding “this” is to use the public class fields syntax.</a:t>
            </a:r>
          </a:p>
          <a:p>
            <a:endParaRPr lang="en-CA" sz="1800" dirty="0"/>
          </a:p>
          <a:p>
            <a:endParaRPr lang="en-CA" sz="1800" dirty="0" smtClean="0"/>
          </a:p>
          <a:p>
            <a:endParaRPr lang="en-CA" sz="1800" dirty="0"/>
          </a:p>
          <a:p>
            <a:endParaRPr lang="en-CA" sz="1800" dirty="0" smtClean="0"/>
          </a:p>
          <a:p>
            <a:endParaRPr lang="en-CA" sz="1800" dirty="0"/>
          </a:p>
          <a:p>
            <a:endParaRPr lang="en-CA" sz="1800" dirty="0" smtClean="0"/>
          </a:p>
          <a:p>
            <a:endParaRPr lang="en-CA" sz="1800" dirty="0"/>
          </a:p>
          <a:p>
            <a:endParaRPr lang="en-CA" sz="1800" dirty="0" smtClean="0"/>
          </a:p>
          <a:p>
            <a:endParaRPr lang="en-CA" sz="1800" dirty="0"/>
          </a:p>
          <a:p>
            <a:endParaRPr lang="en-CA" sz="1800" dirty="0" smtClean="0"/>
          </a:p>
          <a:p>
            <a:endParaRPr lang="en-CA" sz="1800" dirty="0"/>
          </a:p>
          <a:p>
            <a:endParaRPr lang="en-CA" sz="1800" dirty="0" smtClean="0"/>
          </a:p>
          <a:p>
            <a:r>
              <a:rPr lang="en-CA" sz="1800" dirty="0" smtClean="0"/>
              <a:t>Downsides of this binding tactic:</a:t>
            </a:r>
          </a:p>
          <a:p>
            <a:pPr lvl="1"/>
            <a:r>
              <a:rPr lang="en-CA" sz="1400" dirty="0" smtClean="0"/>
              <a:t>According to this article from this year :</a:t>
            </a:r>
            <a:r>
              <a:rPr lang="en-CA" sz="1400" dirty="0">
                <a:hlinkClick r:id="rId2"/>
              </a:rPr>
              <a:t>https://dev.to/ascorbic/class-fields-are-coming-</a:t>
            </a:r>
            <a:r>
              <a:rPr lang="en-CA" sz="1400" dirty="0" err="1">
                <a:hlinkClick r:id="rId2"/>
              </a:rPr>
              <a:t>heres</a:t>
            </a:r>
            <a:r>
              <a:rPr lang="en-CA" sz="1400" dirty="0">
                <a:hlinkClick r:id="rId2"/>
              </a:rPr>
              <a:t>-what-that-means-for-react--</a:t>
            </a:r>
            <a:r>
              <a:rPr lang="en-CA" sz="1400" dirty="0" smtClean="0">
                <a:hlinkClick r:id="rId2"/>
              </a:rPr>
              <a:t>3a87</a:t>
            </a:r>
            <a:r>
              <a:rPr lang="en-CA" sz="1400" dirty="0" smtClean="0"/>
              <a:t>,  there are </a:t>
            </a:r>
            <a:r>
              <a:rPr lang="en-US" sz="1400" dirty="0" smtClean="0"/>
              <a:t>“potential </a:t>
            </a:r>
            <a:r>
              <a:rPr lang="en-US" sz="1400" dirty="0"/>
              <a:t>performance issues if you are creating loads of copies of a component. While a class method is created once on the prototype, class fields are created on each object: each component will have its own copy of each function. However this is only likely to be an issue if you are creating hundreds of </a:t>
            </a:r>
            <a:r>
              <a:rPr lang="en-US" sz="1400"/>
              <a:t>instances</a:t>
            </a:r>
            <a:r>
              <a:rPr lang="en-US" sz="1400" smtClean="0"/>
              <a:t>.”</a:t>
            </a:r>
            <a:endParaRPr lang="en-CA" sz="1400" dirty="0" smtClean="0"/>
          </a:p>
          <a:p>
            <a:pPr lvl="1"/>
            <a:endParaRPr lang="en-CA" sz="1400" dirty="0" smtClean="0"/>
          </a:p>
          <a:p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6" y="1556792"/>
            <a:ext cx="541972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1862135" y="2204864"/>
            <a:ext cx="2349823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6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5120</TotalTime>
  <Words>726</Words>
  <Application>Microsoft Office PowerPoint</Application>
  <PresentationFormat>On-screen Show (4:3)</PresentationFormat>
  <Paragraphs>90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Handling Events in React</vt:lpstr>
      <vt:lpstr>Syntactic Differences of Handling Events with React Elements vs DOM Elements</vt:lpstr>
      <vt:lpstr>Syntactic Differences of Handling Events with React Elements vs DOM Elements</vt:lpstr>
      <vt:lpstr>Prevent Default</vt:lpstr>
      <vt:lpstr>Prevent Default</vt:lpstr>
      <vt:lpstr>Extra Prevent Default Info</vt:lpstr>
      <vt:lpstr>Why We Need to Bind “This”</vt:lpstr>
      <vt:lpstr>First Way to Bind “This”</vt:lpstr>
      <vt:lpstr>Second Way to Bind “This”</vt:lpstr>
      <vt:lpstr>Third Way to Bind “This”</vt:lpstr>
      <vt:lpstr>Passing Arguments to Event Handlers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Hopfe</dc:creator>
  <cp:lastModifiedBy>Nate Hopfe</cp:lastModifiedBy>
  <cp:revision>60</cp:revision>
  <dcterms:created xsi:type="dcterms:W3CDTF">2019-12-09T19:26:42Z</dcterms:created>
  <dcterms:modified xsi:type="dcterms:W3CDTF">2019-12-18T15:22:55Z</dcterms:modified>
</cp:coreProperties>
</file>