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  <p:sldMasterId id="2147483822" r:id="rId2"/>
  </p:sldMasterIdLst>
  <p:sldIdLst>
    <p:sldId id="256" r:id="rId3"/>
    <p:sldId id="284" r:id="rId4"/>
    <p:sldId id="285" r:id="rId5"/>
    <p:sldId id="288" r:id="rId6"/>
    <p:sldId id="286" r:id="rId7"/>
    <p:sldId id="287" r:id="rId8"/>
    <p:sldId id="289" r:id="rId9"/>
    <p:sldId id="291" r:id="rId10"/>
    <p:sldId id="292" r:id="rId11"/>
    <p:sldId id="290" r:id="rId12"/>
    <p:sldId id="282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1F"/>
    <a:srgbClr val="8B651D"/>
    <a:srgbClr val="D08E24"/>
    <a:srgbClr val="EFA720"/>
    <a:srgbClr val="00986E"/>
    <a:srgbClr val="FDF4BD"/>
    <a:srgbClr val="00503F"/>
    <a:srgbClr val="7B1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CD0DF270-C5F5-4A2A-9714-10F1D3804890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F3304F7-3364-46FE-B351-0B33CF31E34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9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E12E-09A3-4D2B-A562-67DECBF44AA9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7DF-BB57-4FE1-8146-9C6F3FF8AC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04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E12E-09A3-4D2B-A562-67DECBF44AA9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7DF-BB57-4FE1-8146-9C6F3FF8AC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2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E12E-09A3-4D2B-A562-67DECBF44AA9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7DF-BB57-4FE1-8146-9C6F3FF8AC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8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E12E-09A3-4D2B-A562-67DECBF44AA9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7DF-BB57-4FE1-8146-9C6F3FF8AC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52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E12E-09A3-4D2B-A562-67DECBF44AA9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7DF-BB57-4FE1-8146-9C6F3FF8AC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42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C9E12E-09A3-4D2B-A562-67DECBF44AA9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317DF-BB57-4FE1-8146-9C6F3FF8AC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559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E87FD2-7D5B-4B9C-B81C-0B6F132F87C5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6A5E-0A8A-4CAA-865F-DD3C27F2FAB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7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991893-32E9-4C19-8864-38647FC09336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4C8C-95FA-4F3A-A494-10FA1C81C44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96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1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4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84E2BB-40FD-4BA9-B2C6-96C8E0555A90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5E99-B76D-4CA5-9A57-8E955ACEDC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099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7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2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52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8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6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4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0C9D50-8805-43D6-BF27-79B69218D923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F35A-FC97-4BFA-A8B2-5C633D0FD2B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71298D-52C3-40C4-B94F-58D662FDED9D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DF11-27E5-4768-BEA2-FEB51DE4C04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BF907F-7355-4B9F-87B4-B1B04B306BB4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2CCE-C480-45B0-9165-F6A9A0D13D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9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D41F2-97D8-427E-A67A-8A0C9BF09BF3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9D48A-3029-4D10-B0E4-3D1ED438C38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12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0490F-1EE2-4864-A371-B45995CE5CE0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8121-E7D0-43B7-A76F-7795F3200BA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5" name="Picture 6" descr="UHnoYATP one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6370638"/>
            <a:ext cx="55816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57388" y="2717800"/>
            <a:ext cx="5229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>
                <a:latin typeface="Calibri" pitchFamily="34" charset="0"/>
              </a:rPr>
              <a:t>PowerPoint template 2 – begin entering text and images here.</a:t>
            </a:r>
          </a:p>
        </p:txBody>
      </p:sp>
    </p:spTree>
    <p:extLst>
      <p:ext uri="{BB962C8B-B14F-4D97-AF65-F5344CB8AC3E}">
        <p14:creationId xmlns:p14="http://schemas.microsoft.com/office/powerpoint/2010/main" val="171353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1B3E3D-782C-49ED-A5F3-0E2D23C7BBCA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958B-E3EF-40BE-B5CE-2444512573F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9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C6D0BA-349B-4168-975F-73D37597F55C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5273-9FEF-4AE6-8675-D3C80D6EEB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405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ABC9E12E-09A3-4D2B-A562-67DECBF44AA9}" type="datetime1">
              <a:rPr lang="en-US" altLang="en-US" smtClean="0"/>
              <a:pPr>
                <a:defRPr/>
              </a:pPr>
              <a:t>12/4/2017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C317DF-BB57-4FE1-8146-9C6F3FF8AC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5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157D8-3525-43BD-B13A-A13878F8D9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FD03-F6A6-405F-8805-2ABA744B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9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hVxqDg_fk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kj4YpYX21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6088063"/>
            <a:ext cx="9144000" cy="811212"/>
          </a:xfrm>
          <a:prstGeom prst="rect">
            <a:avLst/>
          </a:prstGeom>
          <a:solidFill>
            <a:srgbClr val="7B122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Crimson Roman"/>
                <a:ea typeface="ＭＳ Ｐゴシック" panose="020B0600070205080204" pitchFamily="34" charset="-128"/>
              </a:rPr>
              <a:t>Study of Flow Regime for Two Phase Gas-Liquid Flow in Large Diameter Riser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996543" y="3754943"/>
            <a:ext cx="2606040" cy="552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en-US" sz="1400" dirty="0">
                <a:latin typeface="Crimson Roman"/>
                <a:ea typeface="ＭＳ Ｐゴシック" panose="020B0600070205080204" pitchFamily="34" charset="-128"/>
              </a:rPr>
              <a:t>Presented by</a:t>
            </a:r>
          </a:p>
          <a:p>
            <a:pPr eaLnBrk="1" hangingPunct="1"/>
            <a:r>
              <a:rPr lang="en-US" altLang="en-US" sz="1400" dirty="0">
                <a:latin typeface="Crimson Roman"/>
                <a:ea typeface="ＭＳ Ｐゴシック" panose="020B0600070205080204" pitchFamily="34" charset="-128"/>
              </a:rPr>
              <a:t>Nazmul Hossain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1" y="50685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   3D-Vertical Riser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48761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A1BF44-6A75-46C6-83C2-18AD26FD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607556"/>
            <a:ext cx="6868160" cy="5151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768080E-FB76-49A8-8536-BC74B2113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71902"/>
                  </p:ext>
                </p:extLst>
              </p:nvPr>
            </p:nvGraphicFramePr>
            <p:xfrm>
              <a:off x="5055209" y="1261900"/>
              <a:ext cx="3750860" cy="31919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7715">
                      <a:extLst>
                        <a:ext uri="{9D8B030D-6E8A-4147-A177-3AD203B41FA5}">
                          <a16:colId xmlns:a16="http://schemas.microsoft.com/office/drawing/2014/main" val="1521965737"/>
                        </a:ext>
                      </a:extLst>
                    </a:gridCol>
                    <a:gridCol w="937715">
                      <a:extLst>
                        <a:ext uri="{9D8B030D-6E8A-4147-A177-3AD203B41FA5}">
                          <a16:colId xmlns:a16="http://schemas.microsoft.com/office/drawing/2014/main" val="600166751"/>
                        </a:ext>
                      </a:extLst>
                    </a:gridCol>
                    <a:gridCol w="937715">
                      <a:extLst>
                        <a:ext uri="{9D8B030D-6E8A-4147-A177-3AD203B41FA5}">
                          <a16:colId xmlns:a16="http://schemas.microsoft.com/office/drawing/2014/main" val="1575031237"/>
                        </a:ext>
                      </a:extLst>
                    </a:gridCol>
                    <a:gridCol w="937715">
                      <a:extLst>
                        <a:ext uri="{9D8B030D-6E8A-4147-A177-3AD203B41FA5}">
                          <a16:colId xmlns:a16="http://schemas.microsoft.com/office/drawing/2014/main" val="3388729226"/>
                        </a:ext>
                      </a:extLst>
                    </a:gridCol>
                  </a:tblGrid>
                  <a:tr h="8273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m/s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m/s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Air Volume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Flow Regime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657596"/>
                      </a:ext>
                    </a:extLst>
                  </a:tr>
                  <a:tr h="599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Bubble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88369"/>
                      </a:ext>
                    </a:extLst>
                  </a:tr>
                  <a:tr h="58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Slug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8814508"/>
                      </a:ext>
                    </a:extLst>
                  </a:tr>
                  <a:tr h="591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Churn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8843540"/>
                      </a:ext>
                    </a:extLst>
                  </a:tr>
                  <a:tr h="5004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Annular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733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768080E-FB76-49A8-8536-BC74B21137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971902"/>
                  </p:ext>
                </p:extLst>
              </p:nvPr>
            </p:nvGraphicFramePr>
            <p:xfrm>
              <a:off x="5055209" y="1261900"/>
              <a:ext cx="3750860" cy="31919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7715">
                      <a:extLst>
                        <a:ext uri="{9D8B030D-6E8A-4147-A177-3AD203B41FA5}">
                          <a16:colId xmlns:a16="http://schemas.microsoft.com/office/drawing/2014/main" val="1521965737"/>
                        </a:ext>
                      </a:extLst>
                    </a:gridCol>
                    <a:gridCol w="937715">
                      <a:extLst>
                        <a:ext uri="{9D8B030D-6E8A-4147-A177-3AD203B41FA5}">
                          <a16:colId xmlns:a16="http://schemas.microsoft.com/office/drawing/2014/main" val="600166751"/>
                        </a:ext>
                      </a:extLst>
                    </a:gridCol>
                    <a:gridCol w="937715">
                      <a:extLst>
                        <a:ext uri="{9D8B030D-6E8A-4147-A177-3AD203B41FA5}">
                          <a16:colId xmlns:a16="http://schemas.microsoft.com/office/drawing/2014/main" val="1575031237"/>
                        </a:ext>
                      </a:extLst>
                    </a:gridCol>
                    <a:gridCol w="937715">
                      <a:extLst>
                        <a:ext uri="{9D8B030D-6E8A-4147-A177-3AD203B41FA5}">
                          <a16:colId xmlns:a16="http://schemas.microsoft.com/office/drawing/2014/main" val="338872922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3333" r="-301299" b="-2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49" t="-3333" r="-201299" b="-2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Air Volume Fraction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Flow Regime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657596"/>
                      </a:ext>
                    </a:extLst>
                  </a:tr>
                  <a:tr h="5996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Bubble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988369"/>
                      </a:ext>
                    </a:extLst>
                  </a:tr>
                  <a:tr h="58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Slug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8814508"/>
                      </a:ext>
                    </a:extLst>
                  </a:tr>
                  <a:tr h="5916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Churn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8843540"/>
                      </a:ext>
                    </a:extLst>
                  </a:tr>
                  <a:tr h="5004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Annular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733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FEA194E-2AB0-4BFD-8B9D-FA0AE6E42EC5}"/>
              </a:ext>
            </a:extLst>
          </p:cNvPr>
          <p:cNvSpPr txBox="1"/>
          <p:nvPr/>
        </p:nvSpPr>
        <p:spPr>
          <a:xfrm>
            <a:off x="2042998" y="5746195"/>
            <a:ext cx="5739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Figure: Flow in 25 mm diameter vertical riser</a:t>
            </a:r>
          </a:p>
        </p:txBody>
      </p:sp>
    </p:spTree>
    <p:extLst>
      <p:ext uri="{BB962C8B-B14F-4D97-AF65-F5344CB8AC3E}">
        <p14:creationId xmlns:p14="http://schemas.microsoft.com/office/powerpoint/2010/main" val="8278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6088063"/>
            <a:ext cx="9144000" cy="811212"/>
          </a:xfrm>
          <a:prstGeom prst="rect">
            <a:avLst/>
          </a:prstGeom>
          <a:solidFill>
            <a:srgbClr val="7B122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777230" y="736351"/>
            <a:ext cx="7541821" cy="4441936"/>
          </a:xfr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eaLnBrk="1" hangingPunct="1"/>
            <a:r>
              <a:rPr lang="en-US" altLang="en-US" sz="7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Thank You</a:t>
            </a:r>
            <a:endParaRPr lang="en-US" altLang="en-US" sz="7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72841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09A4307B-952F-44B7-B760-6F295E55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5118"/>
            <a:ext cx="6142383" cy="460678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552927" y="148248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Types of Flow Regime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21288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FB2C0-C10D-46AE-91BF-AFD2A655C72C}"/>
              </a:ext>
            </a:extLst>
          </p:cNvPr>
          <p:cNvSpPr txBox="1"/>
          <p:nvPr/>
        </p:nvSpPr>
        <p:spPr>
          <a:xfrm>
            <a:off x="6341164" y="1898371"/>
            <a:ext cx="2206488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Bubble Flow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Slug Flow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Churn Flow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Annular 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D924C-0767-4F5F-BA7C-A396392BFBA6}"/>
              </a:ext>
            </a:extLst>
          </p:cNvPr>
          <p:cNvSpPr txBox="1"/>
          <p:nvPr/>
        </p:nvSpPr>
        <p:spPr>
          <a:xfrm>
            <a:off x="6341164" y="4478136"/>
            <a:ext cx="265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Flow regime-experiment</a:t>
            </a:r>
            <a:endParaRPr lang="en-US" dirty="0"/>
          </a:p>
          <a:p>
            <a:r>
              <a:rPr lang="en-US" dirty="0">
                <a:hlinkClick r:id="rId4"/>
              </a:rPr>
              <a:t>Annular Flow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EAE82-A0D7-474A-A34F-1BD40D762F5E}"/>
              </a:ext>
            </a:extLst>
          </p:cNvPr>
          <p:cNvSpPr txBox="1"/>
          <p:nvPr/>
        </p:nvSpPr>
        <p:spPr>
          <a:xfrm>
            <a:off x="177072" y="5520812"/>
            <a:ext cx="57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upward two phase flow regime [</a:t>
            </a:r>
            <a:r>
              <a:rPr lang="en-US" dirty="0" err="1"/>
              <a:t>Shoham</a:t>
            </a:r>
            <a:r>
              <a:rPr lang="en-US" dirty="0"/>
              <a:t>, 1982]</a:t>
            </a:r>
          </a:p>
        </p:txBody>
      </p:sp>
    </p:spTree>
    <p:extLst>
      <p:ext uri="{BB962C8B-B14F-4D97-AF65-F5344CB8AC3E}">
        <p14:creationId xmlns:p14="http://schemas.microsoft.com/office/powerpoint/2010/main" val="427091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019E7D-83B0-4155-9A3A-33425CA5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5" y="1642417"/>
            <a:ext cx="7324405" cy="433741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Air-water 2-phase flow simulation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Axisymmetric upward Slug flow simulation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Develop Flow pattern map for two large diameter pipe and their comparison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>Validating result from highly cited literature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669109" y="501436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Objectives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21288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D32746A-C59F-4450-B4F0-401FD23D31A3}"/>
              </a:ext>
            </a:extLst>
          </p:cNvPr>
          <p:cNvSpPr txBox="1">
            <a:spLocks/>
          </p:cNvSpPr>
          <p:nvPr/>
        </p:nvSpPr>
        <p:spPr>
          <a:xfrm>
            <a:off x="1260796" y="3620894"/>
            <a:ext cx="6900335" cy="1909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5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562066" y="430720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Challenges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48761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764852-A2E6-40C8-AFFD-C70456449B74}"/>
                  </a:ext>
                </a:extLst>
              </p:cNvPr>
              <p:cNvSpPr txBox="1"/>
              <p:nvPr/>
            </p:nvSpPr>
            <p:spPr>
              <a:xfrm>
                <a:off x="590697" y="1331842"/>
                <a:ext cx="7756985" cy="401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fontAlgn="auto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rPr>
                  <a:t>Resources. Time step,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r>
                      <a:rPr 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∆</m:t>
                        </m:r>
                        <m:r>
                          <a:rPr lang="en-US" sz="2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𝑓𝑙𝑢𝑖𝑑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rPr>
                  <a:t> ;       C=0.25</a:t>
                </a:r>
              </a:p>
              <a:p>
                <a:pPr marL="285750" indent="-285750" fontAlgn="auto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rPr>
                  <a:t>High number of mesh element due to uniform mesh requirement in whole domain</a:t>
                </a:r>
              </a:p>
              <a:p>
                <a:pPr marL="285750" indent="-285750" fontAlgn="auto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rPr>
                  <a:t>Scarce numerical work</a:t>
                </a:r>
              </a:p>
              <a:p>
                <a:pPr marL="285750" indent="-285750" fontAlgn="auto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chemeClr val="accent1"/>
                  </a:buClr>
                  <a:buSzPct val="115000"/>
                  <a:buFont typeface="Arial"/>
                  <a:buChar char="•"/>
                  <a:defRPr/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</a:rPr>
                  <a:t>Deviation from experimental results on literature due to lack of detail information and difference in experimental setup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764852-A2E6-40C8-AFFD-C70456449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97" y="1331842"/>
                <a:ext cx="7756985" cy="4012380"/>
              </a:xfrm>
              <a:prstGeom prst="rect">
                <a:avLst/>
              </a:prstGeom>
              <a:blipFill rotWithShape="0">
                <a:blip r:embed="rId2"/>
                <a:stretch>
                  <a:fillRect l="-1415" r="-314" b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0" y="152285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Simulation-1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21288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2C1859-E236-4BD6-8D69-405D069C3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68116"/>
            <a:ext cx="3876262" cy="523591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D4DA0-FBF9-42A8-828F-C65108B4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867458" y="1087916"/>
            <a:ext cx="5420183" cy="4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2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0" y="152285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Simulation-2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48761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6" name="Content Placeholder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323AB92-C239-483F-A3DF-A06168373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9156"/>
            <a:ext cx="3539110" cy="484681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14DD2A-78FD-4F8D-8887-F6567D771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5" y="282651"/>
            <a:ext cx="3203845" cy="5462166"/>
          </a:xfrm>
          <a:prstGeom prst="rect">
            <a:avLst/>
          </a:prstGeom>
        </p:spPr>
      </p:pic>
      <p:pic>
        <p:nvPicPr>
          <p:cNvPr id="3" name="Picture 2" descr="A picture containing sky, building&#10;&#10;Description generated with very high confidence">
            <a:extLst>
              <a:ext uri="{FF2B5EF4-FFF2-40B4-BE49-F238E27FC236}">
                <a16:creationId xmlns:a16="http://schemas.microsoft.com/office/drawing/2014/main" id="{8786829D-6167-4459-9693-849ED3686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053" y="2079783"/>
            <a:ext cx="2375650" cy="2105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764852-A2E6-40C8-AFFD-C70456449B74}"/>
              </a:ext>
            </a:extLst>
          </p:cNvPr>
          <p:cNvSpPr txBox="1"/>
          <p:nvPr/>
        </p:nvSpPr>
        <p:spPr>
          <a:xfrm>
            <a:off x="721093" y="5555974"/>
            <a:ext cx="2643809" cy="3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Schematic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F4E2C-11F2-4FC6-8EFE-89D89BB61FFF}"/>
              </a:ext>
            </a:extLst>
          </p:cNvPr>
          <p:cNvSpPr txBox="1"/>
          <p:nvPr/>
        </p:nvSpPr>
        <p:spPr>
          <a:xfrm>
            <a:off x="4213796" y="4291702"/>
            <a:ext cx="898164" cy="36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64852-A2E6-40C8-AFFD-C70456449B74}"/>
              </a:ext>
            </a:extLst>
          </p:cNvPr>
          <p:cNvSpPr txBox="1"/>
          <p:nvPr/>
        </p:nvSpPr>
        <p:spPr>
          <a:xfrm>
            <a:off x="5842992" y="5751651"/>
            <a:ext cx="339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Taylor bubble in symmetric pipe</a:t>
            </a:r>
          </a:p>
        </p:txBody>
      </p:sp>
    </p:spTree>
    <p:extLst>
      <p:ext uri="{BB962C8B-B14F-4D97-AF65-F5344CB8AC3E}">
        <p14:creationId xmlns:p14="http://schemas.microsoft.com/office/powerpoint/2010/main" val="397466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0" y="152285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   Axisymmetric Slug Flow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48761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64852-A2E6-40C8-AFFD-C70456449B74}"/>
              </a:ext>
            </a:extLst>
          </p:cNvPr>
          <p:cNvSpPr txBox="1"/>
          <p:nvPr/>
        </p:nvSpPr>
        <p:spPr>
          <a:xfrm>
            <a:off x="139336" y="4797289"/>
            <a:ext cx="240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Axisymmetric Slug (Re=84)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6" y="845642"/>
            <a:ext cx="2466975" cy="3876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97" y="857652"/>
            <a:ext cx="2505323" cy="3847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764852-A2E6-40C8-AFFD-C70456449B74}"/>
              </a:ext>
            </a:extLst>
          </p:cNvPr>
          <p:cNvSpPr txBox="1"/>
          <p:nvPr/>
        </p:nvSpPr>
        <p:spPr>
          <a:xfrm>
            <a:off x="2622142" y="4794334"/>
            <a:ext cx="262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Axisymmetric Slug (Re=1290)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01" y="863934"/>
            <a:ext cx="2924051" cy="4336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764852-A2E6-40C8-AFFD-C70456449B74}"/>
              </a:ext>
            </a:extLst>
          </p:cNvPr>
          <p:cNvSpPr txBox="1"/>
          <p:nvPr/>
        </p:nvSpPr>
        <p:spPr>
          <a:xfrm>
            <a:off x="5825975" y="5350073"/>
            <a:ext cx="262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Velocity Vector</a:t>
            </a:r>
          </a:p>
          <a:p>
            <a:r>
              <a:rPr lang="en-US" sz="1400" dirty="0"/>
              <a:t>Axisymmetric Slug (Re=1290)</a:t>
            </a:r>
          </a:p>
        </p:txBody>
      </p:sp>
    </p:spTree>
    <p:extLst>
      <p:ext uri="{BB962C8B-B14F-4D97-AF65-F5344CB8AC3E}">
        <p14:creationId xmlns:p14="http://schemas.microsoft.com/office/powerpoint/2010/main" val="106451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0" y="152285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 Axisymmetric Slug Flow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48761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64852-A2E6-40C8-AFFD-C70456449B74}"/>
              </a:ext>
            </a:extLst>
          </p:cNvPr>
          <p:cNvSpPr txBox="1"/>
          <p:nvPr/>
        </p:nvSpPr>
        <p:spPr>
          <a:xfrm>
            <a:off x="2489950" y="5300723"/>
            <a:ext cx="5414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Axisymmetric Slug (Re=2500)</a:t>
            </a:r>
          </a:p>
        </p:txBody>
      </p:sp>
      <p:pic>
        <p:nvPicPr>
          <p:cNvPr id="3" name="Picture 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2995738-77EC-4D5E-9D51-0C21A857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6" y="753767"/>
            <a:ext cx="2969623" cy="4374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F5A04-3B37-40B8-B6F1-10D116775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753767"/>
            <a:ext cx="2705100" cy="4419600"/>
          </a:xfrm>
          <a:prstGeom prst="rect">
            <a:avLst/>
          </a:prstGeom>
        </p:spPr>
      </p:pic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A46B05B-115A-4425-AEFA-3E2AFCDF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3" y="772249"/>
            <a:ext cx="1647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2B32C-1F0B-4F76-AA14-931F6B71F445}"/>
              </a:ext>
            </a:extLst>
          </p:cNvPr>
          <p:cNvSpPr txBox="1">
            <a:spLocks/>
          </p:cNvSpPr>
          <p:nvPr/>
        </p:nvSpPr>
        <p:spPr>
          <a:xfrm>
            <a:off x="0" y="152285"/>
            <a:ext cx="7814248" cy="556871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3pPr>
            <a:lvl4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4pPr>
            <a:lvl5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5pPr>
            <a:lvl6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6pPr>
            <a:lvl7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7pPr>
            <a:lvl8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8pPr>
            <a:lvl9pPr eaLnBrk="1" hangingPunct="1"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rimson Roman" charset="0"/>
                <a:ea typeface="ＭＳ Ｐゴシック" panose="020B0600070205080204" pitchFamily="34" charset="-128"/>
              </a:rPr>
              <a:t>   Mesh – 3D Riser</a:t>
            </a:r>
            <a:endParaRPr lang="en-US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rajan Pro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D7A8A-7C91-4B09-84C7-2065A3C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159500"/>
            <a:ext cx="9144000" cy="698500"/>
          </a:xfrm>
          <a:prstGeom prst="rect">
            <a:avLst/>
          </a:prstGeom>
          <a:solidFill>
            <a:srgbClr val="C3092B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6312D-E67B-4B41-8C3F-38AC225932F0}"/>
              </a:ext>
            </a:extLst>
          </p:cNvPr>
          <p:cNvSpPr txBox="1"/>
          <p:nvPr/>
        </p:nvSpPr>
        <p:spPr>
          <a:xfrm>
            <a:off x="2042998" y="6309003"/>
            <a:ext cx="50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1F"/>
                </a:solidFill>
              </a:rPr>
              <a:t>University of Houston | Mechanical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9972D-7CB4-4717-A107-9430B50DC5FC}"/>
              </a:ext>
            </a:extLst>
          </p:cNvPr>
          <p:cNvSpPr txBox="1"/>
          <p:nvPr/>
        </p:nvSpPr>
        <p:spPr>
          <a:xfrm>
            <a:off x="8547652" y="6348761"/>
            <a:ext cx="51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6" name="Picture 5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4627435D-1B51-416F-88BD-E8674D2A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7" y="752475"/>
            <a:ext cx="8005045" cy="52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45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1297</TotalTime>
  <Words>291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Cambria Math</vt:lpstr>
      <vt:lpstr>Crimson Roman</vt:lpstr>
      <vt:lpstr>Garamond</vt:lpstr>
      <vt:lpstr>Trajan Pro</vt:lpstr>
      <vt:lpstr>Organic</vt:lpstr>
      <vt:lpstr>Custom Design</vt:lpstr>
      <vt:lpstr>Study of Flow Regime for Two Phase Gas-Liquid Flow in Large Diameter Riser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UH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2 – begin entering text and images here.</dc:title>
  <dc:creator>Nichley, Madeline C</dc:creator>
  <cp:lastModifiedBy>hossain</cp:lastModifiedBy>
  <cp:revision>170</cp:revision>
  <cp:lastPrinted>2011-04-29T13:26:49Z</cp:lastPrinted>
  <dcterms:created xsi:type="dcterms:W3CDTF">2011-04-29T13:26:42Z</dcterms:created>
  <dcterms:modified xsi:type="dcterms:W3CDTF">2017-12-05T07:28:43Z</dcterms:modified>
</cp:coreProperties>
</file>