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1" r:id="rId4"/>
    <p:sldId id="283" r:id="rId5"/>
    <p:sldId id="262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8" r:id="rId14"/>
    <p:sldId id="272" r:id="rId15"/>
    <p:sldId id="273" r:id="rId16"/>
    <p:sldId id="277" r:id="rId17"/>
    <p:sldId id="274" r:id="rId18"/>
    <p:sldId id="275" r:id="rId19"/>
    <p:sldId id="276" r:id="rId20"/>
    <p:sldId id="279" r:id="rId21"/>
    <p:sldId id="280" r:id="rId22"/>
    <p:sldId id="282" r:id="rId23"/>
    <p:sldId id="281" r:id="rId24"/>
    <p:sldId id="289" r:id="rId25"/>
    <p:sldId id="293" r:id="rId26"/>
    <p:sldId id="290" r:id="rId27"/>
    <p:sldId id="284" r:id="rId28"/>
    <p:sldId id="285" r:id="rId29"/>
    <p:sldId id="286" r:id="rId30"/>
    <p:sldId id="287" r:id="rId31"/>
    <p:sldId id="288" r:id="rId32"/>
    <p:sldId id="292" r:id="rId33"/>
    <p:sldId id="294" r:id="rId34"/>
    <p:sldId id="295" r:id="rId35"/>
    <p:sldId id="296" r:id="rId36"/>
    <p:sldId id="297" r:id="rId37"/>
    <p:sldId id="298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1E864-73ED-4AE8-8893-418B1F82A81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C84A5-9E4C-48D3-8D6B-13EAFF71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84A5-9E4C-48D3-8D6B-13EAFF7103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9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2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9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2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0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0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6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0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8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7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7A4D-F2F6-4836-9FF3-3EDF1934EBD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tat-computing.org/dataexpo/200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tat-computing.org/dataexpo/200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tat-computing.org/dataexpo/2009/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hyperlink" Target="http://server1:50075/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://stat-computing.org/dataexpo/2009/supplemental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361950"/>
            <a:ext cx="911542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361950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4287" y="6501687"/>
            <a:ext cx="9144000" cy="361950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6200000">
            <a:off x="5513754" y="3242041"/>
            <a:ext cx="6869968" cy="361950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6200000">
            <a:off x="-3268296" y="3254009"/>
            <a:ext cx="6869968" cy="361950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52319" y="59086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이종훈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0466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ssh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3771" y="98072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Ssh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1" y="1412776"/>
            <a:ext cx="51816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4197" y="1268794"/>
            <a:ext cx="2005677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err="1" smtClean="0"/>
              <a:t>ssh-keygen</a:t>
            </a:r>
            <a:r>
              <a:rPr lang="en-US" altLang="ko-KR" sz="800" dirty="0" smtClean="0"/>
              <a:t> -t </a:t>
            </a:r>
            <a:r>
              <a:rPr lang="en-US" altLang="ko-KR" sz="800" dirty="0" err="1" smtClean="0"/>
              <a:t>dsa</a:t>
            </a:r>
            <a:r>
              <a:rPr lang="en-US" altLang="ko-KR" sz="800" dirty="0" smtClean="0"/>
              <a:t> -P '' -f ~/.</a:t>
            </a:r>
            <a:r>
              <a:rPr lang="en-US" altLang="ko-KR" sz="800" dirty="0" err="1" smtClean="0"/>
              <a:t>ssh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id_dsa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780928"/>
            <a:ext cx="835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서버에 생성된 </a:t>
            </a:r>
            <a:r>
              <a:rPr lang="en-US" altLang="ko-KR" dirty="0" smtClean="0"/>
              <a:t>public key </a:t>
            </a:r>
            <a:r>
              <a:rPr lang="ko-KR" altLang="en-US" dirty="0" smtClean="0"/>
              <a:t>를 복사한다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-copy-id </a:t>
            </a:r>
            <a:r>
              <a:rPr lang="ko-KR" altLang="en-US" dirty="0" smtClean="0"/>
              <a:t>명령어는 대상 서버의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directory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authorized_keys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입력된다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3771" y="1811032"/>
            <a:ext cx="63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Ssh</a:t>
            </a:r>
            <a:r>
              <a:rPr lang="ko-KR" altLang="en-US" dirty="0" smtClean="0"/>
              <a:t>에 들어가 </a:t>
            </a:r>
            <a:r>
              <a:rPr lang="ko-KR" altLang="en-US" dirty="0" err="1" smtClean="0"/>
              <a:t>공개키를</a:t>
            </a:r>
            <a:r>
              <a:rPr lang="ko-KR" altLang="en-US" dirty="0" smtClean="0"/>
              <a:t> 이용해 </a:t>
            </a:r>
            <a:r>
              <a:rPr lang="en-US" altLang="ko-KR" dirty="0" err="1" smtClean="0"/>
              <a:t>authorized_keys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4" y="2239913"/>
            <a:ext cx="44481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3" y="3573016"/>
            <a:ext cx="59531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62048" y="4048052"/>
            <a:ext cx="2188420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err="1" smtClean="0"/>
              <a:t>ssh</a:t>
            </a:r>
            <a:r>
              <a:rPr lang="en-US" altLang="ko-KR" sz="800" dirty="0" smtClean="0"/>
              <a:t>-copy-id -i id_dsa.pub  </a:t>
            </a:r>
            <a:r>
              <a:rPr lang="en-US" altLang="ko-KR" sz="800" dirty="0" err="1" smtClean="0"/>
              <a:t>root@hostname</a:t>
            </a:r>
            <a:endParaRPr lang="en-US" altLang="ko-KR" sz="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2983" y="4869160"/>
            <a:ext cx="844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공개 키를 공유하게 되면 비밀번호 입력이 필요 없이 타 서버에 연결 가능해진다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3" y="5445224"/>
            <a:ext cx="59055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76470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93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/local/hadoop-1.2.1/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이동하면 수정 해야 할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파일이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88840"/>
            <a:ext cx="46101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51917"/>
              </p:ext>
            </p:extLst>
          </p:nvPr>
        </p:nvGraphicFramePr>
        <p:xfrm>
          <a:off x="755575" y="4005064"/>
          <a:ext cx="7858609" cy="256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961"/>
                <a:gridCol w="5832648"/>
              </a:tblGrid>
              <a:tr h="350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용도</a:t>
                      </a:r>
                      <a:endParaRPr lang="ko-KR" altLang="en-US" sz="1200" dirty="0"/>
                    </a:p>
                  </a:txBody>
                  <a:tcPr/>
                </a:tc>
              </a:tr>
              <a:tr h="432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Hadoop-env.sh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하둡을</a:t>
                      </a:r>
                      <a:r>
                        <a:rPr lang="ko-KR" altLang="en-US" sz="1200" dirty="0" smtClean="0"/>
                        <a:t> 실행하는 셀 스크립트 파일에서 필요한 환경변수 설정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이 파일에는 </a:t>
                      </a:r>
                      <a:r>
                        <a:rPr lang="en-US" altLang="ko-KR" sz="1200" dirty="0" smtClean="0"/>
                        <a:t>JDK</a:t>
                      </a:r>
                      <a:r>
                        <a:rPr lang="ko-KR" altLang="en-US" sz="1200" dirty="0" smtClean="0"/>
                        <a:t>경로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클래스 패스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데몬 실행 옵션 등 설정할 수 있음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Masters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보조네임노드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secondayNamenode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실행할 서버를 설정함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Slaves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데이터노드를</a:t>
                      </a:r>
                      <a:r>
                        <a:rPr lang="ko-KR" altLang="en-US" sz="1200" dirty="0" smtClean="0"/>
                        <a:t> 실행할 서버를 설정함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Core-site.xml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HDFS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ko-KR" altLang="en-US" sz="1200" dirty="0" err="1" smtClean="0"/>
                        <a:t>맵리듀스에서</a:t>
                      </a:r>
                      <a:r>
                        <a:rPr lang="ko-KR" altLang="en-US" sz="1200" dirty="0" smtClean="0"/>
                        <a:t> 공통적으로 사용할 환경 정보 설정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Hdfs-site.xml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HDFS</a:t>
                      </a:r>
                      <a:r>
                        <a:rPr lang="ko-KR" altLang="en-US" sz="1200" dirty="0" smtClean="0"/>
                        <a:t>에서 사용할 환경 정보를 설정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Mapred-site.xml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맵리듀스에서</a:t>
                      </a:r>
                      <a:r>
                        <a:rPr lang="ko-KR" altLang="en-US" sz="1200" dirty="0" smtClean="0"/>
                        <a:t> 사용할 환경정보를 설정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98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98" y="74174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1155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6-1. </a:t>
            </a:r>
            <a:r>
              <a:rPr lang="ko-KR" altLang="en-US" dirty="0" smtClean="0"/>
              <a:t>가상 분산 모드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3" y="1916832"/>
            <a:ext cx="820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장비에 모든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환경설정을 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서비스도 이 장비에서만 제공</a:t>
            </a:r>
            <a:endParaRPr lang="en-US" altLang="ko-KR" dirty="0" smtClean="0"/>
          </a:p>
          <a:p>
            <a:r>
              <a:rPr lang="ko-KR" altLang="en-US" dirty="0" smtClean="0"/>
              <a:t>하는 방식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개 파일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7279" y="2708920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hadoop-env.sh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5" y="3134693"/>
            <a:ext cx="4267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8901" y="3892406"/>
            <a:ext cx="17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core-site.xml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08104" y="3144517"/>
            <a:ext cx="2558714" cy="5847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</a:t>
            </a:r>
            <a:r>
              <a:rPr lang="ko-KR" altLang="en-US" sz="800" dirty="0"/>
              <a:t>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export JAVA_HOME=/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/local/jdk-9.0.4</a:t>
            </a:r>
          </a:p>
          <a:p>
            <a:r>
              <a:rPr lang="en-US" altLang="ko-KR" sz="800" dirty="0" smtClean="0"/>
              <a:t>export HADOOP_HOME_WARN_SUPPRESS="TRUE"</a:t>
            </a:r>
            <a:endParaRPr lang="ko-KR" altLang="en-US" sz="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86" y="4469620"/>
            <a:ext cx="39243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08104" y="4581128"/>
            <a:ext cx="2310248" cy="132343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</a:t>
            </a:r>
            <a:r>
              <a:rPr lang="ko-KR" altLang="en-US" sz="800" dirty="0"/>
              <a:t>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&lt;name&gt;fs.default.name&lt;/name&gt;</a:t>
            </a:r>
          </a:p>
          <a:p>
            <a:r>
              <a:rPr lang="en-US" altLang="ko-KR" sz="800" dirty="0" smtClean="0"/>
              <a:t>&lt;value&gt;hdfs://192.168.111.100:9000&lt;/value&gt;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dfs.tmp.dir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/local/hadoop-1.2.1/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&lt;/value&gt;</a:t>
            </a:r>
          </a:p>
          <a:p>
            <a:r>
              <a:rPr lang="en-US" altLang="ko-KR" sz="800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8914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98" y="74174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1155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6-1. </a:t>
            </a:r>
            <a:r>
              <a:rPr lang="ko-KR" altLang="en-US" dirty="0" smtClean="0"/>
              <a:t>가상 분산 모드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934" y="1896313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hdfs-site.xml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8" y="1111076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mapred-site.xml</a:t>
            </a:r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1665995"/>
            <a:ext cx="35242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40787" y="2478087"/>
            <a:ext cx="1891865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mapred.job.tracker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&lt;value&gt;??master??:9001&lt;/value&gt;</a:t>
            </a:r>
          </a:p>
          <a:p>
            <a:r>
              <a:rPr lang="en-US" altLang="ko-KR" sz="800" dirty="0" smtClean="0"/>
              <a:t>&lt;/property&gt;</a:t>
            </a:r>
            <a:endParaRPr lang="ko-KR" altLang="en-US" sz="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78087"/>
            <a:ext cx="43910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3704" y="3309084"/>
            <a:ext cx="2380780" cy="280076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dfs.replication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&lt;value&gt;1&lt;/value&gt;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dfs.http.address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&lt;value&gt;192.168.111.100:50070&lt;/value&gt;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dfs.name.dir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/local/hadoop-1.2.1/name&lt;/value&gt;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dfs.data.dir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/local/hadoop-1.2.1/data&lt;/value&gt;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dfs.webhdfs.enabled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&lt;value&gt;true&lt;/value&gt;</a:t>
            </a:r>
          </a:p>
          <a:p>
            <a:r>
              <a:rPr lang="en-US" altLang="ko-KR" sz="800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33499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98" y="74174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1155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6-2. </a:t>
            </a:r>
            <a:r>
              <a:rPr lang="ko-KR" altLang="en-US" dirty="0" smtClean="0"/>
              <a:t>완전 분산 모드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749177"/>
            <a:ext cx="8222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 대의 장비에 </a:t>
            </a:r>
            <a:r>
              <a:rPr lang="ko-KR" altLang="en-US" dirty="0" err="1" smtClean="0"/>
              <a:t>하둡이</a:t>
            </a:r>
            <a:r>
              <a:rPr lang="ko-KR" altLang="en-US" dirty="0" smtClean="0"/>
              <a:t> 설치된 경우이다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아래 예제는 </a:t>
            </a:r>
            <a:r>
              <a:rPr lang="en-US" altLang="ko-KR" dirty="0" err="1" smtClean="0"/>
              <a:t>namenode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secondname</a:t>
            </a:r>
            <a:r>
              <a:rPr lang="en-US" altLang="ko-KR" dirty="0" smtClean="0"/>
              <a:t>, datanode1, datanode2 4</a:t>
            </a:r>
            <a:r>
              <a:rPr lang="ko-KR" altLang="en-US" dirty="0" smtClean="0"/>
              <a:t>개의 서버로</a:t>
            </a:r>
            <a:endParaRPr lang="en-US" altLang="ko-KR" dirty="0" smtClean="0"/>
          </a:p>
          <a:p>
            <a:r>
              <a:rPr lang="ko-KR" altLang="en-US" dirty="0" smtClean="0"/>
              <a:t>진행한 예제이다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3546" y="2824827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en-US" altLang="ko-KR" dirty="0"/>
              <a:t>h</a:t>
            </a:r>
            <a:r>
              <a:rPr lang="en-US" altLang="ko-KR" dirty="0" smtClean="0"/>
              <a:t>adoop-env.sh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52" y="3250600"/>
            <a:ext cx="4267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3546" y="4238374"/>
            <a:ext cx="17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core-site.xml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62966"/>
            <a:ext cx="3733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08104" y="3250600"/>
            <a:ext cx="2558714" cy="5847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</a:t>
            </a:r>
            <a:r>
              <a:rPr lang="ko-KR" altLang="en-US" sz="800" dirty="0"/>
              <a:t>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export JAVA_HOME=/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/local/jdk-9.0.4</a:t>
            </a:r>
          </a:p>
          <a:p>
            <a:r>
              <a:rPr lang="en-US" altLang="ko-KR" sz="800" dirty="0" smtClean="0"/>
              <a:t>export HADOOP_HOME_WARN_SUPPRESS="TRUE"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5485184" y="4887071"/>
            <a:ext cx="2310248" cy="132343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복사용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&lt;name&gt;fs.default.name&lt;/name&gt;</a:t>
            </a:r>
          </a:p>
          <a:p>
            <a:r>
              <a:rPr lang="en-US" altLang="ko-KR" sz="800" dirty="0" smtClean="0"/>
              <a:t>&lt;value&gt;hdfs://??master??:9000&lt;/value&gt;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dfs.tmp.dir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/local/hadoop-1.2.1/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&lt;/value&gt;</a:t>
            </a:r>
          </a:p>
          <a:p>
            <a:r>
              <a:rPr lang="en-US" altLang="ko-KR" sz="800" dirty="0" smtClean="0"/>
              <a:t>&lt;/property&gt;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887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98" y="74174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1155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6-2. </a:t>
            </a:r>
            <a:r>
              <a:rPr lang="ko-KR" altLang="en-US" dirty="0" smtClean="0"/>
              <a:t>완전 분산 모드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9810" y="1844824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hdfs-site.xml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09295" y="103625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mapred-site.xml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45" y="2246154"/>
            <a:ext cx="43624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95" y="1463568"/>
            <a:ext cx="35242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77247" y="3486845"/>
            <a:ext cx="2380780" cy="329320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</a:t>
            </a:r>
            <a:r>
              <a:rPr lang="ko-KR" altLang="en-US" sz="800" dirty="0"/>
              <a:t>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dfs.replication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&lt;value&gt;2&lt;/value&gt;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dfs.http.address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&lt;value&gt;??master???:50070&lt;/value&gt;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dfs.secondary.http.address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&lt;value&gt;???slave1????:50090&lt;/value&gt;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dfs.name.dir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/local/hadoop-1.2.1/name&lt;/value&gt;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dfs.data.dir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/local/hadoop-1.2.1/data&lt;/value&gt;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dfs.webhdfs.enabled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&lt;value&gt;true&lt;/value&gt;</a:t>
            </a:r>
          </a:p>
          <a:p>
            <a:r>
              <a:rPr lang="en-US" altLang="ko-KR" sz="800" dirty="0" smtClean="0"/>
              <a:t>&lt;/property&gt;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7101322" y="2348880"/>
            <a:ext cx="1891865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mapred.job.tracker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&lt;value&gt;??master??:9001&lt;/value&gt;</a:t>
            </a:r>
          </a:p>
          <a:p>
            <a:r>
              <a:rPr lang="en-US" altLang="ko-KR" sz="800" dirty="0" smtClean="0"/>
              <a:t>&lt;/property&gt;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60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98" y="74174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1155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6-2. </a:t>
            </a:r>
            <a:r>
              <a:rPr lang="ko-KR" altLang="en-US" dirty="0" smtClean="0"/>
              <a:t>완전 분산 모드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9810" y="1844824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5) masters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04048" y="1844824"/>
            <a:ext cx="107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6) slaves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8" y="2377968"/>
            <a:ext cx="28194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5408" y="2840514"/>
            <a:ext cx="2950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en-US" altLang="ko-KR" dirty="0" err="1" smtClean="0"/>
              <a:t>secondaryNameNode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 실행할 서버를 설정함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Secondname</a:t>
            </a:r>
            <a:r>
              <a:rPr lang="ko-KR" altLang="en-US" dirty="0" smtClean="0"/>
              <a:t>을 보조네임</a:t>
            </a:r>
            <a:endParaRPr lang="en-US" altLang="ko-KR" dirty="0" smtClean="0"/>
          </a:p>
          <a:p>
            <a:r>
              <a:rPr lang="ko-KR" altLang="en-US" dirty="0" err="1" smtClean="0"/>
              <a:t>노드로</a:t>
            </a:r>
            <a:r>
              <a:rPr lang="ko-KR" altLang="en-US" dirty="0" smtClean="0"/>
              <a:t> 사용할 것임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98" y="4581128"/>
            <a:ext cx="13620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11001"/>
            <a:ext cx="28479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75299" y="2840513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데이터노드를</a:t>
            </a:r>
            <a:r>
              <a:rPr lang="ko-KR" altLang="en-US" dirty="0" smtClean="0"/>
              <a:t> 실행할</a:t>
            </a:r>
            <a:endParaRPr lang="en-US" altLang="ko-KR" dirty="0" smtClean="0"/>
          </a:p>
          <a:p>
            <a:r>
              <a:rPr lang="ko-KR" altLang="en-US" dirty="0" smtClean="0"/>
              <a:t>서버를 설정함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3657798"/>
            <a:ext cx="3191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Secondname</a:t>
            </a:r>
            <a:r>
              <a:rPr lang="en-US" altLang="ko-KR" dirty="0" smtClean="0"/>
              <a:t>, datanode1, </a:t>
            </a:r>
          </a:p>
          <a:p>
            <a:r>
              <a:rPr lang="en-US" altLang="ko-KR" dirty="0" smtClean="0"/>
              <a:t>Datanode2</a:t>
            </a:r>
            <a:r>
              <a:rPr lang="ko-KR" altLang="en-US" dirty="0" smtClean="0"/>
              <a:t>를 데이터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사용할 것임</a:t>
            </a:r>
            <a:endParaRPr lang="ko-KR" alt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97152"/>
            <a:ext cx="16954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0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98" y="74174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1155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6-2. </a:t>
            </a:r>
            <a:r>
              <a:rPr lang="ko-KR" altLang="en-US" dirty="0" smtClean="0"/>
              <a:t>완전 분산 모드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772816"/>
            <a:ext cx="8842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Namenode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 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환경설정을 마치고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서버를 모두 </a:t>
            </a:r>
            <a:r>
              <a:rPr lang="en-US" altLang="ko-KR" dirty="0" err="1" smtClean="0"/>
              <a:t>vmware</a:t>
            </a:r>
            <a:r>
              <a:rPr lang="ko-KR" altLang="en-US" dirty="0" smtClean="0"/>
              <a:t>로 키고</a:t>
            </a:r>
            <a:endParaRPr lang="en-US" altLang="ko-KR" dirty="0" smtClean="0"/>
          </a:p>
          <a:p>
            <a:r>
              <a:rPr lang="ko-KR" altLang="en-US" dirty="0" smtClean="0"/>
              <a:t>연결된 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secondname</a:t>
            </a:r>
            <a:r>
              <a:rPr lang="en-US" altLang="ko-KR" dirty="0" smtClean="0"/>
              <a:t>, Datanode1, datanode2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</a:t>
            </a:r>
            <a:r>
              <a:rPr lang="ko-KR" altLang="en-US" dirty="0" smtClean="0"/>
              <a:t>과 설정을 마친 </a:t>
            </a:r>
            <a:endParaRPr lang="en-US" altLang="ko-KR" dirty="0" smtClean="0"/>
          </a:p>
          <a:p>
            <a:r>
              <a:rPr lang="ko-KR" altLang="en-US" dirty="0" err="1" smtClean="0"/>
              <a:t>하둡을</a:t>
            </a:r>
            <a:r>
              <a:rPr lang="ko-KR" altLang="en-US" dirty="0" smtClean="0"/>
              <a:t> 복사한다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807551"/>
            <a:ext cx="5495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24461"/>
            <a:ext cx="66008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4653136"/>
            <a:ext cx="623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Profile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하둡을</a:t>
            </a:r>
            <a:r>
              <a:rPr lang="ko-KR" altLang="en-US" dirty="0" smtClean="0"/>
              <a:t> 모두 복사하면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서버 모두 </a:t>
            </a:r>
            <a:r>
              <a:rPr lang="en-US" altLang="ko-KR" dirty="0" smtClean="0"/>
              <a:t>reboot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5445224"/>
            <a:ext cx="23145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환경 설정 결과 확인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7981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reboot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하고 단일 혹은 최상위 서버에서 </a:t>
            </a:r>
            <a:r>
              <a:rPr lang="ko-KR" altLang="en-US" dirty="0" err="1" smtClean="0"/>
              <a:t>하둡을</a:t>
            </a:r>
            <a:r>
              <a:rPr lang="ko-KR" altLang="en-US" dirty="0" smtClean="0"/>
              <a:t> 포맷하고 실행한다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포맷 도중에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환경설정에서 오타를 확인할 수 있으니 잘 보도록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8" y="1987099"/>
            <a:ext cx="77914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" y="4949374"/>
            <a:ext cx="5591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31348" y="4896626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종료는 </a:t>
            </a:r>
            <a:r>
              <a:rPr lang="en-US" altLang="ko-KR" dirty="0" smtClean="0"/>
              <a:t>stop-all.sh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66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환경 설정 결과 확인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독립 실행 모드 결과 화면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3645024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완전 분산 모드 결과 화면</a:t>
            </a:r>
            <a:endParaRPr lang="en-US" altLang="ko-KR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3" y="4293096"/>
            <a:ext cx="21526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28" y="4232447"/>
            <a:ext cx="26003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35946"/>
            <a:ext cx="257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565" y="5373216"/>
            <a:ext cx="25622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8" y="1988840"/>
            <a:ext cx="27051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65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199186"/>
            <a:ext cx="1997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환경설정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HDFS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맵리듀스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455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361950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4287" y="6501687"/>
            <a:ext cx="9144000" cy="361950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6200000">
            <a:off x="5513754" y="3242041"/>
            <a:ext cx="6869968" cy="361950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6200000">
            <a:off x="-3268296" y="3254009"/>
            <a:ext cx="6869968" cy="361950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26" y="90771"/>
            <a:ext cx="6019800" cy="674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62068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환경 설정 결과 확인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983" y="1628800"/>
            <a:ext cx="763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파이어 </a:t>
            </a:r>
            <a:r>
              <a:rPr lang="ko-KR" altLang="en-US" dirty="0" err="1" smtClean="0"/>
              <a:t>폭스에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hostname:50070</a:t>
            </a:r>
            <a:r>
              <a:rPr lang="ko-KR" altLang="en-US" dirty="0" smtClean="0"/>
              <a:t>을 입력하여 </a:t>
            </a:r>
            <a:r>
              <a:rPr lang="ko-KR" altLang="en-US" dirty="0" err="1" smtClean="0"/>
              <a:t>하둡을</a:t>
            </a:r>
            <a:r>
              <a:rPr lang="ko-KR" altLang="en-US" dirty="0" smtClean="0"/>
              <a:t> 모니터링 할 수 있음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5445224"/>
            <a:ext cx="312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Live Nodes</a:t>
            </a:r>
            <a:r>
              <a:rPr lang="ko-KR" altLang="en-US" dirty="0" smtClean="0"/>
              <a:t>는 현재 활동중인</a:t>
            </a:r>
            <a:endParaRPr lang="en-US" altLang="ko-KR" dirty="0" smtClean="0"/>
          </a:p>
          <a:p>
            <a:r>
              <a:rPr lang="ko-KR" altLang="en-US" dirty="0" err="1" smtClean="0"/>
              <a:t>노드를</a:t>
            </a:r>
            <a:r>
              <a:rPr lang="ko-KR" altLang="en-US" dirty="0" smtClean="0"/>
              <a:t> 모니터링 </a:t>
            </a:r>
            <a:r>
              <a:rPr lang="ko-KR" altLang="en-US" dirty="0" err="1" smtClean="0"/>
              <a:t>할수있다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08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34905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HDFS(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/>
              <a:t>Distributed File System)</a:t>
            </a:r>
            <a:r>
              <a:rPr lang="ko-KR" altLang="en-US" dirty="0"/>
              <a:t>는 대용량 파일을 분산된 서버에 저장하고</a:t>
            </a:r>
            <a:r>
              <a:rPr lang="en-US" altLang="ko-KR" dirty="0"/>
              <a:t>, </a:t>
            </a:r>
          </a:p>
          <a:p>
            <a:r>
              <a:rPr lang="ko-KR" altLang="en-US" dirty="0" smtClean="0"/>
              <a:t>많은 </a:t>
            </a:r>
            <a:r>
              <a:rPr lang="ko-KR" altLang="en-US" dirty="0"/>
              <a:t>클라이언트가 저장된 데이터를 빠르게 처리할 수 있게 설계된 파일 시스템이다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기존 대용량 파일 시스템의 가장 큰 차이점은 </a:t>
            </a:r>
            <a:r>
              <a:rPr lang="ko-KR" altLang="en-US" dirty="0" err="1"/>
              <a:t>저사양</a:t>
            </a:r>
            <a:r>
              <a:rPr lang="ko-KR" altLang="en-US" dirty="0"/>
              <a:t> 서버를 이용해 </a:t>
            </a:r>
            <a:endParaRPr lang="en-US" altLang="ko-KR" dirty="0" smtClean="0"/>
          </a:p>
          <a:p>
            <a:r>
              <a:rPr lang="ko-KR" altLang="en-US" dirty="0" err="1" smtClean="0"/>
              <a:t>스토리지를</a:t>
            </a:r>
            <a:r>
              <a:rPr lang="ko-KR" altLang="en-US" dirty="0"/>
              <a:t> </a:t>
            </a:r>
            <a:r>
              <a:rPr lang="ko-KR" altLang="en-US" dirty="0" smtClean="0"/>
              <a:t>구성할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pPr algn="ctr"/>
            <a:r>
              <a:rPr lang="en-US" altLang="ko-KR" dirty="0" smtClean="0"/>
              <a:t>HDFS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목표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장애 복구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sz="1200" b="1" dirty="0" smtClean="0"/>
              <a:t>하드디스크 오류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네트워크 문제 등 데이터가 유실되는 경우를 대비하여 </a:t>
            </a:r>
            <a:r>
              <a:rPr lang="en-US" altLang="ko-KR" sz="1200" b="1" dirty="0" smtClean="0"/>
              <a:t>HDFS</a:t>
            </a:r>
            <a:r>
              <a:rPr lang="ko-KR" altLang="en-US" sz="1200" b="1" dirty="0" smtClean="0"/>
              <a:t>는 복제 데이터도 함께 저장되어 데이터 유실을 방지함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분산 서버 간에는 주기적으로 상태를 체크해 빠른 시간에 장애를 인지가능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방식의 데이터 접근</a:t>
            </a:r>
            <a:endParaRPr lang="en-US" altLang="ko-KR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HDFS</a:t>
            </a:r>
            <a:r>
              <a:rPr lang="ko-KR" altLang="en-US" sz="1200" b="1" dirty="0" smtClean="0"/>
              <a:t>는 클라이언트의 요청을 빠르게 처리하는 것보다 동일한 시간 내에 더 많은 데이터를 처리하는 것을 목표로 함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이를 위해 </a:t>
            </a:r>
            <a:r>
              <a:rPr lang="en-US" altLang="ko-KR" sz="1200" b="1" dirty="0" smtClean="0"/>
              <a:t>HDFS</a:t>
            </a:r>
            <a:r>
              <a:rPr lang="ko-KR" altLang="en-US" sz="1200" b="1" dirty="0" smtClean="0"/>
              <a:t>는 랜덤 방식의 데이터 접근보다 </a:t>
            </a:r>
            <a:r>
              <a:rPr lang="ko-KR" altLang="en-US" sz="1200" b="1" dirty="0" err="1" smtClean="0"/>
              <a:t>스트리밍</a:t>
            </a:r>
            <a:r>
              <a:rPr lang="ko-KR" altLang="en-US" sz="1200" b="1" dirty="0" smtClean="0"/>
              <a:t> 방식으로 접근하도록 설계됨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대용량 데이터 저장</a:t>
            </a:r>
            <a:endParaRPr lang="en-US" altLang="ko-KR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HDFS</a:t>
            </a:r>
            <a:r>
              <a:rPr lang="ko-KR" altLang="en-US" sz="1200" b="1" dirty="0" smtClean="0"/>
              <a:t>는 </a:t>
            </a:r>
            <a:r>
              <a:rPr lang="ko-KR" altLang="en-US" sz="1200" b="1" dirty="0" err="1" smtClean="0"/>
              <a:t>테라바이트</a:t>
            </a:r>
            <a:r>
              <a:rPr lang="ko-KR" altLang="en-US" sz="1200" b="1" dirty="0" smtClean="0"/>
              <a:t> 이상의 크기로 저장 될 수 있게 설계되어있고 하나의 인스턴트에서는 </a:t>
            </a:r>
            <a:r>
              <a:rPr lang="ko-KR" altLang="en-US" sz="1200" b="1" dirty="0" err="1" smtClean="0"/>
              <a:t>수백만개</a:t>
            </a:r>
            <a:r>
              <a:rPr lang="ko-KR" altLang="en-US" sz="1200" b="1" dirty="0" smtClean="0"/>
              <a:t> 이상의 파일을 지원함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endParaRPr lang="en-US" altLang="ko-KR" dirty="0" smtClean="0"/>
          </a:p>
          <a:p>
            <a:r>
              <a:rPr lang="en-US" altLang="ko-KR" sz="1200" b="1" dirty="0"/>
              <a:t> </a:t>
            </a:r>
            <a:r>
              <a:rPr lang="ko-KR" altLang="en-US" sz="1200" b="1" dirty="0" smtClean="0"/>
              <a:t>데이터의 일관성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안정성을 저해하는 요소를 막는 것을 의미하는 무결성에 </a:t>
            </a:r>
            <a:r>
              <a:rPr lang="en-US" altLang="ko-KR" sz="1200" b="1" dirty="0" smtClean="0"/>
              <a:t>HDFS</a:t>
            </a:r>
            <a:r>
              <a:rPr lang="ko-KR" altLang="en-US" sz="1200" b="1" dirty="0" smtClean="0"/>
              <a:t>는 한 번 저장한 데이터는 더는 수정할 수 없고</a:t>
            </a:r>
            <a:r>
              <a:rPr lang="en-US" altLang="ko-KR" sz="1200" b="1" dirty="0" smtClean="0"/>
              <a:t>, </a:t>
            </a:r>
          </a:p>
          <a:p>
            <a:r>
              <a:rPr lang="ko-KR" altLang="en-US" sz="1200" b="1" dirty="0" smtClean="0"/>
              <a:t>읽기만 가능하게 해서 데이터 </a:t>
            </a:r>
            <a:r>
              <a:rPr lang="ko-KR" altLang="en-US" sz="1200" b="1" dirty="0" err="1" smtClean="0"/>
              <a:t>무결성을</a:t>
            </a:r>
            <a:r>
              <a:rPr lang="ko-KR" altLang="en-US" sz="1200" b="1" dirty="0" smtClean="0"/>
              <a:t> 유지함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HDFS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4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59964"/>
            <a:ext cx="2832827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HDFS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파일 목록 보기</a:t>
            </a:r>
            <a:endParaRPr lang="en-US" altLang="ko-KR" dirty="0" smtClean="0"/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</a:t>
            </a:r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[</a:t>
            </a:r>
            <a:r>
              <a:rPr lang="ko-KR" altLang="en-US" sz="1200" dirty="0" smtClean="0"/>
              <a:t>디렉터리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]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하위디렉터리 정보까지</a:t>
            </a:r>
            <a:endParaRPr lang="en-US" altLang="ko-KR" dirty="0" smtClean="0"/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</a:t>
            </a:r>
            <a:r>
              <a:rPr lang="en-US" altLang="ko-KR" sz="1200" dirty="0" err="1" smtClean="0"/>
              <a:t>lsr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디렉터리</a:t>
            </a:r>
            <a:r>
              <a:rPr lang="en-US" altLang="ko-KR" sz="1200" dirty="0"/>
              <a:t>|</a:t>
            </a:r>
            <a:r>
              <a:rPr lang="ko-KR" altLang="en-US" sz="1200" dirty="0"/>
              <a:t>파일</a:t>
            </a:r>
            <a:r>
              <a:rPr lang="en-US" altLang="ko-KR" sz="1200" dirty="0" smtClean="0"/>
              <a:t>]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파일 용량 확인</a:t>
            </a:r>
            <a:r>
              <a:rPr lang="en-US" altLang="ko-KR" dirty="0" smtClean="0"/>
              <a:t>(byte)</a:t>
            </a:r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–du </a:t>
            </a:r>
            <a:r>
              <a:rPr lang="en-US" altLang="ko-KR" sz="1200" dirty="0"/>
              <a:t>[</a:t>
            </a:r>
            <a:r>
              <a:rPr lang="ko-KR" altLang="en-US" sz="1200" dirty="0"/>
              <a:t>디렉터리</a:t>
            </a:r>
            <a:r>
              <a:rPr lang="en-US" altLang="ko-KR" sz="1200" dirty="0"/>
              <a:t>|</a:t>
            </a:r>
            <a:r>
              <a:rPr lang="ko-KR" altLang="en-US" sz="1200" dirty="0"/>
              <a:t>파일</a:t>
            </a:r>
            <a:r>
              <a:rPr lang="en-US" altLang="ko-KR" sz="1200" dirty="0" smtClean="0"/>
              <a:t>]</a:t>
            </a:r>
            <a:endParaRPr lang="en-US" altLang="ko-KR" sz="1200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파일 용량 합계</a:t>
            </a:r>
            <a:endParaRPr lang="en-US" altLang="ko-KR" dirty="0" smtClean="0"/>
          </a:p>
          <a:p>
            <a:r>
              <a:rPr lang="en-US" altLang="ko-KR" sz="1200" dirty="0" err="1"/>
              <a:t>Hadoop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 –</a:t>
            </a:r>
            <a:r>
              <a:rPr lang="en-US" altLang="ko-KR" sz="1200" dirty="0" err="1" smtClean="0"/>
              <a:t>dus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디렉터리</a:t>
            </a:r>
            <a:r>
              <a:rPr lang="en-US" altLang="ko-KR" sz="1200" dirty="0"/>
              <a:t>|</a:t>
            </a:r>
            <a:r>
              <a:rPr lang="ko-KR" altLang="en-US" sz="1200" dirty="0"/>
              <a:t>파일</a:t>
            </a:r>
            <a:r>
              <a:rPr lang="en-US" altLang="ko-KR" sz="1200" dirty="0" smtClean="0"/>
              <a:t>]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파일 내용 보기</a:t>
            </a:r>
            <a:endParaRPr lang="en-US" altLang="ko-KR" dirty="0" smtClean="0"/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–cat [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]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압축파일 까지 내용 보기</a:t>
            </a:r>
            <a:endParaRPr lang="en-US" altLang="ko-KR" dirty="0" smtClean="0"/>
          </a:p>
          <a:p>
            <a:r>
              <a:rPr lang="en-US" altLang="ko-KR" sz="1200" dirty="0" err="1"/>
              <a:t>Hadoop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–text [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]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디렉터리 생성</a:t>
            </a:r>
            <a:endParaRPr lang="en-US" altLang="ko-KR" dirty="0" smtClean="0"/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</a:t>
            </a:r>
            <a:r>
              <a:rPr lang="en-US" altLang="ko-KR" sz="1200" dirty="0" err="1" smtClean="0"/>
              <a:t>mkdir</a:t>
            </a:r>
            <a:r>
              <a:rPr lang="en-US" altLang="ko-KR" sz="1200" dirty="0" smtClean="0"/>
              <a:t> [</a:t>
            </a:r>
            <a:r>
              <a:rPr lang="ko-KR" altLang="en-US" sz="1200" dirty="0" smtClean="0"/>
              <a:t>디렉터리</a:t>
            </a:r>
            <a:r>
              <a:rPr lang="en-US" altLang="ko-KR" sz="1200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3480" y="1298119"/>
            <a:ext cx="439081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 복사</a:t>
            </a:r>
            <a:endParaRPr lang="en-US" altLang="ko-KR" dirty="0"/>
          </a:p>
          <a:p>
            <a:r>
              <a:rPr lang="en-US" altLang="ko-KR" sz="1200" dirty="0" err="1"/>
              <a:t>Hadoop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 – put [</a:t>
            </a:r>
            <a:r>
              <a:rPr lang="ko-KR" altLang="en-US" sz="1200" dirty="0"/>
              <a:t>로컬 파일</a:t>
            </a:r>
            <a:r>
              <a:rPr lang="en-US" altLang="ko-KR" sz="1200" dirty="0"/>
              <a:t>][</a:t>
            </a:r>
            <a:r>
              <a:rPr lang="ko-KR" altLang="en-US" sz="1200" dirty="0"/>
              <a:t>목적지</a:t>
            </a:r>
            <a:r>
              <a:rPr lang="en-US" altLang="ko-KR" sz="1200" dirty="0"/>
              <a:t>]</a:t>
            </a:r>
          </a:p>
          <a:p>
            <a:r>
              <a:rPr lang="en-US" altLang="ko-KR" dirty="0"/>
              <a:t>-HDFS</a:t>
            </a:r>
            <a:r>
              <a:rPr lang="ko-KR" altLang="en-US" dirty="0"/>
              <a:t>에 저장된걸 로컬로 복사</a:t>
            </a:r>
            <a:endParaRPr lang="en-US" altLang="ko-KR" dirty="0"/>
          </a:p>
          <a:p>
            <a:r>
              <a:rPr lang="en-US" altLang="ko-KR" sz="1200" dirty="0" err="1"/>
              <a:t>Hadoop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 –get &lt;-</a:t>
            </a:r>
            <a:r>
              <a:rPr lang="en-US" altLang="ko-KR" sz="1200" dirty="0" err="1"/>
              <a:t>ignoreCrc</a:t>
            </a:r>
            <a:r>
              <a:rPr lang="en-US" altLang="ko-KR" sz="1200" dirty="0"/>
              <a:t>&gt; &lt;-</a:t>
            </a:r>
            <a:r>
              <a:rPr lang="en-US" altLang="ko-KR" sz="1200" dirty="0" err="1"/>
              <a:t>crc</a:t>
            </a:r>
            <a:r>
              <a:rPr lang="en-US" altLang="ko-KR" sz="1200" dirty="0"/>
              <a:t>&gt; [</a:t>
            </a:r>
            <a:r>
              <a:rPr lang="ko-KR" altLang="en-US" sz="1200" dirty="0"/>
              <a:t>소스 파일</a:t>
            </a:r>
            <a:r>
              <a:rPr lang="en-US" altLang="ko-KR" sz="1200" dirty="0"/>
              <a:t>][</a:t>
            </a:r>
            <a:r>
              <a:rPr lang="ko-KR" altLang="en-US" sz="1200" dirty="0"/>
              <a:t>로컬 파일</a:t>
            </a:r>
            <a:r>
              <a:rPr lang="en-US" altLang="ko-KR" sz="1200" dirty="0"/>
              <a:t>]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파일 복사</a:t>
            </a:r>
            <a:endParaRPr lang="en-US" altLang="ko-KR" dirty="0"/>
          </a:p>
          <a:p>
            <a:r>
              <a:rPr lang="en-US" altLang="ko-KR" sz="1200" dirty="0" err="1"/>
              <a:t>Hadoop</a:t>
            </a:r>
            <a:r>
              <a:rPr lang="en-US" altLang="ko-KR" sz="1200" dirty="0"/>
              <a:t> –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[</a:t>
            </a:r>
            <a:r>
              <a:rPr lang="ko-KR" altLang="en-US" sz="1200" dirty="0"/>
              <a:t>소스 파일</a:t>
            </a:r>
            <a:r>
              <a:rPr lang="en-US" altLang="ko-KR" sz="1200" dirty="0"/>
              <a:t>][</a:t>
            </a:r>
            <a:r>
              <a:rPr lang="ko-KR" altLang="en-US" sz="1200" dirty="0"/>
              <a:t>목적지</a:t>
            </a:r>
            <a:r>
              <a:rPr lang="en-US" altLang="ko-KR" sz="1200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파일 이동</a:t>
            </a:r>
            <a:endParaRPr lang="en-US" altLang="ko-KR" dirty="0" smtClean="0"/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–mv [</a:t>
            </a:r>
            <a:r>
              <a:rPr lang="ko-KR" altLang="en-US" sz="1200" dirty="0" smtClean="0"/>
              <a:t>소스 파일</a:t>
            </a:r>
            <a:r>
              <a:rPr lang="en-US" altLang="ko-KR" sz="1200" dirty="0" smtClean="0"/>
              <a:t>][</a:t>
            </a:r>
            <a:r>
              <a:rPr lang="ko-KR" altLang="en-US" sz="1200" dirty="0" smtClean="0"/>
              <a:t>목적지</a:t>
            </a:r>
            <a:r>
              <a:rPr lang="en-US" altLang="ko-KR" sz="1200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파일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디렉터리는 비어있을 경우만</a:t>
            </a:r>
            <a:r>
              <a:rPr lang="en-US" altLang="ko-KR" dirty="0" smtClean="0"/>
              <a:t>)</a:t>
            </a:r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</a:t>
            </a:r>
            <a:r>
              <a:rPr lang="en-US" altLang="ko-KR" sz="1200" dirty="0" err="1" smtClean="0"/>
              <a:t>rm</a:t>
            </a:r>
            <a:r>
              <a:rPr lang="en-US" altLang="ko-KR" sz="1200" dirty="0" smtClean="0"/>
              <a:t> [</a:t>
            </a:r>
            <a:r>
              <a:rPr lang="ko-KR" altLang="en-US" sz="1200" dirty="0" smtClean="0"/>
              <a:t>디렉터리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디렉터리 삭제</a:t>
            </a:r>
            <a:r>
              <a:rPr lang="en-US" altLang="ko-KR" dirty="0" smtClean="0"/>
              <a:t>(not only empty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)</a:t>
            </a:r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</a:t>
            </a:r>
            <a:r>
              <a:rPr lang="en-US" altLang="ko-KR" sz="1200" dirty="0" err="1" smtClean="0"/>
              <a:t>rmr</a:t>
            </a:r>
            <a:r>
              <a:rPr lang="en-US" altLang="ko-KR" sz="1200" dirty="0" smtClean="0"/>
              <a:t> [</a:t>
            </a:r>
            <a:r>
              <a:rPr lang="ko-KR" altLang="en-US" sz="1200" dirty="0" smtClean="0"/>
              <a:t>디렉터리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권한 변경</a:t>
            </a:r>
            <a:endParaRPr lang="en-US" altLang="ko-KR" dirty="0" smtClean="0"/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</a:t>
            </a:r>
            <a:r>
              <a:rPr lang="en-US" altLang="ko-KR" sz="1200" dirty="0" err="1" smtClean="0"/>
              <a:t>chmod</a:t>
            </a:r>
            <a:r>
              <a:rPr lang="en-US" altLang="ko-KR" sz="1200" dirty="0" smtClean="0"/>
              <a:t> &lt;-R&gt; [</a:t>
            </a:r>
            <a:r>
              <a:rPr lang="ko-KR" altLang="en-US" sz="1200" dirty="0" smtClean="0"/>
              <a:t>권한모드</a:t>
            </a:r>
            <a:r>
              <a:rPr lang="en-US" altLang="ko-KR" sz="1200" dirty="0" smtClean="0"/>
              <a:t>] [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7890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</a:rPr>
              <a:t>맵리듀스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92696"/>
            <a:ext cx="90395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시작하기</a:t>
            </a:r>
          </a:p>
          <a:p>
            <a:r>
              <a:rPr lang="ko-KR" altLang="en-US" dirty="0" err="1"/>
              <a:t>하둡은</a:t>
            </a:r>
            <a:r>
              <a:rPr lang="ko-KR" altLang="en-US" dirty="0"/>
              <a:t> </a:t>
            </a:r>
            <a:r>
              <a:rPr lang="en-US" altLang="ko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맵리듀스로</a:t>
            </a:r>
            <a:r>
              <a:rPr lang="ko-KR" altLang="en-US" dirty="0"/>
              <a:t> 구성된다</a:t>
            </a:r>
            <a:r>
              <a:rPr lang="en-US" altLang="ko" dirty="0"/>
              <a:t>. </a:t>
            </a:r>
            <a:r>
              <a:rPr lang="en-US" altLang="ko" dirty="0" err="1"/>
              <a:t>jobtracker</a:t>
            </a:r>
            <a:r>
              <a:rPr lang="ko-KR" altLang="en-US" dirty="0"/>
              <a:t>와 </a:t>
            </a:r>
            <a:r>
              <a:rPr lang="en-US" altLang="ko" dirty="0" err="1"/>
              <a:t>tasktracker</a:t>
            </a:r>
            <a:r>
              <a:rPr lang="ko-KR" altLang="en-US" dirty="0"/>
              <a:t>는 </a:t>
            </a:r>
            <a:r>
              <a:rPr lang="ko-KR" altLang="en-US" dirty="0" err="1"/>
              <a:t>맵리듀스의</a:t>
            </a:r>
            <a:r>
              <a:rPr lang="ko-KR" altLang="en-US" dirty="0"/>
              <a:t> </a:t>
            </a:r>
            <a:r>
              <a:rPr lang="ko-KR" altLang="en-US" dirty="0" smtClean="0"/>
              <a:t>수행에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/>
              <a:t>필요함 </a:t>
            </a:r>
          </a:p>
          <a:p>
            <a:r>
              <a:rPr lang="ko-KR" altLang="en-US" dirty="0" err="1"/>
              <a:t>맵리듀스는</a:t>
            </a:r>
            <a:r>
              <a:rPr lang="ko-KR" altLang="en-US" dirty="0"/>
              <a:t> </a:t>
            </a:r>
            <a:r>
              <a:rPr lang="en-US" altLang="ko" dirty="0"/>
              <a:t>HDFS</a:t>
            </a:r>
            <a:r>
              <a:rPr lang="ko-KR" altLang="en-US" dirty="0"/>
              <a:t>에 저장된 파일을 분산 배치 분석을 할 수 있게 도와주는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r>
              <a:rPr lang="ko-KR" altLang="en-US" dirty="0" smtClean="0"/>
              <a:t>이다</a:t>
            </a:r>
            <a:r>
              <a:rPr lang="en-US" altLang="ko" dirty="0" smtClean="0"/>
              <a:t>.</a:t>
            </a:r>
          </a:p>
          <a:p>
            <a:r>
              <a:rPr lang="en-US" altLang="ko" dirty="0" smtClean="0"/>
              <a:t>&lt;</a:t>
            </a:r>
            <a:r>
              <a:rPr lang="en-US" altLang="ko" dirty="0"/>
              <a:t>property&gt;(mapred-site.xml)</a:t>
            </a:r>
            <a:endParaRPr lang="ko" altLang="en-US" dirty="0"/>
          </a:p>
          <a:p>
            <a:r>
              <a:rPr lang="en-US" altLang="ko" dirty="0"/>
              <a:t>&lt;name&gt;</a:t>
            </a:r>
            <a:r>
              <a:rPr lang="en-US" altLang="ko" dirty="0" err="1"/>
              <a:t>mapred.job.tracker</a:t>
            </a:r>
            <a:r>
              <a:rPr lang="en-US" altLang="ko" dirty="0"/>
              <a:t>&lt;/name&gt;</a:t>
            </a:r>
            <a:endParaRPr lang="ko" altLang="en-US" dirty="0"/>
          </a:p>
          <a:p>
            <a:r>
              <a:rPr lang="en-US" altLang="ko" dirty="0"/>
              <a:t>&lt;value&gt;192.168.111.100:9001&lt;/value&gt; </a:t>
            </a:r>
            <a:r>
              <a:rPr lang="en-US" altLang="ko" dirty="0" err="1"/>
              <a:t>jobtracker</a:t>
            </a:r>
            <a:r>
              <a:rPr lang="ko-KR" altLang="en-US" dirty="0"/>
              <a:t>로 연결하는 포트넘버 </a:t>
            </a:r>
            <a:r>
              <a:rPr lang="en-US" altLang="ko" dirty="0"/>
              <a:t>9001</a:t>
            </a:r>
            <a:r>
              <a:rPr lang="ko-KR" altLang="en-US" dirty="0"/>
              <a:t>을 </a:t>
            </a:r>
            <a:r>
              <a:rPr lang="ko-KR" altLang="en-US" dirty="0" err="1"/>
              <a:t>세팅</a:t>
            </a:r>
            <a:endParaRPr lang="ko-KR" altLang="en-US" dirty="0"/>
          </a:p>
          <a:p>
            <a:r>
              <a:rPr lang="en-US" altLang="ko" dirty="0"/>
              <a:t>&lt;/property&gt;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88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3933056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프레임워크 </a:t>
            </a:r>
            <a:r>
              <a:rPr lang="en-US" altLang="ko" dirty="0"/>
              <a:t>: </a:t>
            </a:r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" dirty="0" err="1"/>
              <a:t>api</a:t>
            </a:r>
            <a:r>
              <a:rPr lang="en-US" altLang="ko" dirty="0"/>
              <a:t> &amp; job tracker &amp; task tracker</a:t>
            </a:r>
            <a:endParaRPr lang="ko" altLang="en-US" dirty="0"/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프레임워크를 </a:t>
            </a:r>
            <a:r>
              <a:rPr lang="ko-KR" altLang="en-US" dirty="0" err="1"/>
              <a:t>가동시키기위해</a:t>
            </a:r>
            <a:r>
              <a:rPr lang="ko-KR" altLang="en-US" dirty="0"/>
              <a:t> </a:t>
            </a:r>
            <a:r>
              <a:rPr lang="en-US" altLang="ko" dirty="0"/>
              <a:t>app</a:t>
            </a:r>
            <a:r>
              <a:rPr lang="ko-KR" altLang="en-US" dirty="0"/>
              <a:t>을 </a:t>
            </a:r>
            <a:r>
              <a:rPr lang="ko-KR" altLang="en-US" dirty="0" err="1"/>
              <a:t>만들어야한다</a:t>
            </a:r>
            <a:r>
              <a:rPr lang="en-US" altLang="ko" dirty="0"/>
              <a:t>. </a:t>
            </a:r>
            <a:r>
              <a:rPr lang="ko-KR" altLang="en-US" dirty="0"/>
              <a:t>이게 프레임 워크이다</a:t>
            </a:r>
            <a:r>
              <a:rPr lang="en-US" altLang="ko" dirty="0"/>
              <a:t>.</a:t>
            </a:r>
            <a:endParaRPr lang="ko" altLang="en-US" dirty="0"/>
          </a:p>
          <a:p>
            <a:r>
              <a:rPr lang="ko-KR" altLang="en-US" dirty="0"/>
              <a:t>개발자는 </a:t>
            </a:r>
            <a:r>
              <a:rPr lang="ko-KR" altLang="en-US" dirty="0" err="1"/>
              <a:t>맵리듀스</a:t>
            </a:r>
            <a:r>
              <a:rPr lang="ko-KR" altLang="en-US" dirty="0"/>
              <a:t> 프로그래밍 모델에 맞게 애플리케이션을 구현하고</a:t>
            </a:r>
            <a:r>
              <a:rPr lang="en-US" altLang="ko" dirty="0"/>
              <a:t>, </a:t>
            </a:r>
            <a:r>
              <a:rPr lang="ko-KR" altLang="en-US" dirty="0"/>
              <a:t>데이터 전송</a:t>
            </a:r>
            <a:r>
              <a:rPr lang="en-US" altLang="ko" dirty="0"/>
              <a:t>, </a:t>
            </a:r>
            <a:r>
              <a:rPr lang="ko-KR" altLang="en-US" dirty="0"/>
              <a:t>분산처리</a:t>
            </a:r>
            <a:r>
              <a:rPr lang="en-US" altLang="ko" dirty="0"/>
              <a:t>, </a:t>
            </a:r>
            <a:r>
              <a:rPr lang="ko-KR" altLang="en-US" dirty="0" err="1"/>
              <a:t>내고장성</a:t>
            </a:r>
            <a:r>
              <a:rPr lang="ko-KR" altLang="en-US" dirty="0"/>
              <a:t> 등의 복잡한 처리는 </a:t>
            </a:r>
            <a:r>
              <a:rPr lang="ko-KR" altLang="en-US" dirty="0" err="1"/>
              <a:t>맵리듀스</a:t>
            </a:r>
            <a:r>
              <a:rPr lang="ko-KR" altLang="en-US" dirty="0"/>
              <a:t> 프레임워크가 자동으로 처리해줍니다</a:t>
            </a:r>
            <a:r>
              <a:rPr lang="en-US" altLang="ko" dirty="0"/>
              <a:t>. </a:t>
            </a:r>
            <a:endParaRPr lang="ko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1504"/>
              </p:ext>
            </p:extLst>
          </p:nvPr>
        </p:nvGraphicFramePr>
        <p:xfrm>
          <a:off x="1331640" y="404664"/>
          <a:ext cx="6096000" cy="327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사진" r:id="rId3" imgW="10620360" imgH="5705640" progId="StaticMetafile">
                  <p:embed/>
                </p:oleObj>
              </mc:Choice>
              <mc:Fallback>
                <p:oleObj name="사진" r:id="rId3" imgW="10620360" imgH="5705640" progId="StaticMetafil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404664"/>
                        <a:ext cx="6096000" cy="327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14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31175" y="3244334"/>
            <a:ext cx="368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" dirty="0"/>
              <a:t>p103 </a:t>
            </a:r>
            <a:r>
              <a:rPr lang="ko-KR" altLang="en-US" dirty="0"/>
              <a:t>을 </a:t>
            </a:r>
            <a:r>
              <a:rPr lang="en-US" altLang="ko" dirty="0" err="1"/>
              <a:t>wordcount</a:t>
            </a:r>
            <a:r>
              <a:rPr lang="ko-KR" altLang="en-US" dirty="0"/>
              <a:t>로 설명해보자</a:t>
            </a:r>
          </a:p>
        </p:txBody>
      </p:sp>
    </p:spTree>
    <p:extLst>
      <p:ext uri="{BB962C8B-B14F-4D97-AF65-F5344CB8AC3E}">
        <p14:creationId xmlns:p14="http://schemas.microsoft.com/office/powerpoint/2010/main" val="3639302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4. HIVE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2143" y="1484784"/>
            <a:ext cx="53315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apache-hive-1.0.1-bin.tar.gz</a:t>
            </a:r>
          </a:p>
          <a:p>
            <a:r>
              <a:rPr lang="en-US" altLang="ko-KR" dirty="0" smtClean="0"/>
              <a:t>MariaDB-10.0.15-centos7_0-x86_64-client.rpm</a:t>
            </a:r>
          </a:p>
          <a:p>
            <a:r>
              <a:rPr lang="en-US" altLang="ko-KR" dirty="0" smtClean="0"/>
              <a:t>MariaDB-10.0.15-centos7_0-x86_64-common.rpm</a:t>
            </a:r>
          </a:p>
          <a:p>
            <a:r>
              <a:rPr lang="en-US" altLang="ko-KR" dirty="0" smtClean="0"/>
              <a:t>MariaDB-10.0.15-centos7_0-x86_64-server.rpm</a:t>
            </a:r>
          </a:p>
          <a:p>
            <a:r>
              <a:rPr lang="en-US" altLang="ko-KR" dirty="0" smtClean="0"/>
              <a:t>mariadb-java-client-1.3.5.jar</a:t>
            </a:r>
          </a:p>
          <a:p>
            <a:endParaRPr lang="en-US" altLang="ko-KR" dirty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stat-computing.org/dataexpo/2009</a:t>
            </a:r>
            <a:endParaRPr lang="en-US" altLang="ko-KR" dirty="0"/>
          </a:p>
          <a:p>
            <a:r>
              <a:rPr lang="en-US" altLang="ko-KR" dirty="0" smtClean="0"/>
              <a:t>2006.csv.bz2</a:t>
            </a:r>
          </a:p>
          <a:p>
            <a:r>
              <a:rPr lang="en-US" altLang="ko-KR" dirty="0" smtClean="0"/>
              <a:t>2007.csv.bz2</a:t>
            </a:r>
          </a:p>
          <a:p>
            <a:r>
              <a:rPr lang="en-US" altLang="ko-KR" dirty="0" smtClean="0"/>
              <a:t>2008.csv.bz2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26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8" y="3073407"/>
            <a:ext cx="44005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8" y="1433526"/>
            <a:ext cx="44672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8" y="1657072"/>
            <a:ext cx="39814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882907"/>
            <a:ext cx="444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083" y="18689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8" y="731597"/>
            <a:ext cx="41624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7" y="4179977"/>
            <a:ext cx="5495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6321" y="1353635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충돌나는</a:t>
            </a:r>
            <a:r>
              <a:rPr lang="ko-KR" altLang="en-US" dirty="0" smtClean="0"/>
              <a:t> 패키지 삭제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5867" y="2793491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다운 받은 </a:t>
            </a:r>
            <a:r>
              <a:rPr lang="en-US" altLang="ko-KR" dirty="0" smtClean="0"/>
              <a:t>rpm</a:t>
            </a:r>
            <a:r>
              <a:rPr lang="ko-KR" altLang="en-US" dirty="0" smtClean="0"/>
              <a:t>패키지 파일 설치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2" y="4594820"/>
            <a:ext cx="6013872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557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0551"/>
            <a:ext cx="5791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50958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1" y="4149080"/>
            <a:ext cx="48291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4088" y="2420888"/>
            <a:ext cx="334258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grant </a:t>
            </a:r>
            <a:r>
              <a:rPr lang="en-US" altLang="ko-KR" sz="800" dirty="0"/>
              <a:t>all privileges on *.* to hive@'</a:t>
            </a:r>
            <a:r>
              <a:rPr lang="en-US" altLang="ko-KR" sz="800" dirty="0" err="1"/>
              <a:t>localhost</a:t>
            </a:r>
            <a:r>
              <a:rPr lang="en-US" altLang="ko-KR" sz="800" dirty="0"/>
              <a:t>' identified by '111111';</a:t>
            </a:r>
            <a:endParaRPr lang="ko-KR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5376436" y="3172551"/>
            <a:ext cx="301556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grant </a:t>
            </a:r>
            <a:r>
              <a:rPr lang="en-US" altLang="ko-KR" sz="800" dirty="0"/>
              <a:t>all privileges on *.* to hive@'%' identified by '111111';</a:t>
            </a:r>
            <a:endParaRPr lang="ko-KR" altLang="en-US" sz="800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57816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7" y="4869160"/>
            <a:ext cx="3495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548680"/>
            <a:ext cx="420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hive </a:t>
            </a:r>
            <a:r>
              <a:rPr lang="ko-KR" altLang="en-US" dirty="0" smtClean="0"/>
              <a:t>권한 설정과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917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5" y="1264486"/>
            <a:ext cx="53625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7089" y="745446"/>
            <a:ext cx="14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Hive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3" y="1440601"/>
            <a:ext cx="64103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8177" y="2890396"/>
            <a:ext cx="171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Hive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5" y="3723134"/>
            <a:ext cx="54197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3" y="4941168"/>
            <a:ext cx="68865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145" y="3270930"/>
            <a:ext cx="456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Hive home</a:t>
            </a:r>
            <a:r>
              <a:rPr lang="ko-KR" altLang="en-US" dirty="0" smtClean="0"/>
              <a:t>과 경로를 추가함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72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What is </a:t>
            </a:r>
            <a:r>
              <a:rPr lang="en-US" altLang="ko-KR" dirty="0" err="1" smtClean="0"/>
              <a:t>BigData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Haddop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EchoSystem</a:t>
            </a:r>
            <a:endParaRPr lang="en-US" altLang="ko-KR" dirty="0" smtClean="0"/>
          </a:p>
          <a:p>
            <a:r>
              <a:rPr lang="en-US" altLang="ko-KR" dirty="0" smtClean="0"/>
              <a:t>4. BI</a:t>
            </a:r>
          </a:p>
          <a:p>
            <a:r>
              <a:rPr lang="en-US" altLang="ko-KR" dirty="0" smtClean="0"/>
              <a:t>5. OLTP</a:t>
            </a:r>
          </a:p>
          <a:p>
            <a:r>
              <a:rPr lang="en-US" altLang="ko-KR" dirty="0" smtClean="0"/>
              <a:t>6. ETL</a:t>
            </a:r>
          </a:p>
          <a:p>
            <a:r>
              <a:rPr lang="en-US" altLang="ko-KR" dirty="0" smtClean="0"/>
              <a:t>7. DW</a:t>
            </a:r>
          </a:p>
          <a:p>
            <a:r>
              <a:rPr lang="en-US" altLang="ko-KR" dirty="0" smtClean="0"/>
              <a:t>8. Data Mart</a:t>
            </a:r>
          </a:p>
          <a:p>
            <a:r>
              <a:rPr lang="en-US" altLang="ko-KR" dirty="0" smtClean="0"/>
              <a:t>9. Data Visualization</a:t>
            </a:r>
          </a:p>
          <a:p>
            <a:r>
              <a:rPr lang="en-US" altLang="ko-KR" dirty="0" smtClean="0"/>
              <a:t>10. Data Analysis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</a:t>
            </a:r>
            <a:r>
              <a:rPr lang="ko-KR" altLang="en-US" dirty="0" err="1" smtClean="0">
                <a:solidFill>
                  <a:schemeClr val="tx1"/>
                </a:solidFill>
              </a:rPr>
              <a:t>하둡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9238"/>
            <a:ext cx="4600951" cy="365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8239"/>
            <a:ext cx="61626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94356" y="2949238"/>
            <a:ext cx="4549643" cy="3908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&lt;?xml version="1.0"?&gt;</a:t>
            </a:r>
          </a:p>
          <a:p>
            <a:r>
              <a:rPr lang="en-US" altLang="ko-KR" sz="800" dirty="0"/>
              <a:t>&lt;?xml-</a:t>
            </a:r>
            <a:r>
              <a:rPr lang="en-US" altLang="ko-KR" sz="800" dirty="0" err="1"/>
              <a:t>stylesheet</a:t>
            </a:r>
            <a:r>
              <a:rPr lang="en-US" altLang="ko-KR" sz="800" dirty="0"/>
              <a:t> type="text/</a:t>
            </a:r>
            <a:r>
              <a:rPr lang="en-US" altLang="ko-KR" sz="800" dirty="0" err="1"/>
              <a:t>xsl</a:t>
            </a:r>
            <a:r>
              <a:rPr lang="en-US" altLang="ko-KR" sz="800" dirty="0"/>
              <a:t>"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="configuration.xsl"?&gt;</a:t>
            </a:r>
          </a:p>
          <a:p>
            <a:r>
              <a:rPr lang="en-US" altLang="ko-KR" sz="800" dirty="0"/>
              <a:t>&lt;configuration&gt;</a:t>
            </a:r>
          </a:p>
          <a:p>
            <a:r>
              <a:rPr lang="en-US" altLang="ko-KR" sz="800" dirty="0"/>
              <a:t>    &lt;property&gt;</a:t>
            </a:r>
          </a:p>
          <a:p>
            <a:r>
              <a:rPr lang="en-US" altLang="ko-KR" sz="800" dirty="0"/>
              <a:t>        &lt;name&gt;</a:t>
            </a:r>
            <a:r>
              <a:rPr lang="en-US" altLang="ko-KR" sz="800" dirty="0" err="1"/>
              <a:t>hive.metastore.local</a:t>
            </a:r>
            <a:r>
              <a:rPr lang="en-US" altLang="ko-KR" sz="800" dirty="0"/>
              <a:t>&lt;/name&gt;</a:t>
            </a:r>
          </a:p>
          <a:p>
            <a:r>
              <a:rPr lang="en-US" altLang="ko-KR" sz="800" dirty="0"/>
              <a:t>        &lt;value&gt;true&lt;/value&gt;</a:t>
            </a:r>
          </a:p>
          <a:p>
            <a:r>
              <a:rPr lang="en-US" altLang="ko-KR" sz="800" dirty="0"/>
              <a:t>        &lt;description&gt;controls whether to connect to remove </a:t>
            </a:r>
            <a:r>
              <a:rPr lang="en-US" altLang="ko-KR" sz="800" dirty="0" err="1"/>
              <a:t>metastore</a:t>
            </a:r>
            <a:r>
              <a:rPr lang="en-US" altLang="ko-KR" sz="800" dirty="0"/>
              <a:t> server or open a new </a:t>
            </a:r>
            <a:endParaRPr lang="en-US" altLang="ko-KR" sz="800" dirty="0" smtClean="0"/>
          </a:p>
          <a:p>
            <a:r>
              <a:rPr lang="en-US" altLang="ko-KR" sz="800" dirty="0" err="1" smtClean="0"/>
              <a:t>metastore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server in Hive Client JVM&lt;/description&gt;</a:t>
            </a:r>
          </a:p>
          <a:p>
            <a:r>
              <a:rPr lang="en-US" altLang="ko-KR" sz="800" dirty="0"/>
              <a:t>    &lt;/property&gt;</a:t>
            </a:r>
          </a:p>
          <a:p>
            <a:r>
              <a:rPr lang="en-US" altLang="ko-KR" sz="800" dirty="0"/>
              <a:t>    &lt;property&gt;</a:t>
            </a:r>
          </a:p>
          <a:p>
            <a:r>
              <a:rPr lang="en-US" altLang="ko-KR" sz="800" dirty="0"/>
              <a:t>        &lt;name&gt;</a:t>
            </a:r>
            <a:r>
              <a:rPr lang="en-US" altLang="ko-KR" sz="800" dirty="0" err="1"/>
              <a:t>javax.jdo.option.ConnectionURL</a:t>
            </a:r>
            <a:r>
              <a:rPr lang="en-US" altLang="ko-KR" sz="800" dirty="0"/>
              <a:t>&lt;/name&gt;</a:t>
            </a:r>
          </a:p>
          <a:p>
            <a:r>
              <a:rPr lang="en-US" altLang="ko-KR" sz="800" dirty="0"/>
              <a:t>        &lt;value&gt;</a:t>
            </a:r>
            <a:r>
              <a:rPr lang="en-US" altLang="ko-KR" sz="800" dirty="0" err="1"/>
              <a:t>jdbc:mariadb</a:t>
            </a:r>
            <a:r>
              <a:rPr lang="en-US" altLang="ko-KR" sz="800" dirty="0"/>
              <a:t>://localhost:3306/</a:t>
            </a:r>
            <a:r>
              <a:rPr lang="en-US" altLang="ko-KR" sz="800" dirty="0" err="1"/>
              <a:t>hive_db?createDatabaseIfNotExist</a:t>
            </a:r>
            <a:r>
              <a:rPr lang="en-US" altLang="ko-KR" sz="800" dirty="0"/>
              <a:t>=true&lt;/value&gt;</a:t>
            </a:r>
          </a:p>
          <a:p>
            <a:r>
              <a:rPr lang="en-US" altLang="ko-KR" sz="800" dirty="0"/>
              <a:t>        &lt;description&gt;JDBC connect string for a JDBC </a:t>
            </a:r>
            <a:r>
              <a:rPr lang="en-US" altLang="ko-KR" sz="800" dirty="0" err="1"/>
              <a:t>metastore</a:t>
            </a:r>
            <a:r>
              <a:rPr lang="en-US" altLang="ko-KR" sz="800" dirty="0"/>
              <a:t>&lt;/description&gt;</a:t>
            </a:r>
          </a:p>
          <a:p>
            <a:r>
              <a:rPr lang="en-US" altLang="ko-KR" sz="800" dirty="0"/>
              <a:t>    &lt;/property&gt;</a:t>
            </a:r>
          </a:p>
          <a:p>
            <a:r>
              <a:rPr lang="en-US" altLang="ko-KR" sz="800" dirty="0"/>
              <a:t>    &lt;property&gt;</a:t>
            </a:r>
          </a:p>
          <a:p>
            <a:r>
              <a:rPr lang="en-US" altLang="ko-KR" sz="800" dirty="0"/>
              <a:t>        &lt;name&gt;</a:t>
            </a:r>
            <a:r>
              <a:rPr lang="en-US" altLang="ko-KR" sz="800" dirty="0" err="1"/>
              <a:t>javax.jdo.option.ConnectionDriverName</a:t>
            </a:r>
            <a:r>
              <a:rPr lang="en-US" altLang="ko-KR" sz="800" dirty="0"/>
              <a:t>&lt;/name&gt;</a:t>
            </a:r>
          </a:p>
          <a:p>
            <a:r>
              <a:rPr lang="en-US" altLang="ko-KR" sz="800" dirty="0"/>
              <a:t>        &lt;value&gt;</a:t>
            </a:r>
            <a:r>
              <a:rPr lang="en-US" altLang="ko-KR" sz="800" dirty="0" err="1"/>
              <a:t>org.mariadb.jdbc.Driver</a:t>
            </a:r>
            <a:r>
              <a:rPr lang="en-US" altLang="ko-KR" sz="800" dirty="0"/>
              <a:t>&lt;/value&gt;</a:t>
            </a:r>
          </a:p>
          <a:p>
            <a:r>
              <a:rPr lang="en-US" altLang="ko-KR" sz="800" dirty="0"/>
              <a:t>        &lt;description&gt;Driver class name for a JDBC </a:t>
            </a:r>
            <a:r>
              <a:rPr lang="en-US" altLang="ko-KR" sz="800" dirty="0" err="1"/>
              <a:t>metastore</a:t>
            </a:r>
            <a:r>
              <a:rPr lang="en-US" altLang="ko-KR" sz="800" dirty="0"/>
              <a:t>&lt;/description&gt;</a:t>
            </a:r>
          </a:p>
          <a:p>
            <a:r>
              <a:rPr lang="en-US" altLang="ko-KR" sz="800" dirty="0"/>
              <a:t>    &lt;/property&gt;</a:t>
            </a:r>
          </a:p>
          <a:p>
            <a:r>
              <a:rPr lang="en-US" altLang="ko-KR" sz="800" dirty="0"/>
              <a:t>    &lt;property&gt;</a:t>
            </a:r>
          </a:p>
          <a:p>
            <a:r>
              <a:rPr lang="en-US" altLang="ko-KR" sz="800" dirty="0"/>
              <a:t>        &lt;name&gt;</a:t>
            </a:r>
            <a:r>
              <a:rPr lang="en-US" altLang="ko-KR" sz="800" dirty="0" err="1"/>
              <a:t>javax.jdo.option.ConnectionUserName</a:t>
            </a:r>
            <a:r>
              <a:rPr lang="en-US" altLang="ko-KR" sz="800" dirty="0"/>
              <a:t>&lt;/name&gt;</a:t>
            </a:r>
          </a:p>
          <a:p>
            <a:r>
              <a:rPr lang="en-US" altLang="ko-KR" sz="800" dirty="0"/>
              <a:t>        &lt;value&gt;hive&lt;/value&gt;</a:t>
            </a:r>
          </a:p>
          <a:p>
            <a:r>
              <a:rPr lang="en-US" altLang="ko-KR" sz="800" dirty="0"/>
              <a:t>        &lt;description&gt;username to use against </a:t>
            </a:r>
            <a:r>
              <a:rPr lang="en-US" altLang="ko-KR" sz="800" dirty="0" err="1"/>
              <a:t>metastore</a:t>
            </a:r>
            <a:r>
              <a:rPr lang="en-US" altLang="ko-KR" sz="800" dirty="0"/>
              <a:t> database&lt;/description&gt;</a:t>
            </a:r>
          </a:p>
          <a:p>
            <a:r>
              <a:rPr lang="en-US" altLang="ko-KR" sz="800" dirty="0"/>
              <a:t>    &lt;/property&gt;</a:t>
            </a:r>
          </a:p>
          <a:p>
            <a:r>
              <a:rPr lang="en-US" altLang="ko-KR" sz="800" dirty="0"/>
              <a:t>    &lt;property&gt;</a:t>
            </a:r>
          </a:p>
          <a:p>
            <a:r>
              <a:rPr lang="en-US" altLang="ko-KR" sz="800" dirty="0"/>
              <a:t>        &lt;name&gt;</a:t>
            </a:r>
            <a:r>
              <a:rPr lang="en-US" altLang="ko-KR" sz="800" dirty="0" err="1"/>
              <a:t>javax.jdo.option.ConnectionPassword</a:t>
            </a:r>
            <a:r>
              <a:rPr lang="en-US" altLang="ko-KR" sz="800" dirty="0"/>
              <a:t>&lt;/name&gt;</a:t>
            </a:r>
          </a:p>
          <a:p>
            <a:r>
              <a:rPr lang="en-US" altLang="ko-KR" sz="800" dirty="0"/>
              <a:t>        &lt;value&gt;111111&lt;/value&gt;</a:t>
            </a:r>
          </a:p>
          <a:p>
            <a:r>
              <a:rPr lang="en-US" altLang="ko-KR" sz="800" dirty="0"/>
              <a:t>        &lt;description&gt;password to use against </a:t>
            </a:r>
            <a:r>
              <a:rPr lang="en-US" altLang="ko-KR" sz="800" dirty="0" err="1"/>
              <a:t>metastore</a:t>
            </a:r>
            <a:r>
              <a:rPr lang="en-US" altLang="ko-KR" sz="800" dirty="0"/>
              <a:t> database&lt;/description&gt;</a:t>
            </a:r>
          </a:p>
          <a:p>
            <a:r>
              <a:rPr lang="en-US" altLang="ko-KR" sz="800" dirty="0"/>
              <a:t>    &lt;/property&gt;</a:t>
            </a:r>
          </a:p>
          <a:p>
            <a:r>
              <a:rPr lang="en-US" altLang="ko-KR" sz="800" dirty="0"/>
              <a:t>&lt;/configuration&gt;</a:t>
            </a:r>
          </a:p>
          <a:p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48680"/>
            <a:ext cx="171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Hive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810" y="980113"/>
            <a:ext cx="642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hive-site.xml </a:t>
            </a:r>
            <a:r>
              <a:rPr lang="ko-KR" altLang="en-US" dirty="0" smtClean="0"/>
              <a:t>을 생성하고 아래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추가한다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067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045" y="692696"/>
            <a:ext cx="666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/local/hive??/lib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mariadb-java-client-1.3.5.jar</a:t>
            </a:r>
            <a:r>
              <a:rPr lang="ko-KR" altLang="en-US" dirty="0" smtClean="0"/>
              <a:t>을 복사한다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5" y="1118087"/>
            <a:ext cx="6915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422" y="3927629"/>
            <a:ext cx="326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Reboot -&gt; start-all.sh -&gt; hive</a:t>
            </a:r>
            <a:endParaRPr lang="ko-KR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9" y="2731021"/>
            <a:ext cx="4686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26064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JDBC 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804174"/>
            <a:ext cx="268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Hive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4719" y="2221667"/>
            <a:ext cx="757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하이브가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하둡에서</a:t>
            </a:r>
            <a:r>
              <a:rPr lang="ko-KR" altLang="en-US" dirty="0" smtClean="0"/>
              <a:t> 활동할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하둡과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하이브의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4719" y="357301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결과 확인</a:t>
            </a:r>
            <a:endParaRPr lang="ko-KR" alt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5" y="4426471"/>
            <a:ext cx="60388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384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3" y="2926685"/>
            <a:ext cx="55721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071" y="1916832"/>
            <a:ext cx="8459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마리아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연동안했을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(</a:t>
            </a:r>
            <a:r>
              <a:rPr lang="ko-KR" altLang="en-US" dirty="0" err="1"/>
              <a:t>하이브</a:t>
            </a:r>
            <a:r>
              <a:rPr lang="ko-KR" altLang="en-US" dirty="0"/>
              <a:t> 설치 후 </a:t>
            </a:r>
            <a:r>
              <a:rPr lang="ko-KR" altLang="en-US" dirty="0" err="1"/>
              <a:t>하둡에</a:t>
            </a:r>
            <a:r>
              <a:rPr lang="ko-KR" altLang="en-US" dirty="0"/>
              <a:t> </a:t>
            </a:r>
            <a:r>
              <a:rPr lang="ko-KR" altLang="en-US" dirty="0" err="1"/>
              <a:t>하이브를</a:t>
            </a:r>
            <a:r>
              <a:rPr lang="ko-KR" altLang="en-US" dirty="0"/>
              <a:t> 위한 </a:t>
            </a:r>
            <a:r>
              <a:rPr lang="ko-KR" altLang="en-US" dirty="0" err="1"/>
              <a:t>디렉토리만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만들어실행했을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), hive </a:t>
            </a:r>
            <a:r>
              <a:rPr lang="ko-KR" altLang="en-US" dirty="0" smtClean="0"/>
              <a:t>실행한 곳에 </a:t>
            </a:r>
            <a:r>
              <a:rPr lang="en-US" altLang="ko-KR" dirty="0" err="1" smtClean="0"/>
              <a:t>metastore_db</a:t>
            </a:r>
            <a:r>
              <a:rPr lang="ko-KR" altLang="en-US" dirty="0" smtClean="0"/>
              <a:t>를 생성하여</a:t>
            </a:r>
            <a:endParaRPr lang="en-US" altLang="ko-KR" dirty="0" smtClean="0"/>
          </a:p>
          <a:p>
            <a:r>
              <a:rPr lang="ko-KR" altLang="en-US" dirty="0" smtClean="0"/>
              <a:t>데이터를 이곳에 저장함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030" y="3862789"/>
            <a:ext cx="7231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Hive-site.xml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데이터를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에 저장하기 위한 설정을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설정 과정 </a:t>
            </a:r>
            <a:r>
              <a:rPr lang="en-US" altLang="ko-KR" dirty="0" smtClean="0"/>
              <a:t>3, 4, 5, 6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364" y="111151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추가 환경설정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301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실습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2795" y="1916832"/>
            <a:ext cx="49248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미국 항공 지연에 관한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비정형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마리아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에 분산 저장하고</a:t>
            </a:r>
            <a:endParaRPr lang="en-US" altLang="ko-KR" dirty="0" smtClean="0"/>
          </a:p>
          <a:p>
            <a:r>
              <a:rPr lang="en-US" altLang="ko-KR" dirty="0" smtClean="0"/>
              <a:t>Hive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데이터 추출하는 실습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stat-computing.org/dataexpo/2009</a:t>
            </a:r>
            <a:endParaRPr lang="en-US" altLang="ko-KR" dirty="0"/>
          </a:p>
          <a:p>
            <a:r>
              <a:rPr lang="en-US" altLang="ko-KR" dirty="0" smtClean="0"/>
              <a:t>2006.csv.bz2</a:t>
            </a:r>
          </a:p>
          <a:p>
            <a:r>
              <a:rPr lang="en-US" altLang="ko-KR" dirty="0" smtClean="0"/>
              <a:t>2007.csv.bz2</a:t>
            </a:r>
          </a:p>
          <a:p>
            <a:r>
              <a:rPr lang="en-US" altLang="ko-KR" dirty="0" smtClean="0"/>
              <a:t>2008.csv.bz2</a:t>
            </a:r>
          </a:p>
        </p:txBody>
      </p:sp>
    </p:spTree>
    <p:extLst>
      <p:ext uri="{BB962C8B-B14F-4D97-AF65-F5344CB8AC3E}">
        <p14:creationId xmlns:p14="http://schemas.microsoft.com/office/powerpoint/2010/main" val="1979842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8640"/>
            <a:ext cx="3657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445235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download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012086"/>
            <a:ext cx="459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u="sng" dirty="0">
                <a:hlinkClick r:id="rId3"/>
              </a:rPr>
              <a:t>http://stat-computing.org/dataexpo/2009/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383492"/>
            <a:ext cx="5224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미국 항공 지연에 관한 데이터를 받아 볼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2006,2007,2008</a:t>
            </a:r>
            <a:r>
              <a:rPr lang="ko-KR" altLang="en-US" dirty="0" smtClean="0"/>
              <a:t>을 다운받고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홈에 </a:t>
            </a:r>
            <a:r>
              <a:rPr lang="en-US" altLang="ko-KR" dirty="0" smtClean="0"/>
              <a:t>airline</a:t>
            </a:r>
          </a:p>
          <a:p>
            <a:r>
              <a:rPr lang="ko-KR" altLang="en-US" dirty="0" smtClean="0"/>
              <a:t>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옮긴 후 압축 해제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5" y="2708920"/>
            <a:ext cx="34671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552" y="3166274"/>
            <a:ext cx="372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Bz2</a:t>
            </a:r>
            <a:r>
              <a:rPr lang="ko-KR" altLang="en-US" dirty="0" smtClean="0"/>
              <a:t>는 </a:t>
            </a:r>
            <a:r>
              <a:rPr lang="en-US" altLang="ko" dirty="0"/>
              <a:t>bzip2 -</a:t>
            </a:r>
            <a:r>
              <a:rPr lang="en-US" altLang="ko" dirty="0" err="1"/>
              <a:t>kd</a:t>
            </a:r>
            <a:r>
              <a:rPr lang="en-US" altLang="ko" dirty="0"/>
              <a:t> </a:t>
            </a:r>
            <a:r>
              <a:rPr lang="ko-KR" altLang="en-US" dirty="0" smtClean="0"/>
              <a:t>을</a:t>
            </a:r>
            <a:r>
              <a:rPr lang="en-US" altLang="ko" dirty="0" smtClean="0"/>
              <a:t> </a:t>
            </a:r>
            <a:r>
              <a:rPr lang="ko-KR" altLang="en-US" dirty="0" smtClean="0"/>
              <a:t>통해 압축해제</a:t>
            </a:r>
            <a:endParaRPr lang="ko-KR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5" y="3717032"/>
            <a:ext cx="39909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5" y="4149080"/>
            <a:ext cx="3629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56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580038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Table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268760"/>
            <a:ext cx="602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비정형 데이터를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하기 위해 </a:t>
            </a:r>
            <a:r>
              <a:rPr lang="en-US" altLang="ko-KR" dirty="0" smtClean="0"/>
              <a:t>Maria DB</a:t>
            </a:r>
            <a:r>
              <a:rPr lang="ko-KR" altLang="en-US" dirty="0" smtClean="0"/>
              <a:t>에 테이블 생성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804174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실행 및 </a:t>
            </a:r>
            <a:r>
              <a:rPr lang="en-US" altLang="ko-KR" dirty="0" smtClean="0"/>
              <a:t>Maria DB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5" y="2325638"/>
            <a:ext cx="30670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5" y="2516138"/>
            <a:ext cx="34099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5" y="2735213"/>
            <a:ext cx="25431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5" y="2954288"/>
            <a:ext cx="26955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59" y="3163838"/>
            <a:ext cx="20859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0829" y="3769797"/>
            <a:ext cx="5606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데이터가 저장되어있는 </a:t>
            </a:r>
            <a:r>
              <a:rPr lang="en-US" altLang="ko-KR" dirty="0" smtClean="0"/>
              <a:t>airline </a:t>
            </a:r>
            <a:r>
              <a:rPr lang="ko-KR" altLang="en-US" dirty="0" smtClean="0"/>
              <a:t>디렉터리로 이동하고 </a:t>
            </a:r>
            <a:endParaRPr lang="en-US" altLang="ko-KR" dirty="0" smtClean="0"/>
          </a:p>
          <a:p>
            <a:r>
              <a:rPr lang="en-US" altLang="ko-KR" dirty="0" smtClean="0"/>
              <a:t>hive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복사용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복사 붙여 넣어서 </a:t>
            </a:r>
            <a:endParaRPr lang="en-US" altLang="ko-KR" dirty="0" smtClean="0"/>
          </a:p>
          <a:p>
            <a:r>
              <a:rPr lang="en-US" altLang="ko-KR" dirty="0" smtClean="0"/>
              <a:t>Table</a:t>
            </a:r>
            <a:r>
              <a:rPr lang="ko-KR" altLang="en-US" dirty="0" smtClean="0"/>
              <a:t>을 만든다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5149" y="1844159"/>
            <a:ext cx="3058851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800" dirty="0" smtClean="0"/>
              <a:t>복사</a:t>
            </a:r>
            <a:r>
              <a:rPr lang="ko-KR" altLang="en-US" sz="800" dirty="0"/>
              <a:t>용</a:t>
            </a:r>
            <a:endParaRPr lang="en-US" altLang="ko-KR" sz="800" dirty="0" smtClean="0"/>
          </a:p>
          <a:p>
            <a:pPr latinLnBrk="0"/>
            <a:endParaRPr lang="en-US" altLang="ko-KR" sz="800" dirty="0"/>
          </a:p>
          <a:p>
            <a:pPr latinLnBrk="0"/>
            <a:r>
              <a:rPr lang="en-US" altLang="ko-KR" sz="800" dirty="0"/>
              <a:t>CREATE TABLE </a:t>
            </a:r>
            <a:r>
              <a:rPr lang="en-US" altLang="ko-KR" sz="800" dirty="0" err="1"/>
              <a:t>airline_delay</a:t>
            </a:r>
            <a:r>
              <a:rPr lang="en-US" altLang="ko-KR" sz="800" dirty="0"/>
              <a:t>(</a:t>
            </a:r>
          </a:p>
          <a:p>
            <a:pPr latinLnBrk="0"/>
            <a:r>
              <a:rPr lang="en-US" altLang="ko-KR" sz="800" dirty="0"/>
              <a:t>Year INT,</a:t>
            </a:r>
          </a:p>
          <a:p>
            <a:pPr latinLnBrk="0"/>
            <a:r>
              <a:rPr lang="en-US" altLang="ko-KR" sz="800" dirty="0"/>
              <a:t>MONTH INT,</a:t>
            </a:r>
          </a:p>
          <a:p>
            <a:pPr latinLnBrk="0"/>
            <a:r>
              <a:rPr lang="en-US" altLang="ko-KR" sz="800" dirty="0" err="1"/>
              <a:t>DayofMonth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 err="1"/>
              <a:t>DayofWeek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 err="1"/>
              <a:t>DepTime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 err="1"/>
              <a:t>CRSDepTime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 err="1"/>
              <a:t>ArrTime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 err="1"/>
              <a:t>CRSArrTime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 err="1"/>
              <a:t>UniqueCarrier</a:t>
            </a:r>
            <a:r>
              <a:rPr lang="en-US" altLang="ko-KR" sz="800" dirty="0"/>
              <a:t> STRING,</a:t>
            </a:r>
          </a:p>
          <a:p>
            <a:pPr latinLnBrk="0"/>
            <a:r>
              <a:rPr lang="en-US" altLang="ko-KR" sz="800" dirty="0" err="1"/>
              <a:t>FlightNum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 err="1"/>
              <a:t>TailNum</a:t>
            </a:r>
            <a:r>
              <a:rPr lang="en-US" altLang="ko-KR" sz="800" dirty="0"/>
              <a:t> STRING,</a:t>
            </a:r>
          </a:p>
          <a:p>
            <a:pPr latinLnBrk="0"/>
            <a:r>
              <a:rPr lang="en-US" altLang="ko-KR" sz="800" dirty="0" err="1"/>
              <a:t>ActualElapsedTime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 err="1"/>
              <a:t>CRSElapsedTime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 err="1"/>
              <a:t>AirTime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 err="1"/>
              <a:t>ArrDelay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 err="1"/>
              <a:t>DepDelay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/>
              <a:t>Origin STRING,</a:t>
            </a:r>
          </a:p>
          <a:p>
            <a:pPr latinLnBrk="0"/>
            <a:r>
              <a:rPr lang="en-US" altLang="ko-KR" sz="800" dirty="0" err="1"/>
              <a:t>Dest</a:t>
            </a:r>
            <a:r>
              <a:rPr lang="en-US" altLang="ko-KR" sz="800" dirty="0"/>
              <a:t> STRING,</a:t>
            </a:r>
          </a:p>
          <a:p>
            <a:pPr latinLnBrk="0"/>
            <a:r>
              <a:rPr lang="en-US" altLang="ko-KR" sz="800" dirty="0"/>
              <a:t>Distance INT,</a:t>
            </a:r>
          </a:p>
          <a:p>
            <a:pPr latinLnBrk="0"/>
            <a:r>
              <a:rPr lang="en-US" altLang="ko-KR" sz="800" dirty="0" err="1"/>
              <a:t>TaxiIn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 err="1"/>
              <a:t>TaxiOut</a:t>
            </a:r>
            <a:r>
              <a:rPr lang="en-US" altLang="ko-KR" sz="800" dirty="0"/>
              <a:t> INT,</a:t>
            </a:r>
          </a:p>
          <a:p>
            <a:pPr latinLnBrk="0"/>
            <a:r>
              <a:rPr lang="en-US" altLang="ko-KR" sz="800" dirty="0"/>
              <a:t>Cancelled INT,</a:t>
            </a:r>
          </a:p>
          <a:p>
            <a:pPr latinLnBrk="0"/>
            <a:r>
              <a:rPr lang="en-US" altLang="ko-KR" sz="800" dirty="0" err="1"/>
              <a:t>CancellationCode</a:t>
            </a:r>
            <a:r>
              <a:rPr lang="en-US" altLang="ko-KR" sz="800" dirty="0"/>
              <a:t> STRING</a:t>
            </a:r>
          </a:p>
          <a:p>
            <a:pPr latinLnBrk="0"/>
            <a:r>
              <a:rPr lang="en-US" altLang="ko-KR" sz="800" dirty="0"/>
              <a:t>COMMENT 'A = carrier, B = weather, C = NAS, D = security',</a:t>
            </a:r>
          </a:p>
          <a:p>
            <a:pPr latinLnBrk="0"/>
            <a:r>
              <a:rPr lang="en-US" altLang="ko-KR" sz="800" dirty="0"/>
              <a:t>Diverted INT COMMENT '1 = yes, 0 = no',</a:t>
            </a:r>
          </a:p>
          <a:p>
            <a:pPr latinLnBrk="0"/>
            <a:r>
              <a:rPr lang="en-US" altLang="ko-KR" sz="800" dirty="0" err="1"/>
              <a:t>CarrierDelay</a:t>
            </a:r>
            <a:r>
              <a:rPr lang="en-US" altLang="ko-KR" sz="800" dirty="0"/>
              <a:t> STRING,</a:t>
            </a:r>
          </a:p>
          <a:p>
            <a:pPr latinLnBrk="0"/>
            <a:r>
              <a:rPr lang="en-US" altLang="ko-KR" sz="800" dirty="0" err="1"/>
              <a:t>WeatherDelay</a:t>
            </a:r>
            <a:r>
              <a:rPr lang="en-US" altLang="ko-KR" sz="800" dirty="0"/>
              <a:t> STRING,</a:t>
            </a:r>
          </a:p>
          <a:p>
            <a:pPr latinLnBrk="0"/>
            <a:r>
              <a:rPr lang="en-US" altLang="ko-KR" sz="800" dirty="0" err="1"/>
              <a:t>NASDelay</a:t>
            </a:r>
            <a:r>
              <a:rPr lang="en-US" altLang="ko-KR" sz="800" dirty="0"/>
              <a:t> STRING,</a:t>
            </a:r>
          </a:p>
          <a:p>
            <a:pPr latinLnBrk="0"/>
            <a:r>
              <a:rPr lang="en-US" altLang="ko-KR" sz="800" dirty="0" err="1"/>
              <a:t>SecurityDelay</a:t>
            </a:r>
            <a:r>
              <a:rPr lang="en-US" altLang="ko-KR" sz="800" dirty="0"/>
              <a:t> STRING,</a:t>
            </a:r>
          </a:p>
          <a:p>
            <a:pPr latinLnBrk="0"/>
            <a:r>
              <a:rPr lang="en-US" altLang="ko-KR" sz="800" dirty="0" err="1"/>
              <a:t>LateAircraftDelay</a:t>
            </a:r>
            <a:r>
              <a:rPr lang="en-US" altLang="ko-KR" sz="800" dirty="0"/>
              <a:t> STRING)</a:t>
            </a:r>
          </a:p>
          <a:p>
            <a:pPr latinLnBrk="0"/>
            <a:r>
              <a:rPr lang="en-US" altLang="ko-KR" sz="800" dirty="0"/>
              <a:t>COMMENT 'TEST DATA'</a:t>
            </a:r>
          </a:p>
          <a:p>
            <a:pPr latinLnBrk="0"/>
            <a:r>
              <a:rPr lang="en-US" altLang="ko-KR" sz="800" dirty="0"/>
              <a:t>PARTITIONED BY (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 INT)</a:t>
            </a:r>
          </a:p>
          <a:p>
            <a:pPr latinLnBrk="0"/>
            <a:r>
              <a:rPr lang="en-US" altLang="ko-KR" sz="800" dirty="0"/>
              <a:t>ROW FORMAT DELIMITED</a:t>
            </a:r>
          </a:p>
          <a:p>
            <a:pPr latinLnBrk="0"/>
            <a:r>
              <a:rPr lang="en-US" altLang="ko-KR" sz="800" dirty="0"/>
              <a:t>FIELDS TERMINATED BY ','</a:t>
            </a:r>
          </a:p>
          <a:p>
            <a:pPr latinLnBrk="0"/>
            <a:r>
              <a:rPr lang="en-US" altLang="ko-KR" sz="800" dirty="0"/>
              <a:t>LINES TERMINATED BY '\n'</a:t>
            </a:r>
          </a:p>
          <a:p>
            <a:pPr latinLnBrk="0"/>
            <a:r>
              <a:rPr lang="en-US" altLang="ko-KR" sz="800"/>
              <a:t>STORED AS TEXTFILE;</a:t>
            </a:r>
            <a:endParaRPr lang="ko-KR" altLang="ko-KR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60829" y="5229200"/>
            <a:ext cx="527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/user/hive/warehouse/</a:t>
            </a:r>
            <a:r>
              <a:rPr lang="en-US" altLang="ko-KR" dirty="0" err="1"/>
              <a:t>airline_delay</a:t>
            </a:r>
            <a:r>
              <a:rPr lang="ko-KR" altLang="ko-KR" dirty="0"/>
              <a:t>폴더 </a:t>
            </a:r>
            <a:r>
              <a:rPr lang="ko-KR" altLang="ko-KR" dirty="0" smtClean="0"/>
              <a:t>자동으로</a:t>
            </a:r>
            <a:endParaRPr lang="en-US" altLang="ko-KR" dirty="0" smtClean="0"/>
          </a:p>
          <a:p>
            <a:r>
              <a:rPr lang="ko-KR" altLang="ko-KR" dirty="0" smtClean="0"/>
              <a:t> </a:t>
            </a:r>
            <a:r>
              <a:rPr lang="ko-KR" altLang="ko-KR" dirty="0"/>
              <a:t>생성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/>
              <a:t> </a:t>
            </a:r>
            <a:r>
              <a:rPr lang="en-US" altLang="ko-KR" u="sng" dirty="0">
                <a:hlinkClick r:id="rId7"/>
              </a:rPr>
              <a:t>http://server1:50075</a:t>
            </a:r>
            <a:r>
              <a:rPr lang="ko-KR" altLang="ko-KR" dirty="0"/>
              <a:t>에서 확인가능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41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11210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load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0945"/>
            <a:ext cx="45243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8808" y="764704"/>
            <a:ext cx="795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에 연동된 </a:t>
            </a:r>
            <a:r>
              <a:rPr lang="en-US" altLang="ko-KR" dirty="0" smtClean="0"/>
              <a:t>Maria DB</a:t>
            </a:r>
            <a:r>
              <a:rPr lang="ko-KR" altLang="en-US" dirty="0" smtClean="0"/>
              <a:t>에 테이블을 생성했고 이제 다운받은 데이터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올리는 과정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80928"/>
            <a:ext cx="2571538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pPr latinLnBrk="0"/>
            <a:endParaRPr lang="en-US" altLang="ko-KR" sz="800" dirty="0"/>
          </a:p>
          <a:p>
            <a:pPr latinLnBrk="0"/>
            <a:r>
              <a:rPr lang="en-US" altLang="ko-KR" sz="800" dirty="0" smtClean="0"/>
              <a:t>LOAD </a:t>
            </a:r>
            <a:r>
              <a:rPr lang="en-US" altLang="ko-KR" sz="800" dirty="0"/>
              <a:t>DATA LOCAL INPATH '/root/airline/2006.csv'</a:t>
            </a:r>
            <a:endParaRPr lang="ko-KR" altLang="ko-KR" sz="800" dirty="0"/>
          </a:p>
          <a:p>
            <a:pPr latinLnBrk="0"/>
            <a:r>
              <a:rPr lang="en-US" altLang="ko-KR" sz="800" dirty="0"/>
              <a:t>OVERWRITE INTO TABLE </a:t>
            </a:r>
            <a:r>
              <a:rPr lang="en-US" altLang="ko-KR" sz="800" dirty="0" err="1"/>
              <a:t>airline_delay</a:t>
            </a:r>
            <a:endParaRPr lang="ko-KR" altLang="ko-KR" sz="800" dirty="0"/>
          </a:p>
          <a:p>
            <a:pPr latinLnBrk="0"/>
            <a:r>
              <a:rPr lang="en-US" altLang="ko-KR" sz="800" dirty="0"/>
              <a:t>PARTITION (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='2006');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/>
              <a:t>LOAD DATA LOCAL INPATH '/root/airline/2007.csv'</a:t>
            </a:r>
            <a:endParaRPr lang="ko-KR" altLang="ko-KR" sz="800" dirty="0"/>
          </a:p>
          <a:p>
            <a:pPr latinLnBrk="0"/>
            <a:r>
              <a:rPr lang="en-US" altLang="ko-KR" sz="800" dirty="0"/>
              <a:t>OVERWRITE INTO TABLE </a:t>
            </a:r>
            <a:r>
              <a:rPr lang="en-US" altLang="ko-KR" sz="800" dirty="0" err="1"/>
              <a:t>airline_delay</a:t>
            </a:r>
            <a:endParaRPr lang="ko-KR" altLang="ko-KR" sz="800" dirty="0"/>
          </a:p>
          <a:p>
            <a:pPr latinLnBrk="0"/>
            <a:r>
              <a:rPr lang="en-US" altLang="ko-KR" sz="800" dirty="0"/>
              <a:t>PARTITION (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='2007');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/>
              <a:t>LOAD DATA LOCAL INPATH '/root/airline/2008.csv'</a:t>
            </a:r>
            <a:endParaRPr lang="ko-KR" altLang="ko-KR" sz="800" dirty="0"/>
          </a:p>
          <a:p>
            <a:pPr latinLnBrk="0"/>
            <a:r>
              <a:rPr lang="en-US" altLang="ko-KR" sz="800" dirty="0"/>
              <a:t>OVERWRITE INTO TABLE </a:t>
            </a:r>
            <a:r>
              <a:rPr lang="en-US" altLang="ko-KR" sz="800" dirty="0" err="1"/>
              <a:t>airline_delay</a:t>
            </a:r>
            <a:endParaRPr lang="ko-KR" altLang="ko-KR" sz="800" dirty="0"/>
          </a:p>
          <a:p>
            <a:pPr latinLnBrk="0"/>
            <a:r>
              <a:rPr lang="en-US" altLang="ko-KR" sz="800" dirty="0"/>
              <a:t>PARTITION (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='2008</a:t>
            </a:r>
            <a:r>
              <a:rPr lang="en-US" altLang="ko-KR" sz="800" dirty="0" smtClean="0"/>
              <a:t>');</a:t>
            </a:r>
            <a:endParaRPr lang="ko-KR" altLang="ko-KR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538808" y="2132856"/>
            <a:ext cx="660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 복사용을 이용해 </a:t>
            </a:r>
            <a:r>
              <a:rPr lang="en-US" altLang="ko-KR" dirty="0" smtClean="0"/>
              <a:t>2006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까지 데이터를 </a:t>
            </a:r>
            <a:r>
              <a:rPr lang="en-US" altLang="ko-KR" dirty="0" smtClean="0"/>
              <a:t>load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9566" y="3680410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을 이용하여 데이터 로드를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19566" y="4256474"/>
            <a:ext cx="4572000" cy="24314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atinLnBrk="0"/>
            <a:r>
              <a:rPr lang="en-US" altLang="ko-KR" sz="800" dirty="0"/>
              <a:t>hive&gt; SELECT * FROM </a:t>
            </a:r>
            <a:r>
              <a:rPr lang="en-US" altLang="ko-KR" sz="800" dirty="0" err="1"/>
              <a:t>airline_delay</a:t>
            </a:r>
            <a:r>
              <a:rPr lang="en-US" altLang="ko-KR" sz="800" dirty="0"/>
              <a:t> WHERE 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='2006' 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LIMIT 20;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/>
              <a:t>hive&gt; select </a:t>
            </a:r>
            <a:r>
              <a:rPr lang="en-US" altLang="ko-KR" sz="800" dirty="0" err="1"/>
              <a:t>year,month,count</a:t>
            </a:r>
            <a:r>
              <a:rPr lang="en-US" altLang="ko-KR" sz="800" dirty="0"/>
              <a:t>(*) from </a:t>
            </a:r>
            <a:r>
              <a:rPr lang="en-US" altLang="ko-KR" sz="800" dirty="0" err="1"/>
              <a:t>airline_delay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where 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 = 2006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and </a:t>
            </a:r>
            <a:r>
              <a:rPr lang="en-US" altLang="ko-KR" sz="800" dirty="0" err="1"/>
              <a:t>arrdelay</a:t>
            </a:r>
            <a:r>
              <a:rPr lang="en-US" altLang="ko-KR" sz="800" dirty="0"/>
              <a:t> &gt; 0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group by year, month;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/>
              <a:t>hive&gt; select year, month </a:t>
            </a:r>
            <a:r>
              <a:rPr lang="en-US" altLang="ko-KR" sz="800" dirty="0" err="1"/>
              <a:t>avg</a:t>
            </a:r>
            <a:r>
              <a:rPr lang="en-US" altLang="ko-KR" sz="800" dirty="0"/>
              <a:t>(</a:t>
            </a:r>
            <a:r>
              <a:rPr lang="en-US" altLang="ko-KR" sz="800" dirty="0" err="1"/>
              <a:t>arrdelay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Avb_arr</a:t>
            </a:r>
            <a:r>
              <a:rPr lang="en-US" altLang="ko-KR" sz="800" dirty="0"/>
              <a:t>, AVG(</a:t>
            </a:r>
            <a:r>
              <a:rPr lang="en-US" altLang="ko-KR" sz="800" dirty="0" err="1"/>
              <a:t>DepDelay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Avg_dep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from </a:t>
            </a:r>
            <a:r>
              <a:rPr lang="en-US" altLang="ko-KR" sz="800" dirty="0" err="1"/>
              <a:t>airline_delay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where 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=2006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and </a:t>
            </a:r>
            <a:r>
              <a:rPr lang="en-US" altLang="ko-KR" sz="800" dirty="0" err="1"/>
              <a:t>arrdelay</a:t>
            </a:r>
            <a:r>
              <a:rPr lang="en-US" altLang="ko-KR" sz="800" dirty="0"/>
              <a:t> &gt; 0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group by </a:t>
            </a:r>
            <a:r>
              <a:rPr lang="en-US" altLang="ko-KR" sz="800" dirty="0" err="1"/>
              <a:t>year,month</a:t>
            </a:r>
            <a:r>
              <a:rPr lang="en-US" altLang="ko-KR" sz="800" dirty="0"/>
              <a:t>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/>
              <a:t>hive&gt; select year, month, </a:t>
            </a:r>
            <a:r>
              <a:rPr lang="en-US" altLang="ko-KR" sz="800" dirty="0" err="1"/>
              <a:t>avg</a:t>
            </a:r>
            <a:r>
              <a:rPr lang="en-US" altLang="ko-KR" sz="800" dirty="0"/>
              <a:t>(</a:t>
            </a:r>
            <a:r>
              <a:rPr lang="en-US" altLang="ko-KR" sz="800" dirty="0" err="1"/>
              <a:t>arrdelay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Avb_arr</a:t>
            </a:r>
            <a:r>
              <a:rPr lang="en-US" altLang="ko-KR" sz="800" dirty="0"/>
              <a:t>, AVG(</a:t>
            </a:r>
            <a:r>
              <a:rPr lang="en-US" altLang="ko-KR" sz="800" dirty="0" err="1"/>
              <a:t>DepDelay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Avg_dep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from </a:t>
            </a:r>
            <a:r>
              <a:rPr lang="en-US" altLang="ko-KR" sz="800" dirty="0" err="1"/>
              <a:t>airline_delay</a:t>
            </a:r>
            <a:r>
              <a:rPr lang="en-US" altLang="ko-KR" sz="800" dirty="0"/>
              <a:t>                                                    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where 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=2006                                                  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and </a:t>
            </a:r>
            <a:r>
              <a:rPr lang="en-US" altLang="ko-KR" sz="800" dirty="0" err="1"/>
              <a:t>arrdelay</a:t>
            </a:r>
            <a:r>
              <a:rPr lang="en-US" altLang="ko-KR" sz="800" dirty="0"/>
              <a:t> &gt; 0                                                      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group by </a:t>
            </a:r>
            <a:r>
              <a:rPr lang="en-US" altLang="ko-KR" sz="800" dirty="0" err="1"/>
              <a:t>year,month</a:t>
            </a:r>
            <a:r>
              <a:rPr lang="en-US" altLang="ko-KR" sz="800" dirty="0"/>
              <a:t>;</a:t>
            </a:r>
            <a:endParaRPr lang="ko-KR" altLang="ko-KR" sz="800" dirty="0"/>
          </a:p>
        </p:txBody>
      </p:sp>
    </p:spTree>
    <p:extLst>
      <p:ext uri="{BB962C8B-B14F-4D97-AF65-F5344CB8AC3E}">
        <p14:creationId xmlns:p14="http://schemas.microsoft.com/office/powerpoint/2010/main" val="3895144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70458712" cy="1228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0"/>
            <a:r>
              <a:rPr lang="ko-KR" altLang="ko-KR" sz="800" dirty="0" err="1"/>
              <a:t>이클립스에</a:t>
            </a:r>
            <a:r>
              <a:rPr lang="en-US" altLang="ko-KR" sz="800" dirty="0"/>
              <a:t> java</a:t>
            </a:r>
            <a:r>
              <a:rPr lang="ko-KR" altLang="ko-KR" sz="800" dirty="0"/>
              <a:t>프로젝트</a:t>
            </a:r>
            <a:r>
              <a:rPr lang="en-US" altLang="ko-KR" sz="800" dirty="0"/>
              <a:t> hive </a:t>
            </a:r>
            <a:r>
              <a:rPr lang="ko-KR" altLang="ko-KR" sz="800" dirty="0"/>
              <a:t>만들기</a:t>
            </a:r>
            <a:r>
              <a:rPr lang="en-US" altLang="ko-KR" sz="800" dirty="0"/>
              <a:t> (</a:t>
            </a:r>
            <a:r>
              <a:rPr lang="ko-KR" altLang="ko-KR" sz="800" dirty="0"/>
              <a:t>라이브러리 추가하기</a:t>
            </a:r>
            <a:r>
              <a:rPr lang="en-US" altLang="ko-KR" sz="800" dirty="0"/>
              <a:t>)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r>
              <a:rPr lang="en-US" altLang="ko-KR" sz="800" dirty="0">
                <a:sym typeface="Wingdings"/>
              </a:rPr>
              <a:t></a:t>
            </a:r>
            <a:r>
              <a:rPr lang="en-US" altLang="ko-KR" sz="800" dirty="0" err="1"/>
              <a:t>Classpath</a:t>
            </a:r>
            <a:r>
              <a:rPr lang="en-US" altLang="ko-KR" sz="800" dirty="0"/>
              <a:t> </a:t>
            </a:r>
            <a:r>
              <a:rPr lang="ko-KR" altLang="ko-KR" sz="800" dirty="0"/>
              <a:t>선택하고</a:t>
            </a:r>
            <a:r>
              <a:rPr lang="en-US" altLang="ko-KR" sz="800" dirty="0"/>
              <a:t> Add External Jars… </a:t>
            </a:r>
            <a:r>
              <a:rPr lang="ko-KR" altLang="ko-KR" sz="800" dirty="0"/>
              <a:t>로 추가</a:t>
            </a:r>
            <a:r>
              <a:rPr lang="en-US" altLang="ko-KR" sz="800" dirty="0"/>
              <a:t>.</a:t>
            </a:r>
            <a:endParaRPr lang="ko-KR" altLang="ko-KR" sz="800" dirty="0"/>
          </a:p>
          <a:p>
            <a:r>
              <a:rPr lang="en-US" altLang="ko-KR" sz="800" dirty="0"/>
              <a:t> </a:t>
            </a:r>
            <a:endParaRPr lang="ko-KR" altLang="ko-KR" sz="800" dirty="0"/>
          </a:p>
          <a:p>
            <a:pPr lvl="0"/>
            <a:r>
              <a:rPr lang="en-US" altLang="ko-KR" sz="800" dirty="0"/>
              <a:t>Linux</a:t>
            </a:r>
            <a:r>
              <a:rPr lang="ko-KR" altLang="ko-KR" sz="800" dirty="0"/>
              <a:t>에서</a:t>
            </a:r>
            <a:r>
              <a:rPr lang="en-US" altLang="ko-KR" sz="800" dirty="0"/>
              <a:t> Hive </a:t>
            </a:r>
            <a:r>
              <a:rPr lang="ko-KR" altLang="ko-KR" sz="800" dirty="0"/>
              <a:t>서버실행</a:t>
            </a:r>
          </a:p>
          <a:p>
            <a:pPr latinLnBrk="0"/>
            <a:r>
              <a:rPr lang="en-US" altLang="ko-KR" sz="800" dirty="0"/>
              <a:t>[root@server1 airline]# hive --service hiveserver2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>
                <a:sym typeface="Wingdings"/>
              </a:rPr>
              <a:t></a:t>
            </a:r>
            <a:r>
              <a:rPr lang="en-US" altLang="ko-KR" sz="800" dirty="0"/>
              <a:t> hive</a:t>
            </a:r>
            <a:r>
              <a:rPr lang="ko-KR" altLang="ko-KR" sz="800" dirty="0"/>
              <a:t>서버 키는 명령어</a:t>
            </a:r>
            <a:r>
              <a:rPr lang="en-US" altLang="ko-KR" sz="800" dirty="0"/>
              <a:t>, ‘hiveserver2’</a:t>
            </a:r>
            <a:r>
              <a:rPr lang="ko-KR" altLang="ko-KR" sz="800" dirty="0"/>
              <a:t>에는 아무 의미 없음</a:t>
            </a:r>
            <a:r>
              <a:rPr lang="en-US" altLang="ko-KR" sz="800" dirty="0"/>
              <a:t>. </a:t>
            </a:r>
            <a:r>
              <a:rPr lang="ko-KR" altLang="ko-KR" sz="800" dirty="0"/>
              <a:t>그냥 명령어를 저렇게 만들어 놓음</a:t>
            </a:r>
          </a:p>
          <a:p>
            <a:r>
              <a:rPr lang="en-US" altLang="ko-KR" sz="800" dirty="0"/>
              <a:t> </a:t>
            </a:r>
            <a:endParaRPr lang="ko-KR" altLang="ko-KR" sz="800" dirty="0"/>
          </a:p>
          <a:p>
            <a:pPr lvl="0"/>
            <a:r>
              <a:rPr lang="en-US" altLang="ko-KR" sz="800" dirty="0" err="1"/>
              <a:t>HiveTest</a:t>
            </a:r>
            <a:r>
              <a:rPr lang="en-US" altLang="ko-KR" sz="800" dirty="0"/>
              <a:t> </a:t>
            </a:r>
            <a:r>
              <a:rPr lang="ko-KR" altLang="ko-KR" sz="800" dirty="0"/>
              <a:t>클래스 생성하기</a:t>
            </a:r>
          </a:p>
          <a:p>
            <a:pPr latinLnBrk="0"/>
            <a:r>
              <a:rPr lang="en-US" altLang="ko-KR" sz="800" dirty="0"/>
              <a:t>package hive;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import </a:t>
            </a:r>
            <a:r>
              <a:rPr lang="en-US" altLang="ko-KR" sz="800" dirty="0" err="1"/>
              <a:t>java.sql.Connection</a:t>
            </a:r>
            <a:r>
              <a:rPr lang="en-US" altLang="ko-KR" sz="800" dirty="0"/>
              <a:t>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import </a:t>
            </a:r>
            <a:r>
              <a:rPr lang="en-US" altLang="ko-KR" sz="800" dirty="0" err="1"/>
              <a:t>java.sql.DriverManager</a:t>
            </a:r>
            <a:r>
              <a:rPr lang="en-US" altLang="ko-KR" sz="800" dirty="0"/>
              <a:t>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import </a:t>
            </a:r>
            <a:r>
              <a:rPr lang="en-US" altLang="ko-KR" sz="800" dirty="0" err="1"/>
              <a:t>java.sql.ResultSet</a:t>
            </a:r>
            <a:r>
              <a:rPr lang="en-US" altLang="ko-KR" sz="800" dirty="0"/>
              <a:t>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import </a:t>
            </a:r>
            <a:r>
              <a:rPr lang="en-US" altLang="ko-KR" sz="800" dirty="0" err="1"/>
              <a:t>java.sql.Statement</a:t>
            </a:r>
            <a:r>
              <a:rPr lang="en-US" altLang="ko-KR" sz="800" dirty="0"/>
              <a:t>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public class </a:t>
            </a:r>
            <a:r>
              <a:rPr lang="en-US" altLang="ko-KR" sz="800" dirty="0" err="1"/>
              <a:t>HiveTest</a:t>
            </a:r>
            <a:r>
              <a:rPr lang="en-US" altLang="ko-KR" sz="800" dirty="0"/>
              <a:t> {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public static void main(String[] </a:t>
            </a:r>
            <a:r>
              <a:rPr lang="en-US" altLang="ko-KR" sz="800" dirty="0" err="1"/>
              <a:t>args</a:t>
            </a:r>
            <a:r>
              <a:rPr lang="en-US" altLang="ko-KR" sz="800" dirty="0"/>
              <a:t>) throws Exception {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</a:t>
            </a:r>
            <a:r>
              <a:rPr lang="en-US" altLang="ko-KR" sz="800" dirty="0" err="1"/>
              <a:t>Class.forName</a:t>
            </a:r>
            <a:r>
              <a:rPr lang="en-US" altLang="ko-KR" sz="800" dirty="0"/>
              <a:t>("</a:t>
            </a:r>
            <a:r>
              <a:rPr lang="en-US" altLang="ko-KR" sz="800" dirty="0" err="1"/>
              <a:t>org.apache.hive.jdbc.HiveDriver</a:t>
            </a:r>
            <a:r>
              <a:rPr lang="en-US" altLang="ko-KR" sz="800" dirty="0"/>
              <a:t>");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Connection conn = </a:t>
            </a:r>
            <a:r>
              <a:rPr lang="en-US" altLang="ko-KR" sz="800" dirty="0" err="1"/>
              <a:t>DriverManager.getConnection</a:t>
            </a:r>
            <a:r>
              <a:rPr lang="en-US" altLang="ko-KR" sz="800" dirty="0"/>
              <a:t>("jdbc:hive2://192.168.111.100:10000/default","root","111111");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Statement </a:t>
            </a:r>
            <a:r>
              <a:rPr lang="en-US" altLang="ko-KR" sz="800" dirty="0" err="1"/>
              <a:t>stmt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conn.createStatement</a:t>
            </a:r>
            <a:r>
              <a:rPr lang="en-US" altLang="ko-KR" sz="800" dirty="0"/>
              <a:t>();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</a:t>
            </a:r>
            <a:r>
              <a:rPr lang="en-US" altLang="ko-KR" sz="800" dirty="0" err="1"/>
              <a:t>ResultSet</a:t>
            </a:r>
            <a:r>
              <a:rPr lang="en-US" altLang="ko-KR" sz="800" dirty="0"/>
              <a:t> </a:t>
            </a:r>
            <a:r>
              <a:rPr lang="en-US" altLang="ko-KR" sz="800" dirty="0" err="1"/>
              <a:t>rs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stmt.executeQuery</a:t>
            </a:r>
            <a:r>
              <a:rPr lang="en-US" altLang="ko-KR" sz="800" dirty="0"/>
              <a:t>("SELECT * FROM </a:t>
            </a:r>
            <a:r>
              <a:rPr lang="en-US" altLang="ko-KR" sz="800" dirty="0" err="1"/>
              <a:t>airline_delay</a:t>
            </a:r>
            <a:r>
              <a:rPr lang="en-US" altLang="ko-KR" sz="800" dirty="0"/>
              <a:t> LIMIT 10");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   while(</a:t>
            </a:r>
            <a:r>
              <a:rPr lang="en-US" altLang="ko-KR" sz="800" dirty="0" err="1"/>
              <a:t>rs.next</a:t>
            </a:r>
            <a:r>
              <a:rPr lang="en-US" altLang="ko-KR" sz="800" dirty="0"/>
              <a:t>()) {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     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</a:t>
            </a:r>
            <a:r>
              <a:rPr lang="en-US" altLang="ko-KR" sz="800" dirty="0" err="1"/>
              <a:t>rs.getInt</a:t>
            </a:r>
            <a:r>
              <a:rPr lang="en-US" altLang="ko-KR" sz="800" dirty="0"/>
              <a:t>(1) + " "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    		 +</a:t>
            </a:r>
            <a:r>
              <a:rPr lang="en-US" altLang="ko-KR" sz="800" dirty="0" err="1"/>
              <a:t>rs.getInt</a:t>
            </a:r>
            <a:r>
              <a:rPr lang="en-US" altLang="ko-KR" sz="800" dirty="0"/>
              <a:t>(2) + " "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    		 +</a:t>
            </a:r>
            <a:r>
              <a:rPr lang="en-US" altLang="ko-KR" sz="800" dirty="0" err="1"/>
              <a:t>rs.getInt</a:t>
            </a:r>
            <a:r>
              <a:rPr lang="en-US" altLang="ko-KR" sz="800" dirty="0"/>
              <a:t>(3));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   }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</a:t>
            </a:r>
            <a:r>
              <a:rPr lang="en-US" altLang="ko-KR" sz="800" dirty="0" err="1"/>
              <a:t>conn.close</a:t>
            </a:r>
            <a:r>
              <a:rPr lang="en-US" altLang="ko-KR" sz="800" dirty="0"/>
              <a:t>();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("Success....");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}</a:t>
            </a:r>
            <a:endParaRPr lang="ko-KR" altLang="ko-KR" sz="800" dirty="0"/>
          </a:p>
          <a:p>
            <a:pPr latinLnBrk="0"/>
            <a:r>
              <a:rPr lang="en-US" altLang="ko-KR" sz="800" dirty="0"/>
              <a:t>}</a:t>
            </a:r>
            <a:endParaRPr lang="ko-KR" altLang="ko-KR" sz="800" dirty="0"/>
          </a:p>
          <a:p>
            <a:r>
              <a:rPr lang="en-US" altLang="ko-KR" sz="800" dirty="0"/>
              <a:t> </a:t>
            </a:r>
            <a:endParaRPr lang="ko-KR" altLang="ko-KR" sz="800" dirty="0"/>
          </a:p>
          <a:p>
            <a:r>
              <a:rPr lang="en-US" altLang="ko-KR" sz="800" dirty="0"/>
              <a:t> </a:t>
            </a:r>
            <a:endParaRPr lang="ko-KR" altLang="ko-KR" sz="800" dirty="0"/>
          </a:p>
          <a:p>
            <a:r>
              <a:rPr lang="en-US" altLang="ko-KR" sz="800" dirty="0"/>
              <a:t>public class </a:t>
            </a:r>
            <a:r>
              <a:rPr lang="en-US" altLang="ko-KR" sz="800" dirty="0" err="1"/>
              <a:t>HiveTest</a:t>
            </a:r>
            <a:r>
              <a:rPr lang="en-US" altLang="ko-KR" sz="800" dirty="0"/>
              <a:t> {	public static void main(String[] </a:t>
            </a:r>
            <a:r>
              <a:rPr lang="en-US" altLang="ko-KR" sz="800" dirty="0" err="1"/>
              <a:t>args</a:t>
            </a:r>
            <a:r>
              <a:rPr lang="en-US" altLang="ko-KR" sz="800" dirty="0"/>
              <a:t>) throws Exception{		</a:t>
            </a:r>
            <a:r>
              <a:rPr lang="en-US" altLang="ko-KR" sz="800" dirty="0" err="1"/>
              <a:t>Class.forName</a:t>
            </a:r>
            <a:r>
              <a:rPr lang="en-US" altLang="ko-KR" sz="800" dirty="0"/>
              <a:t>("</a:t>
            </a:r>
            <a:r>
              <a:rPr lang="en-US" altLang="ko-KR" sz="800" dirty="0" err="1"/>
              <a:t>org.apache.hive.jdbc.HiveDriver</a:t>
            </a:r>
            <a:r>
              <a:rPr lang="en-US" altLang="ko-KR" sz="800" dirty="0"/>
              <a:t>");		Connection conn = </a:t>
            </a:r>
            <a:r>
              <a:rPr lang="en-US" altLang="ko-KR" sz="800" dirty="0" err="1"/>
              <a:t>DriverManager.getConnection</a:t>
            </a:r>
            <a:r>
              <a:rPr lang="en-US" altLang="ko-KR" sz="800" dirty="0"/>
              <a:t>("jdbc:hive2://192.168.111.100:10000/default","root","111111");		Statement </a:t>
            </a:r>
            <a:r>
              <a:rPr lang="en-US" altLang="ko-KR" sz="800" dirty="0" err="1"/>
              <a:t>stmt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conn.createStatement</a:t>
            </a:r>
            <a:r>
              <a:rPr lang="en-US" altLang="ko-KR" sz="800" dirty="0"/>
              <a:t>();		</a:t>
            </a:r>
            <a:r>
              <a:rPr lang="en-US" altLang="ko-KR" sz="800" dirty="0" err="1"/>
              <a:t>ResultSet</a:t>
            </a:r>
            <a:r>
              <a:rPr lang="en-US" altLang="ko-KR" sz="800" dirty="0"/>
              <a:t> </a:t>
            </a:r>
            <a:r>
              <a:rPr lang="en-US" altLang="ko-KR" sz="800" dirty="0" err="1"/>
              <a:t>rs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stmt.executeQuery</a:t>
            </a:r>
            <a:r>
              <a:rPr lang="en-US" altLang="ko-KR" sz="800" dirty="0"/>
              <a:t>("SELECT </a:t>
            </a:r>
            <a:r>
              <a:rPr lang="en-US" altLang="ko-KR" sz="800" dirty="0" err="1"/>
              <a:t>Year,Month,AVG</a:t>
            </a:r>
            <a:r>
              <a:rPr lang="en-US" altLang="ko-KR" sz="800" dirty="0"/>
              <a:t>(</a:t>
            </a:r>
            <a:r>
              <a:rPr lang="en-US" altLang="ko-KR" sz="800" dirty="0" err="1"/>
              <a:t>ArrDelay</a:t>
            </a:r>
            <a:r>
              <a:rPr lang="en-US" altLang="ko-KR" sz="800" dirty="0"/>
              <a:t>),AVG(</a:t>
            </a:r>
            <a:r>
              <a:rPr lang="en-US" altLang="ko-KR" sz="800" dirty="0" err="1"/>
              <a:t>Depdelay</a:t>
            </a:r>
            <a:r>
              <a:rPr lang="en-US" altLang="ko-KR" sz="800" dirty="0"/>
              <a:t>)"				+ "FROM </a:t>
            </a:r>
            <a:r>
              <a:rPr lang="en-US" altLang="ko-KR" sz="800" dirty="0" err="1"/>
              <a:t>airline_delay</a:t>
            </a:r>
            <a:r>
              <a:rPr lang="en-US" altLang="ko-KR" sz="800" dirty="0"/>
              <a:t> "				+ "WHERE 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=2006 "				+ "AND </a:t>
            </a:r>
            <a:r>
              <a:rPr lang="en-US" altLang="ko-KR" sz="800" dirty="0" err="1"/>
              <a:t>ArrDelay</a:t>
            </a:r>
            <a:r>
              <a:rPr lang="en-US" altLang="ko-KR" sz="800" dirty="0"/>
              <a:t> &gt; 0 "				+ "GROUP BY </a:t>
            </a:r>
            <a:r>
              <a:rPr lang="en-US" altLang="ko-KR" sz="800" dirty="0" err="1"/>
              <a:t>Year,Month</a:t>
            </a:r>
            <a:r>
              <a:rPr lang="en-US" altLang="ko-KR" sz="800" dirty="0"/>
              <a:t> "				+ "ORDER BY </a:t>
            </a:r>
            <a:r>
              <a:rPr lang="en-US" altLang="ko-KR" sz="800" dirty="0" err="1"/>
              <a:t>Year,Month</a:t>
            </a:r>
            <a:r>
              <a:rPr lang="en-US" altLang="ko-KR" sz="800" dirty="0"/>
              <a:t> ");		   while(</a:t>
            </a:r>
            <a:r>
              <a:rPr lang="en-US" altLang="ko-KR" sz="800" dirty="0" err="1"/>
              <a:t>rs.next</a:t>
            </a:r>
            <a:r>
              <a:rPr lang="en-US" altLang="ko-KR" sz="800" dirty="0"/>
              <a:t>()) {		     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</a:t>
            </a:r>
            <a:r>
              <a:rPr lang="en-US" altLang="ko-KR" sz="800" dirty="0" err="1"/>
              <a:t>rs.getInt</a:t>
            </a:r>
            <a:r>
              <a:rPr lang="en-US" altLang="ko-KR" sz="800" dirty="0"/>
              <a:t>(1) + " "		    		 +</a:t>
            </a:r>
            <a:r>
              <a:rPr lang="en-US" altLang="ko-KR" sz="800" dirty="0" err="1"/>
              <a:t>rs.getInt</a:t>
            </a:r>
            <a:r>
              <a:rPr lang="en-US" altLang="ko-KR" sz="800" dirty="0"/>
              <a:t>(2) + " "		    		 +</a:t>
            </a:r>
            <a:r>
              <a:rPr lang="en-US" altLang="ko-KR" sz="800" dirty="0" err="1"/>
              <a:t>rs.getDouble</a:t>
            </a:r>
            <a:r>
              <a:rPr lang="en-US" altLang="ko-KR" sz="800" dirty="0"/>
              <a:t>(3) + " "		    		 +</a:t>
            </a:r>
            <a:r>
              <a:rPr lang="en-US" altLang="ko-KR" sz="800" dirty="0" err="1"/>
              <a:t>rs.getDouble</a:t>
            </a:r>
            <a:r>
              <a:rPr lang="en-US" altLang="ko-KR" sz="800" dirty="0"/>
              <a:t>(4));		   }		</a:t>
            </a:r>
            <a:r>
              <a:rPr lang="en-US" altLang="ko-KR" sz="800" dirty="0" err="1"/>
              <a:t>conn.close</a:t>
            </a:r>
            <a:r>
              <a:rPr lang="en-US" altLang="ko-KR" sz="800" dirty="0"/>
              <a:t>();		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("Success....");	}</a:t>
            </a:r>
            <a:r>
              <a:rPr lang="ko-KR" altLang="ko-KR" sz="800" dirty="0"/>
              <a:t> </a:t>
            </a:r>
            <a:r>
              <a:rPr lang="en-US" altLang="ko-KR" sz="800" dirty="0"/>
              <a:t>}</a:t>
            </a:r>
            <a:endParaRPr lang="ko-KR" altLang="ko-KR" sz="800" dirty="0"/>
          </a:p>
          <a:p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/>
              <a:t>public static void main(String[] </a:t>
            </a:r>
            <a:r>
              <a:rPr lang="en-US" altLang="ko-KR" sz="800" dirty="0" err="1"/>
              <a:t>args</a:t>
            </a:r>
            <a:r>
              <a:rPr lang="en-US" altLang="ko-KR" sz="800" dirty="0"/>
              <a:t>) throws Exception{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</a:t>
            </a:r>
            <a:r>
              <a:rPr lang="en-US" altLang="ko-KR" sz="800" dirty="0" err="1"/>
              <a:t>Class.forName</a:t>
            </a:r>
            <a:r>
              <a:rPr lang="en-US" altLang="ko-KR" sz="800" dirty="0"/>
              <a:t>("</a:t>
            </a:r>
            <a:r>
              <a:rPr lang="en-US" altLang="ko-KR" sz="800" dirty="0" err="1"/>
              <a:t>org.apache.hive.jdbc.HiveDriver</a:t>
            </a:r>
            <a:r>
              <a:rPr lang="en-US" altLang="ko-KR" sz="800" dirty="0"/>
              <a:t>");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Connection conn = </a:t>
            </a:r>
            <a:r>
              <a:rPr lang="en-US" altLang="ko-KR" sz="800" dirty="0" err="1"/>
              <a:t>DriverManager.getConnection</a:t>
            </a:r>
            <a:r>
              <a:rPr lang="en-US" altLang="ko-KR" sz="800" dirty="0"/>
              <a:t>("jdbc:hive2://192.168.111.100:10000/default","root","111111");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Statement </a:t>
            </a:r>
            <a:r>
              <a:rPr lang="en-US" altLang="ko-KR" sz="800" dirty="0" err="1"/>
              <a:t>stmt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conn.createStatement</a:t>
            </a:r>
            <a:r>
              <a:rPr lang="en-US" altLang="ko-KR" sz="800" dirty="0"/>
              <a:t>();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</a:t>
            </a:r>
            <a:r>
              <a:rPr lang="en-US" altLang="ko-KR" sz="800" dirty="0" err="1"/>
              <a:t>ResultSet</a:t>
            </a:r>
            <a:r>
              <a:rPr lang="en-US" altLang="ko-KR" sz="800" dirty="0"/>
              <a:t> </a:t>
            </a:r>
            <a:r>
              <a:rPr lang="en-US" altLang="ko-KR" sz="800" dirty="0" err="1"/>
              <a:t>rs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stmt.executeQuery</a:t>
            </a:r>
            <a:r>
              <a:rPr lang="en-US" altLang="ko-KR" sz="800" dirty="0"/>
              <a:t>("SELECT * FROM </a:t>
            </a:r>
            <a:r>
              <a:rPr lang="en-US" altLang="ko-KR" sz="800" dirty="0" err="1"/>
              <a:t>airline_delay</a:t>
            </a:r>
            <a:r>
              <a:rPr lang="en-US" altLang="ko-KR" sz="800" dirty="0"/>
              <a:t> LIMIT 10");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   while(</a:t>
            </a:r>
            <a:r>
              <a:rPr lang="en-US" altLang="ko-KR" sz="800" dirty="0" err="1"/>
              <a:t>rs.next</a:t>
            </a:r>
            <a:r>
              <a:rPr lang="en-US" altLang="ko-KR" sz="800" dirty="0"/>
              <a:t>()) {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     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</a:t>
            </a:r>
            <a:r>
              <a:rPr lang="en-US" altLang="ko-KR" sz="800" dirty="0" err="1"/>
              <a:t>rs.getInt</a:t>
            </a:r>
            <a:r>
              <a:rPr lang="en-US" altLang="ko-KR" sz="800" dirty="0"/>
              <a:t>(1) + " "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    		 +</a:t>
            </a:r>
            <a:r>
              <a:rPr lang="en-US" altLang="ko-KR" sz="800" dirty="0" err="1"/>
              <a:t>rs.getInt</a:t>
            </a:r>
            <a:r>
              <a:rPr lang="en-US" altLang="ko-KR" sz="800" dirty="0"/>
              <a:t>(2) + " "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    		 +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(9)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    		 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   }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</a:t>
            </a:r>
            <a:r>
              <a:rPr lang="en-US" altLang="ko-KR" sz="800" dirty="0" err="1"/>
              <a:t>conn.close</a:t>
            </a:r>
            <a:r>
              <a:rPr lang="en-US" altLang="ko-KR" sz="800" dirty="0"/>
              <a:t>();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	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("Success....");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	}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>
                <a:sym typeface="Wingdings"/>
              </a:rPr>
              <a:t></a:t>
            </a:r>
            <a:r>
              <a:rPr lang="ko-KR" altLang="ko-KR" sz="800" dirty="0"/>
              <a:t>실행결과</a:t>
            </a:r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vl="0"/>
            <a:r>
              <a:rPr lang="en-US" altLang="ko-KR" sz="800" dirty="0"/>
              <a:t>JOIN</a:t>
            </a:r>
            <a:r>
              <a:rPr lang="ko-KR" altLang="ko-KR" sz="800" dirty="0"/>
              <a:t>실습 위해 추가로 파일 다운로드</a:t>
            </a:r>
          </a:p>
          <a:p>
            <a:pPr latinLnBrk="0"/>
            <a:r>
              <a:rPr lang="en-US" altLang="ko-KR" sz="800" u="sng" dirty="0">
                <a:hlinkClick r:id="rId2"/>
              </a:rPr>
              <a:t>http://stat-computing.org/dataexpo/2009/supplemental-data.html</a:t>
            </a:r>
            <a:r>
              <a:rPr lang="en-US" altLang="ko-KR" sz="800" dirty="0"/>
              <a:t> </a:t>
            </a:r>
            <a:r>
              <a:rPr lang="ko-KR" altLang="ko-KR" sz="800" dirty="0"/>
              <a:t>에서</a:t>
            </a:r>
            <a:r>
              <a:rPr lang="en-US" altLang="ko-KR" sz="800" dirty="0"/>
              <a:t> carriers, airports </a:t>
            </a:r>
            <a:r>
              <a:rPr lang="ko-KR" altLang="ko-KR" sz="800" dirty="0"/>
              <a:t>파일다운로드</a:t>
            </a:r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r>
              <a:rPr lang="en-US" altLang="ko-KR" sz="800" dirty="0"/>
              <a:t>	</a:t>
            </a:r>
            <a:endParaRPr lang="ko-KR" altLang="ko-KR" sz="800" dirty="0"/>
          </a:p>
          <a:p>
            <a:r>
              <a:rPr lang="en-US" altLang="ko-KR" sz="800" dirty="0"/>
              <a:t>Linux airline</a:t>
            </a:r>
            <a:r>
              <a:rPr lang="ko-KR" altLang="ko-KR" sz="800" dirty="0"/>
              <a:t>폴더에 복사 </a:t>
            </a:r>
            <a:r>
              <a:rPr lang="ko-KR" altLang="ko-KR" sz="800" dirty="0" err="1"/>
              <a:t>붙여넣기</a:t>
            </a:r>
            <a:endParaRPr lang="ko-KR" altLang="ko-KR" sz="800" dirty="0"/>
          </a:p>
          <a:p>
            <a:r>
              <a:rPr lang="en-US" altLang="ko-KR" sz="800" dirty="0"/>
              <a:t>**Hive</a:t>
            </a:r>
            <a:r>
              <a:rPr lang="ko-KR" altLang="ko-KR" sz="800" dirty="0"/>
              <a:t>는 </a:t>
            </a:r>
            <a:r>
              <a:rPr lang="en-US" altLang="ko-KR" sz="800" dirty="0" err="1"/>
              <a:t>ctrl+c</a:t>
            </a:r>
            <a:r>
              <a:rPr lang="ko-KR" altLang="ko-KR" sz="800" dirty="0"/>
              <a:t>로 종료</a:t>
            </a:r>
          </a:p>
          <a:p>
            <a:r>
              <a:rPr lang="en-US" altLang="ko-KR" sz="800" dirty="0"/>
              <a:t> </a:t>
            </a:r>
            <a:endParaRPr lang="ko-KR" altLang="ko-KR" sz="800" dirty="0"/>
          </a:p>
          <a:p>
            <a:pPr lvl="0"/>
            <a:r>
              <a:rPr lang="en-US" altLang="ko-KR" sz="800" dirty="0" err="1"/>
              <a:t>Carrier_code</a:t>
            </a:r>
            <a:r>
              <a:rPr lang="ko-KR" altLang="ko-KR" sz="800" dirty="0"/>
              <a:t>테이블 만들기</a:t>
            </a:r>
          </a:p>
          <a:p>
            <a:pPr latinLnBrk="0"/>
            <a:r>
              <a:rPr lang="en-US" altLang="ko-KR" sz="800" dirty="0"/>
              <a:t>hive&gt; CREATE TABLE </a:t>
            </a:r>
            <a:r>
              <a:rPr lang="en-US" altLang="ko-KR" sz="800" dirty="0" err="1"/>
              <a:t>carrier_code</a:t>
            </a:r>
            <a:r>
              <a:rPr lang="en-US" altLang="ko-KR" sz="800" dirty="0"/>
              <a:t>(Code </a:t>
            </a:r>
            <a:r>
              <a:rPr lang="en-US" altLang="ko-KR" sz="800" dirty="0" err="1"/>
              <a:t>String,Description</a:t>
            </a:r>
            <a:r>
              <a:rPr lang="en-US" altLang="ko-KR" sz="800" dirty="0"/>
              <a:t> String)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ROW FORMAT DELIMITED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FIELDS TERMINATED BY ','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LINES TERMINATED BY '\n'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STORED AS TEXTFILE;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/>
              <a:t>hive&gt; load data local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</a:t>
            </a:r>
            <a:r>
              <a:rPr lang="en-US" altLang="ko-KR" sz="800" dirty="0" err="1"/>
              <a:t>inpath</a:t>
            </a:r>
            <a:r>
              <a:rPr lang="en-US" altLang="ko-KR" sz="800" dirty="0"/>
              <a:t> '/root/airline/carriers.csv'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overwrite into table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</a:t>
            </a:r>
            <a:r>
              <a:rPr lang="en-US" altLang="ko-KR" sz="800" dirty="0" err="1"/>
              <a:t>carrier_code</a:t>
            </a:r>
            <a:r>
              <a:rPr lang="en-US" altLang="ko-KR" sz="800" dirty="0"/>
              <a:t>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vl="0" latinLnBrk="0"/>
            <a:r>
              <a:rPr lang="en-US" altLang="ko-KR" sz="800" dirty="0"/>
              <a:t>Carriers </a:t>
            </a:r>
            <a:r>
              <a:rPr lang="ko-KR" altLang="ko-KR" sz="800" dirty="0"/>
              <a:t>데이터에 </a:t>
            </a:r>
            <a:r>
              <a:rPr lang="en-US" altLang="ko-KR" sz="800" dirty="0"/>
              <a:t>“”</a:t>
            </a:r>
            <a:r>
              <a:rPr lang="ko-KR" altLang="ko-KR" sz="800" dirty="0"/>
              <a:t>가 붙어있어서</a:t>
            </a:r>
            <a:r>
              <a:rPr lang="en-US" altLang="ko-KR" sz="800" dirty="0"/>
              <a:t> </a:t>
            </a:r>
            <a:r>
              <a:rPr lang="en-US" altLang="ko-KR" sz="800" dirty="0" err="1"/>
              <a:t>sql</a:t>
            </a:r>
            <a:r>
              <a:rPr lang="ko-KR" altLang="ko-KR" sz="800" dirty="0"/>
              <a:t>결과 안 나옴</a:t>
            </a:r>
            <a:r>
              <a:rPr lang="en-US" altLang="ko-KR" sz="800" dirty="0"/>
              <a:t>, Carriers.csv </a:t>
            </a:r>
            <a:r>
              <a:rPr lang="ko-KR" altLang="ko-KR" sz="800" dirty="0"/>
              <a:t>데이터의 따옴표를 없애자</a:t>
            </a:r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/>
              <a:t>[root@server1 airline]# find . -name carriers.csv -exec </a:t>
            </a:r>
            <a:r>
              <a:rPr lang="en-US" altLang="ko-KR" sz="800" dirty="0" err="1"/>
              <a:t>perl</a:t>
            </a:r>
            <a:r>
              <a:rPr lang="en-US" altLang="ko-KR" sz="800" dirty="0"/>
              <a:t> -p -i -e 's/"//g' {} \;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vl="0" latinLnBrk="0"/>
            <a:r>
              <a:rPr lang="en-US" altLang="ko-KR" sz="800" dirty="0" err="1"/>
              <a:t>overWrite</a:t>
            </a:r>
            <a:r>
              <a:rPr lang="ko-KR" altLang="ko-KR" sz="800" dirty="0"/>
              <a:t>하기</a:t>
            </a:r>
          </a:p>
          <a:p>
            <a:pPr latinLnBrk="0"/>
            <a:r>
              <a:rPr lang="en-US" altLang="ko-KR" sz="800" dirty="0"/>
              <a:t>hive&gt; load data local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</a:t>
            </a:r>
            <a:r>
              <a:rPr lang="en-US" altLang="ko-KR" sz="800" dirty="0" err="1"/>
              <a:t>inpath</a:t>
            </a:r>
            <a:r>
              <a:rPr lang="en-US" altLang="ko-KR" sz="800" dirty="0"/>
              <a:t> '/root/airline/carriers.csv'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overwrite into table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</a:t>
            </a:r>
            <a:r>
              <a:rPr lang="en-US" altLang="ko-KR" sz="800" dirty="0" err="1"/>
              <a:t>carrier_code</a:t>
            </a:r>
            <a:r>
              <a:rPr lang="en-US" altLang="ko-KR" sz="800" dirty="0"/>
              <a:t>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vl="0"/>
            <a:r>
              <a:rPr lang="en-US" altLang="ko-KR" sz="800" dirty="0" err="1"/>
              <a:t>Sql</a:t>
            </a:r>
            <a:r>
              <a:rPr lang="en-US" altLang="ko-KR" sz="800" dirty="0"/>
              <a:t> join</a:t>
            </a:r>
            <a:r>
              <a:rPr lang="ko-KR" altLang="ko-KR" sz="800" dirty="0"/>
              <a:t>문 작성 후 결과 확인해보기</a:t>
            </a:r>
          </a:p>
          <a:p>
            <a:pPr latinLnBrk="0"/>
            <a:r>
              <a:rPr lang="en-US" altLang="ko-KR" sz="800" dirty="0"/>
              <a:t>hive&gt; SELECT </a:t>
            </a:r>
            <a:r>
              <a:rPr lang="en-US" altLang="ko-KR" sz="800" dirty="0" err="1"/>
              <a:t>A.Year</a:t>
            </a:r>
            <a:r>
              <a:rPr lang="en-US" altLang="ko-KR" sz="800" dirty="0"/>
              <a:t>, </a:t>
            </a:r>
            <a:r>
              <a:rPr lang="en-US" altLang="ko-KR" sz="800" dirty="0" err="1"/>
              <a:t>A.UniqueCarrier</a:t>
            </a:r>
            <a:r>
              <a:rPr lang="en-US" altLang="ko-KR" sz="800" dirty="0"/>
              <a:t>, </a:t>
            </a:r>
            <a:r>
              <a:rPr lang="en-US" altLang="ko-KR" sz="800" dirty="0" err="1"/>
              <a:t>B.Code</a:t>
            </a:r>
            <a:r>
              <a:rPr lang="en-US" altLang="ko-KR" sz="800" dirty="0"/>
              <a:t>, </a:t>
            </a:r>
            <a:r>
              <a:rPr lang="en-US" altLang="ko-KR" sz="800" dirty="0" err="1"/>
              <a:t>B.Description</a:t>
            </a:r>
            <a:r>
              <a:rPr lang="en-US" altLang="ko-KR" sz="800" dirty="0"/>
              <a:t> 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FROM </a:t>
            </a:r>
            <a:r>
              <a:rPr lang="en-US" altLang="ko-KR" sz="800" dirty="0" err="1"/>
              <a:t>airline_delay</a:t>
            </a:r>
            <a:r>
              <a:rPr lang="en-US" altLang="ko-KR" sz="800" dirty="0"/>
              <a:t> A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JOIN </a:t>
            </a:r>
            <a:r>
              <a:rPr lang="en-US" altLang="ko-KR" sz="800" dirty="0" err="1"/>
              <a:t>carrier_code</a:t>
            </a:r>
            <a:r>
              <a:rPr lang="en-US" altLang="ko-KR" sz="800" dirty="0"/>
              <a:t> B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ON(</a:t>
            </a:r>
            <a:r>
              <a:rPr lang="en-US" altLang="ko-KR" sz="800" dirty="0" err="1"/>
              <a:t>A.UniqueCarrier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B.Code</a:t>
            </a:r>
            <a:r>
              <a:rPr lang="en-US" altLang="ko-KR" sz="800" dirty="0"/>
              <a:t>)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WHERE </a:t>
            </a:r>
            <a:r>
              <a:rPr lang="en-US" altLang="ko-KR" sz="800" dirty="0" err="1"/>
              <a:t>A.delayYear</a:t>
            </a:r>
            <a:r>
              <a:rPr lang="en-US" altLang="ko-KR" sz="800" dirty="0"/>
              <a:t> = 2006</a:t>
            </a:r>
            <a:endParaRPr lang="ko-KR" altLang="ko-KR" sz="800" dirty="0"/>
          </a:p>
          <a:p>
            <a:pPr latinLnBrk="0"/>
            <a:r>
              <a:rPr lang="en-US" altLang="ko-KR" sz="800" dirty="0"/>
              <a:t>    &gt; LIMIT 20;</a:t>
            </a:r>
            <a:endParaRPr lang="ko-KR" altLang="ko-KR" sz="800" dirty="0"/>
          </a:p>
          <a:p>
            <a:r>
              <a:rPr lang="en-US" altLang="ko-KR" sz="800" dirty="0"/>
              <a:t> </a:t>
            </a:r>
            <a:endParaRPr lang="ko-KR" altLang="ko-KR" sz="800" dirty="0"/>
          </a:p>
          <a:p>
            <a:r>
              <a:rPr lang="en-US" altLang="ko-KR" sz="800" dirty="0"/>
              <a:t> </a:t>
            </a:r>
            <a:endParaRPr lang="ko-KR" altLang="ko-KR" sz="800" dirty="0"/>
          </a:p>
          <a:p>
            <a:pPr lvl="0"/>
            <a:r>
              <a:rPr lang="ko-KR" altLang="ko-KR" sz="800" b="1" dirty="0" err="1"/>
              <a:t>직접해보기</a:t>
            </a:r>
            <a:r>
              <a:rPr lang="en-US" altLang="ko-KR" sz="800" b="1" dirty="0"/>
              <a:t> (</a:t>
            </a:r>
            <a:r>
              <a:rPr lang="ko-KR" altLang="ko-KR" sz="800" b="1" dirty="0"/>
              <a:t>수행평가 반영</a:t>
            </a:r>
            <a:r>
              <a:rPr lang="en-US" altLang="ko-KR" sz="800" b="1" dirty="0"/>
              <a:t>)</a:t>
            </a:r>
            <a:endParaRPr lang="ko-KR" altLang="ko-KR" sz="800" dirty="0"/>
          </a:p>
          <a:p>
            <a:r>
              <a:rPr lang="en-US" altLang="ko-KR" sz="800" dirty="0"/>
              <a:t>1. </a:t>
            </a:r>
            <a:r>
              <a:rPr lang="ko-KR" altLang="ko-KR" sz="800" dirty="0"/>
              <a:t>데이터 취합</a:t>
            </a:r>
          </a:p>
          <a:p>
            <a:r>
              <a:rPr lang="en-US" altLang="ko-KR" sz="800" dirty="0"/>
              <a:t>www.data.go.kr</a:t>
            </a:r>
            <a:endParaRPr lang="ko-KR" altLang="ko-KR" sz="800" dirty="0"/>
          </a:p>
          <a:p>
            <a:r>
              <a:rPr lang="en-US" altLang="ko-KR" sz="800" dirty="0"/>
              <a:t>http://data.seoul.go.kr/</a:t>
            </a:r>
            <a:endParaRPr lang="ko-KR" altLang="ko-KR" sz="800" dirty="0"/>
          </a:p>
          <a:p>
            <a:r>
              <a:rPr lang="en-US" altLang="ko-KR" sz="800" dirty="0"/>
              <a:t>2.Table </a:t>
            </a:r>
            <a:r>
              <a:rPr lang="ko-KR" altLang="ko-KR" sz="800" dirty="0"/>
              <a:t>생성</a:t>
            </a:r>
          </a:p>
          <a:p>
            <a:r>
              <a:rPr lang="en-US" altLang="ko-KR" sz="800" dirty="0"/>
              <a:t>3.Data Load</a:t>
            </a:r>
            <a:endParaRPr lang="ko-KR" altLang="ko-KR" sz="800" dirty="0"/>
          </a:p>
          <a:p>
            <a:r>
              <a:rPr lang="en-US" altLang="ko-KR" sz="800" dirty="0"/>
              <a:t>4. hive </a:t>
            </a:r>
            <a:r>
              <a:rPr lang="ko-KR" altLang="ko-KR" sz="800" dirty="0"/>
              <a:t>데이터 분석</a:t>
            </a:r>
          </a:p>
          <a:p>
            <a:r>
              <a:rPr lang="en-US" altLang="ko-KR" sz="800" dirty="0"/>
              <a:t>5. Java Application </a:t>
            </a:r>
            <a:r>
              <a:rPr lang="ko-KR" altLang="ko-KR" sz="800" dirty="0"/>
              <a:t>데이터를 분석</a:t>
            </a:r>
          </a:p>
          <a:p>
            <a:endParaRPr lang="ko-KR" altLang="en-US" sz="800" dirty="0"/>
          </a:p>
        </p:txBody>
      </p:sp>
      <p:pic>
        <p:nvPicPr>
          <p:cNvPr id="4" name="그림 3"/>
          <p:cNvPicPr/>
          <p:nvPr/>
        </p:nvPicPr>
        <p:blipFill rotWithShape="1">
          <a:blip r:embed="rId3"/>
          <a:srcRect l="22449" t="27051" r="5936" b="66007"/>
          <a:stretch/>
        </p:blipFill>
        <p:spPr bwMode="auto">
          <a:xfrm>
            <a:off x="3347864" y="6645592"/>
            <a:ext cx="5660390" cy="424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그림 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4533" y="15230"/>
            <a:ext cx="5328285" cy="565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6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0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hadoop-1.2.1.tar.gz</a:t>
            </a:r>
          </a:p>
          <a:p>
            <a:r>
              <a:rPr lang="en-US" altLang="ko-KR" dirty="0" smtClean="0"/>
              <a:t>jdk-9.0.4_linux-x64_bin.tar.gz hive</a:t>
            </a:r>
            <a:r>
              <a:rPr lang="ko-KR" altLang="en-US" dirty="0" smtClean="0"/>
              <a:t>안됨</a:t>
            </a:r>
            <a:endParaRPr lang="en-US" altLang="ko-KR" dirty="0" smtClean="0"/>
          </a:p>
          <a:p>
            <a:r>
              <a:rPr lang="en-US" altLang="ko-KR" dirty="0" smtClean="0"/>
              <a:t>jdk-8u161-linux-x64.tar.gz</a:t>
            </a:r>
          </a:p>
          <a:p>
            <a:r>
              <a:rPr lang="en-US" altLang="ko-KR" dirty="0" smtClean="0"/>
              <a:t>CentOS-7.0-1406-x86_64-DVD</a:t>
            </a:r>
          </a:p>
          <a:p>
            <a:r>
              <a:rPr lang="en-US" altLang="ko-KR" dirty="0" smtClean="0"/>
              <a:t>VMware-player-5.0.4-1945795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하둡</a:t>
            </a:r>
            <a:r>
              <a:rPr lang="ko-KR" altLang="en-US" dirty="0" smtClean="0">
                <a:solidFill>
                  <a:schemeClr val="tx1"/>
                </a:solidFill>
              </a:rPr>
              <a:t> 환경설정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55576" y="2420888"/>
            <a:ext cx="5400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55576" y="2573288"/>
            <a:ext cx="5400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99207"/>
            <a:ext cx="61626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552292"/>
            <a:ext cx="232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IP, MAC </a:t>
            </a:r>
            <a:r>
              <a:rPr lang="ko-KR" altLang="en-US" dirty="0" smtClean="0"/>
              <a:t>주소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400342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Ifcfg-ens33 </a:t>
            </a:r>
            <a:r>
              <a:rPr lang="ko-KR" altLang="en-US" dirty="0" smtClean="0"/>
              <a:t>에서 네트워크 설정을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52" y="2769674"/>
            <a:ext cx="41052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27984" y="3178729"/>
            <a:ext cx="43806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 밑줄은 수정을 노란 밑줄은 추가</a:t>
            </a:r>
            <a:endParaRPr lang="en-US" altLang="ko-KR" dirty="0" smtClean="0"/>
          </a:p>
          <a:p>
            <a:r>
              <a:rPr lang="en-US" altLang="ko-KR" dirty="0" smtClean="0"/>
              <a:t>BOOTPROTO</a:t>
            </a:r>
            <a:r>
              <a:rPr lang="ko-KR" altLang="en-US" dirty="0" smtClean="0"/>
              <a:t>는 컴퓨터를 부팅할 때 마다</a:t>
            </a:r>
            <a:endParaRPr lang="en-US" altLang="ko-KR" dirty="0" smtClean="0"/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주소로 컴퓨터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설정한다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설정을 마치고 네트워크를 재 시작하여 </a:t>
            </a:r>
            <a:endParaRPr lang="en-US" altLang="ko-KR" dirty="0" smtClean="0"/>
          </a:p>
          <a:p>
            <a:r>
              <a:rPr lang="ko-KR" altLang="en-US" dirty="0" smtClean="0"/>
              <a:t>변경사항을 확인한다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57" y="4933055"/>
            <a:ext cx="50863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69269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호스트 설정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3" y="2903950"/>
            <a:ext cx="27527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6" y="1308537"/>
            <a:ext cx="43624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96" y="2213412"/>
            <a:ext cx="703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hosts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Hosts</a:t>
            </a:r>
            <a:r>
              <a:rPr lang="ko-KR" altLang="en-US" dirty="0" smtClean="0"/>
              <a:t>는 분산 처리를 위한 연결된 컴퓨터의 </a:t>
            </a:r>
            <a:r>
              <a:rPr lang="en-US" altLang="ko-KR" dirty="0" smtClean="0"/>
              <a:t>hostname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296" y="5090660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추가적으로 방화벽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1" y="5528726"/>
            <a:ext cx="53435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5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9269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하둡과</a:t>
            </a:r>
            <a:r>
              <a:rPr lang="ko-KR" altLang="en-US" dirty="0" smtClean="0"/>
              <a:t> 자바 설치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353" y="1401539"/>
            <a:ext cx="822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다운 받은 </a:t>
            </a:r>
            <a:r>
              <a:rPr lang="en-US" altLang="ko-KR" dirty="0" smtClean="0"/>
              <a:t>hadoop-1.2.1.tar.gz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jdk-9.0.4_linux-x64_bin.tar.gz</a:t>
            </a:r>
            <a:r>
              <a:rPr lang="ko-KR" altLang="en-US" dirty="0" smtClean="0"/>
              <a:t>을 압축해제하고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 </a:t>
            </a:r>
            <a:r>
              <a:rPr lang="ko-KR" altLang="en-US" dirty="0" smtClean="0"/>
              <a:t>아래로 이동시킨다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3" y="2440136"/>
            <a:ext cx="5400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0" y="2030561"/>
            <a:ext cx="46958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0" y="2913707"/>
            <a:ext cx="53054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353" y="3778817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자바는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/bin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심볼릭링크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1" y="4148149"/>
            <a:ext cx="52863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53" y="4929931"/>
            <a:ext cx="53911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400" y="4559300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설치 및 </a:t>
            </a:r>
            <a:r>
              <a:rPr lang="ko-KR" altLang="en-US" dirty="0" err="1" smtClean="0"/>
              <a:t>심볼릭링크</a:t>
            </a:r>
            <a:r>
              <a:rPr lang="ko-KR" altLang="en-US" dirty="0" smtClean="0"/>
              <a:t> 확인은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5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863" y="692696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환경 설정 파일 초기화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891" y="1522351"/>
            <a:ext cx="6442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</a:t>
            </a:r>
            <a:r>
              <a:rPr lang="ko-KR" altLang="en-US" dirty="0" smtClean="0"/>
              <a:t>에서 설치한 </a:t>
            </a:r>
            <a:r>
              <a:rPr lang="ko-KR" altLang="en-US" dirty="0" err="1" smtClean="0"/>
              <a:t>하둡과</a:t>
            </a:r>
            <a:r>
              <a:rPr lang="ko-KR" altLang="en-US" dirty="0" smtClean="0"/>
              <a:t> 자바를 추가하여 경로를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7707"/>
            <a:ext cx="2971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63" y="2314439"/>
            <a:ext cx="4086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37921" y="2432697"/>
            <a:ext cx="2712602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 코드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JAVA_HOME=/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/local/jdk-9.0.4</a:t>
            </a:r>
          </a:p>
          <a:p>
            <a:r>
              <a:rPr lang="en-US" altLang="ko-KR" sz="800" dirty="0" smtClean="0"/>
              <a:t>HADOOP_HOME=/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</a:t>
            </a:r>
          </a:p>
          <a:p>
            <a:r>
              <a:rPr lang="en-US" altLang="ko-KR" sz="800" dirty="0" smtClean="0"/>
              <a:t>CLASSPATH=/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/local/jdk-9.0.4/lib</a:t>
            </a:r>
          </a:p>
          <a:p>
            <a:r>
              <a:rPr lang="en-US" altLang="ko-KR" sz="800" dirty="0" smtClean="0"/>
              <a:t>export JAVA_HOME HADOOP_HOME CLASSPATH</a:t>
            </a:r>
          </a:p>
          <a:p>
            <a:r>
              <a:rPr lang="en-US" altLang="ko-KR" sz="800" dirty="0" smtClean="0"/>
              <a:t>PATH=$HADOOP_HOME/bin:$JAVA_HOME/bin:$PATH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77863" y="3826607"/>
            <a:ext cx="842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Profile</a:t>
            </a:r>
            <a:r>
              <a:rPr lang="ko-KR" altLang="en-US" dirty="0" smtClean="0"/>
              <a:t>을 초기화하고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실행하여 </a:t>
            </a:r>
            <a:r>
              <a:rPr lang="ko-KR" altLang="en-US" dirty="0" err="1" smtClean="0"/>
              <a:t>하둡과</a:t>
            </a:r>
            <a:r>
              <a:rPr lang="ko-KR" altLang="en-US" dirty="0" smtClean="0"/>
              <a:t> 자바가 경로에 추가되었는지 확인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4" y="5113379"/>
            <a:ext cx="59436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6" y="4293096"/>
            <a:ext cx="3000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2009</Words>
  <Application>Microsoft Office PowerPoint</Application>
  <PresentationFormat>화면 슬라이드 쇼(4:3)</PresentationFormat>
  <Paragraphs>565</Paragraphs>
  <Slides>37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9" baseType="lpstr">
      <vt:lpstr>Office 테마</vt:lpstr>
      <vt:lpstr>사진</vt:lpstr>
      <vt:lpstr>Hadoop</vt:lpstr>
      <vt:lpstr>PowerPoint 프레젠테이션</vt:lpstr>
      <vt:lpstr>PowerPoint 프레젠테이션</vt:lpstr>
      <vt:lpstr>PowerPoint 프레젠테이션</vt:lpstr>
      <vt:lpstr>하둡 환경설정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student</dc:creator>
  <cp:lastModifiedBy>student</cp:lastModifiedBy>
  <cp:revision>64</cp:revision>
  <dcterms:created xsi:type="dcterms:W3CDTF">2018-03-15T01:29:35Z</dcterms:created>
  <dcterms:modified xsi:type="dcterms:W3CDTF">2018-03-22T05:22:16Z</dcterms:modified>
</cp:coreProperties>
</file>