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7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81" r:id="rId12"/>
    <p:sldId id="362" r:id="rId13"/>
    <p:sldId id="380" r:id="rId14"/>
    <p:sldId id="382" r:id="rId15"/>
    <p:sldId id="383" r:id="rId16"/>
    <p:sldId id="384" r:id="rId17"/>
    <p:sldId id="385" r:id="rId18"/>
    <p:sldId id="363" r:id="rId19"/>
    <p:sldId id="364" r:id="rId20"/>
    <p:sldId id="371" r:id="rId21"/>
    <p:sldId id="372" r:id="rId22"/>
    <p:sldId id="373" r:id="rId23"/>
    <p:sldId id="374" r:id="rId24"/>
    <p:sldId id="375" r:id="rId25"/>
    <p:sldId id="376" r:id="rId26"/>
    <p:sldId id="386" r:id="rId27"/>
    <p:sldId id="387" r:id="rId28"/>
    <p:sldId id="388" r:id="rId29"/>
    <p:sldId id="377" r:id="rId30"/>
    <p:sldId id="378" r:id="rId31"/>
    <p:sldId id="390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16" userDrawn="1">
          <p15:clr>
            <a:srgbClr val="A4A3A4"/>
          </p15:clr>
        </p15:guide>
        <p15:guide id="4" pos="2976" userDrawn="1">
          <p15:clr>
            <a:srgbClr val="A4A3A4"/>
          </p15:clr>
        </p15:guide>
        <p15:guide id="7" pos="5712" userDrawn="1">
          <p15:clr>
            <a:srgbClr val="A4A3A4"/>
          </p15:clr>
        </p15:guide>
        <p15:guide id="8" orient="horz" pos="3204" userDrawn="1">
          <p15:clr>
            <a:srgbClr val="A4A3A4"/>
          </p15:clr>
        </p15:guide>
        <p15:guide id="9" orient="horz" pos="5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9D1"/>
    <a:srgbClr val="FFFFFF"/>
    <a:srgbClr val="000000"/>
    <a:srgbClr val="4EB9D0"/>
    <a:srgbClr val="8870DD"/>
    <a:srgbClr val="54B7D2"/>
    <a:srgbClr val="8A56DE"/>
    <a:srgbClr val="32C0CA"/>
    <a:srgbClr val="8B55DE"/>
    <a:srgbClr val="8A5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019" autoAdjust="0"/>
  </p:normalViewPr>
  <p:slideViewPr>
    <p:cSldViewPr snapToGrid="0" showGuides="1">
      <p:cViewPr>
        <p:scale>
          <a:sx n="33" d="100"/>
          <a:sy n="33" d="100"/>
        </p:scale>
        <p:origin x="1546" y="1363"/>
      </p:cViewPr>
      <p:guideLst>
        <p:guide orient="horz" pos="1620"/>
        <p:guide pos="5616"/>
        <p:guide pos="2976"/>
        <p:guide pos="5712"/>
        <p:guide orient="horz" pos="3204"/>
        <p:guide orient="horz" pos="5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DD13-691D-4766-BDDA-72AA385B0F3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044F-41CD-404F-99F5-5420A1787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9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35C-9EB6-4C3F-8E37-1B92A67EF18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microsoft.com/office/2017/06/relationships/model3d" Target="../media/model3d1.glb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microsoft.com/office/2017/06/relationships/model3d" Target="../media/model3d1.glb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15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microsoft.com/office/2017/06/relationships/model3d" Target="../media/model3d1.glb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Relationship Id="rId2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microsoft.com/office/2017/06/relationships/model3d" Target="../media/model3d1.glb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microsoft.com/office/2017/06/relationships/model3d" Target="../media/model3d1.glb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2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-4113705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51023" y="151844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7271" y="1786920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ỨNG DỤNG NGUYÊN LÝ CHUỒNG BỒ CÂU</a:t>
            </a:r>
            <a:endParaRPr lang="zh-CN" altLang="en-US" sz="4800" b="1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9361" y="1380452"/>
            <a:ext cx="268746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839361" y="3451860"/>
            <a:ext cx="7277369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9361" y="1380452"/>
            <a:ext cx="0" cy="208283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19811" y="1380452"/>
            <a:ext cx="0" cy="445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37" y="2254063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D2CFC8-1573-48F9-871B-BDB75C3C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825"/>
          <a:stretch>
            <a:fillRect/>
          </a:stretch>
        </p:blipFill>
        <p:spPr>
          <a:xfrm>
            <a:off x="-2071599" y="3533502"/>
            <a:ext cx="11215599" cy="1609998"/>
          </a:xfrm>
          <a:custGeom>
            <a:avLst/>
            <a:gdLst>
              <a:gd name="connsiteX0" fmla="*/ 1629802 w 11215599"/>
              <a:gd name="connsiteY0" fmla="*/ 0 h 1609998"/>
              <a:gd name="connsiteX1" fmla="*/ 11215599 w 11215599"/>
              <a:gd name="connsiteY1" fmla="*/ 0 h 1609998"/>
              <a:gd name="connsiteX2" fmla="*/ 11215599 w 11215599"/>
              <a:gd name="connsiteY2" fmla="*/ 1609998 h 1609998"/>
              <a:gd name="connsiteX3" fmla="*/ 0 w 11215599"/>
              <a:gd name="connsiteY3" fmla="*/ 1609998 h 1609998"/>
              <a:gd name="connsiteX4" fmla="*/ 0 w 11215599"/>
              <a:gd name="connsiteY4" fmla="*/ 1598566 h 1609998"/>
              <a:gd name="connsiteX5" fmla="*/ 2270119 w 11215599"/>
              <a:gd name="connsiteY5" fmla="*/ 1598566 h 16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5599" h="1609998">
                <a:moveTo>
                  <a:pt x="1629802" y="0"/>
                </a:moveTo>
                <a:lnTo>
                  <a:pt x="11215599" y="0"/>
                </a:lnTo>
                <a:lnTo>
                  <a:pt x="11215599" y="1609998"/>
                </a:lnTo>
                <a:lnTo>
                  <a:pt x="0" y="1609998"/>
                </a:lnTo>
                <a:lnTo>
                  <a:pt x="0" y="1598566"/>
                </a:lnTo>
                <a:lnTo>
                  <a:pt x="2270119" y="1598566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6826F43-34F7-4197-8C6B-199AAECCEC25}"/>
              </a:ext>
            </a:extLst>
          </p:cNvPr>
          <p:cNvGrpSpPr/>
          <p:nvPr/>
        </p:nvGrpSpPr>
        <p:grpSpPr>
          <a:xfrm>
            <a:off x="-3801614" y="563880"/>
            <a:ext cx="3125095" cy="3977640"/>
            <a:chOff x="-3801614" y="563880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-3801614" y="563880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-3283111" y="1275427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4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2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4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2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6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52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96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B9806919-A8B3-40AB-BF9E-D4DE946BB2DC}"/>
              </a:ext>
            </a:extLst>
          </p:cNvPr>
          <p:cNvSpPr txBox="1"/>
          <p:nvPr/>
        </p:nvSpPr>
        <p:spPr>
          <a:xfrm>
            <a:off x="-3425536" y="3362515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Từng công tác tại đại học Berlin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25914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29256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Sinh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ra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tại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Đức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50462" y="3070128"/>
            <a:ext cx="37827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Học tại đại học Bonn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1691" y="173496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3AB94-723C-44A8-A8E5-56FCB4609D65}"/>
              </a:ext>
            </a:extLst>
          </p:cNvPr>
          <p:cNvSpPr/>
          <p:nvPr/>
        </p:nvSpPr>
        <p:spPr>
          <a:xfrm rot="16200000">
            <a:off x="2101280" y="-2054865"/>
            <a:ext cx="971419" cy="514350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3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06848" y="3137160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</p:spTree>
    <p:extLst>
      <p:ext uri="{BB962C8B-B14F-4D97-AF65-F5344CB8AC3E}">
        <p14:creationId xmlns:p14="http://schemas.microsoft.com/office/powerpoint/2010/main" val="16371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B9806919-A8B3-40AB-BF9E-D4DE946BB2DC}"/>
              </a:ext>
            </a:extLst>
          </p:cNvPr>
          <p:cNvSpPr txBox="1"/>
          <p:nvPr/>
        </p:nvSpPr>
        <p:spPr>
          <a:xfrm>
            <a:off x="976712" y="3350219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Từng công tác tại đại học Berlin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010918" y="834474"/>
            <a:ext cx="25914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81506" y="1693903"/>
            <a:ext cx="29256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Sinh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ra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tại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Đức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71421" y="2522061"/>
            <a:ext cx="37827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Học tại đại học Bonn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1691" y="173496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3AB94-723C-44A8-A8E5-56FCB4609D65}"/>
              </a:ext>
            </a:extLst>
          </p:cNvPr>
          <p:cNvSpPr/>
          <p:nvPr/>
        </p:nvSpPr>
        <p:spPr>
          <a:xfrm rot="16200000">
            <a:off x="2101280" y="-2054865"/>
            <a:ext cx="971419" cy="514350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3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48755" y="3657351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</p:spTree>
    <p:extLst>
      <p:ext uri="{BB962C8B-B14F-4D97-AF65-F5344CB8AC3E}">
        <p14:creationId xmlns:p14="http://schemas.microsoft.com/office/powerpoint/2010/main" val="300064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-15876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173346" y="-99260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1047540" y="-1119387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Sinh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ra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tại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Đức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1135351" y="-1112036"/>
            <a:ext cx="3680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Học tại đại học Bonn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1083698" y="-133238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Từng công tác tại đại học Berlin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89239" y="-3713797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487155" y="-102503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</p:spTree>
    <p:extLst>
      <p:ext uri="{BB962C8B-B14F-4D97-AF65-F5344CB8AC3E}">
        <p14:creationId xmlns:p14="http://schemas.microsoft.com/office/powerpoint/2010/main" val="92319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7" name="Định lý Dirichlet">
            <a:extLst>
              <a:ext uri="{FF2B5EF4-FFF2-40B4-BE49-F238E27FC236}">
                <a16:creationId xmlns:a16="http://schemas.microsoft.com/office/drawing/2014/main" id="{E3D7715B-2742-4BBB-A02B-48D5E5E473FB}"/>
              </a:ext>
            </a:extLst>
          </p:cNvPr>
          <p:cNvSpPr txBox="1"/>
          <p:nvPr/>
        </p:nvSpPr>
        <p:spPr>
          <a:xfrm>
            <a:off x="2744024" y="834474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A49A8427-DCD0-4779-9F60-7332DC3B5B94}"/>
              </a:ext>
            </a:extLst>
          </p:cNvPr>
          <p:cNvSpPr txBox="1"/>
          <p:nvPr/>
        </p:nvSpPr>
        <p:spPr>
          <a:xfrm>
            <a:off x="16767871" y="2279363"/>
            <a:ext cx="35610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PHẦN TỬ ĐƠN VỊ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40">
            <a:extLst>
              <a:ext uri="{FF2B5EF4-FFF2-40B4-BE49-F238E27FC236}">
                <a16:creationId xmlns:a16="http://schemas.microsoft.com/office/drawing/2014/main" id="{E528CAE1-06D5-4313-BE05-024B21138A1A}"/>
              </a:ext>
            </a:extLst>
          </p:cNvPr>
          <p:cNvSpPr txBox="1"/>
          <p:nvPr/>
        </p:nvSpPr>
        <p:spPr>
          <a:xfrm>
            <a:off x="12526891" y="2279363"/>
            <a:ext cx="40944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XẤP XỈ DIOPHANTINE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CẤP SỐ CỘNG">
            <a:extLst>
              <a:ext uri="{FF2B5EF4-FFF2-40B4-BE49-F238E27FC236}">
                <a16:creationId xmlns:a16="http://schemas.microsoft.com/office/drawing/2014/main" id="{FB49D51C-E10D-4058-AAD9-400547A6B381}"/>
              </a:ext>
            </a:extLst>
          </p:cNvPr>
          <p:cNvSpPr txBox="1"/>
          <p:nvPr/>
        </p:nvSpPr>
        <p:spPr>
          <a:xfrm>
            <a:off x="9489871" y="2279363"/>
            <a:ext cx="28905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CẤP SỐ CỘNG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29811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7" name="Định lý Dirichlet">
            <a:extLst>
              <a:ext uri="{FF2B5EF4-FFF2-40B4-BE49-F238E27FC236}">
                <a16:creationId xmlns:a16="http://schemas.microsoft.com/office/drawing/2014/main" id="{E3D7715B-2742-4BBB-A02B-48D5E5E473FB}"/>
              </a:ext>
            </a:extLst>
          </p:cNvPr>
          <p:cNvSpPr txBox="1"/>
          <p:nvPr/>
        </p:nvSpPr>
        <p:spPr>
          <a:xfrm>
            <a:off x="2744024" y="834474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A49A8427-DCD0-4779-9F60-7332DC3B5B94}"/>
              </a:ext>
            </a:extLst>
          </p:cNvPr>
          <p:cNvSpPr txBox="1"/>
          <p:nvPr/>
        </p:nvSpPr>
        <p:spPr>
          <a:xfrm>
            <a:off x="11850000" y="2279363"/>
            <a:ext cx="35610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PHẦN TỬ ĐƠN VỊ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40">
            <a:extLst>
              <a:ext uri="{FF2B5EF4-FFF2-40B4-BE49-F238E27FC236}">
                <a16:creationId xmlns:a16="http://schemas.microsoft.com/office/drawing/2014/main" id="{E528CAE1-06D5-4313-BE05-024B21138A1A}"/>
              </a:ext>
            </a:extLst>
          </p:cNvPr>
          <p:cNvSpPr txBox="1"/>
          <p:nvPr/>
        </p:nvSpPr>
        <p:spPr>
          <a:xfrm>
            <a:off x="7609020" y="2279363"/>
            <a:ext cx="40944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XẤP XỈ DIOPHANTINE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CẤP SỐ CỘNG">
            <a:extLst>
              <a:ext uri="{FF2B5EF4-FFF2-40B4-BE49-F238E27FC236}">
                <a16:creationId xmlns:a16="http://schemas.microsoft.com/office/drawing/2014/main" id="{FB49D51C-E10D-4058-AAD9-400547A6B381}"/>
              </a:ext>
            </a:extLst>
          </p:cNvPr>
          <p:cNvSpPr txBox="1"/>
          <p:nvPr/>
        </p:nvSpPr>
        <p:spPr>
          <a:xfrm>
            <a:off x="1813755" y="2017752"/>
            <a:ext cx="551649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Bold"/>
                <a:ea typeface="思源黑体 Bold"/>
              </a:rPr>
              <a:t>CẤP SỐ CỘNG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51535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7" name="Định lý Dirichlet">
            <a:extLst>
              <a:ext uri="{FF2B5EF4-FFF2-40B4-BE49-F238E27FC236}">
                <a16:creationId xmlns:a16="http://schemas.microsoft.com/office/drawing/2014/main" id="{E3D7715B-2742-4BBB-A02B-48D5E5E473FB}"/>
              </a:ext>
            </a:extLst>
          </p:cNvPr>
          <p:cNvSpPr txBox="1"/>
          <p:nvPr/>
        </p:nvSpPr>
        <p:spPr>
          <a:xfrm>
            <a:off x="2744024" y="834474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A49A8427-DCD0-4779-9F60-7332DC3B5B94}"/>
              </a:ext>
            </a:extLst>
          </p:cNvPr>
          <p:cNvSpPr txBox="1"/>
          <p:nvPr/>
        </p:nvSpPr>
        <p:spPr>
          <a:xfrm>
            <a:off x="8699451" y="2279363"/>
            <a:ext cx="35610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PHẦN TỬ ĐƠN VỊ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40">
            <a:extLst>
              <a:ext uri="{FF2B5EF4-FFF2-40B4-BE49-F238E27FC236}">
                <a16:creationId xmlns:a16="http://schemas.microsoft.com/office/drawing/2014/main" id="{E528CAE1-06D5-4313-BE05-024B21138A1A}"/>
              </a:ext>
            </a:extLst>
          </p:cNvPr>
          <p:cNvSpPr txBox="1"/>
          <p:nvPr/>
        </p:nvSpPr>
        <p:spPr>
          <a:xfrm>
            <a:off x="474349" y="2017752"/>
            <a:ext cx="819530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Bold"/>
                <a:ea typeface="思源黑体 Bold"/>
              </a:rPr>
              <a:t>XẤP XỈ DIOPHANTINE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CẤP SỐ CỘNG">
            <a:extLst>
              <a:ext uri="{FF2B5EF4-FFF2-40B4-BE49-F238E27FC236}">
                <a16:creationId xmlns:a16="http://schemas.microsoft.com/office/drawing/2014/main" id="{FB49D51C-E10D-4058-AAD9-400547A6B381}"/>
              </a:ext>
            </a:extLst>
          </p:cNvPr>
          <p:cNvSpPr txBox="1"/>
          <p:nvPr/>
        </p:nvSpPr>
        <p:spPr>
          <a:xfrm>
            <a:off x="-3041058" y="2279363"/>
            <a:ext cx="34856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CẤP SỐ CỘNG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0" name="文本框 40">
            <a:extLst>
              <a:ext uri="{FF2B5EF4-FFF2-40B4-BE49-F238E27FC236}">
                <a16:creationId xmlns:a16="http://schemas.microsoft.com/office/drawing/2014/main" id="{AB417E92-8EB5-4C4F-BAA2-EFE4439CBE7F}"/>
              </a:ext>
            </a:extLst>
          </p:cNvPr>
          <p:cNvSpPr txBox="1"/>
          <p:nvPr/>
        </p:nvSpPr>
        <p:spPr>
          <a:xfrm>
            <a:off x="12644072" y="2279362"/>
            <a:ext cx="46685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Nguyên lý chuồng chim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5484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7" name="Định lý Dirichlet">
            <a:extLst>
              <a:ext uri="{FF2B5EF4-FFF2-40B4-BE49-F238E27FC236}">
                <a16:creationId xmlns:a16="http://schemas.microsoft.com/office/drawing/2014/main" id="{E3D7715B-2742-4BBB-A02B-48D5E5E473FB}"/>
              </a:ext>
            </a:extLst>
          </p:cNvPr>
          <p:cNvSpPr txBox="1"/>
          <p:nvPr/>
        </p:nvSpPr>
        <p:spPr>
          <a:xfrm>
            <a:off x="2744024" y="834474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A49A8427-DCD0-4779-9F60-7332DC3B5B94}"/>
              </a:ext>
            </a:extLst>
          </p:cNvPr>
          <p:cNvSpPr txBox="1"/>
          <p:nvPr/>
        </p:nvSpPr>
        <p:spPr>
          <a:xfrm>
            <a:off x="987836" y="2017752"/>
            <a:ext cx="716832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Bold"/>
                <a:ea typeface="思源黑体 Bold"/>
              </a:rPr>
              <a:t>PHẦN TỬ ĐƠN VỊ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40">
            <a:extLst>
              <a:ext uri="{FF2B5EF4-FFF2-40B4-BE49-F238E27FC236}">
                <a16:creationId xmlns:a16="http://schemas.microsoft.com/office/drawing/2014/main" id="{E528CAE1-06D5-4313-BE05-024B21138A1A}"/>
              </a:ext>
            </a:extLst>
          </p:cNvPr>
          <p:cNvSpPr txBox="1"/>
          <p:nvPr/>
        </p:nvSpPr>
        <p:spPr>
          <a:xfrm>
            <a:off x="-3912013" y="2248585"/>
            <a:ext cx="46949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6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XẤP XỈ DIOPHANTINE</a:t>
            </a:r>
            <a:endParaRPr lang="zh-CN" altLang="en-US" sz="36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CẤP SỐ CỘNG">
            <a:extLst>
              <a:ext uri="{FF2B5EF4-FFF2-40B4-BE49-F238E27FC236}">
                <a16:creationId xmlns:a16="http://schemas.microsoft.com/office/drawing/2014/main" id="{FB49D51C-E10D-4058-AAD9-400547A6B381}"/>
              </a:ext>
            </a:extLst>
          </p:cNvPr>
          <p:cNvSpPr txBox="1"/>
          <p:nvPr/>
        </p:nvSpPr>
        <p:spPr>
          <a:xfrm>
            <a:off x="-7577516" y="2279362"/>
            <a:ext cx="34856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CẤP SỐ CỘNG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1" name="文本框 40">
            <a:extLst>
              <a:ext uri="{FF2B5EF4-FFF2-40B4-BE49-F238E27FC236}">
                <a16:creationId xmlns:a16="http://schemas.microsoft.com/office/drawing/2014/main" id="{A790BC92-6541-4499-A8BF-FBC4DAD1C924}"/>
              </a:ext>
            </a:extLst>
          </p:cNvPr>
          <p:cNvSpPr txBox="1"/>
          <p:nvPr/>
        </p:nvSpPr>
        <p:spPr>
          <a:xfrm>
            <a:off x="8529272" y="2279363"/>
            <a:ext cx="46685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Nguyên lý chuồng chim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18982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DE49-8AC9-4969-B305-9BF5F239AAEF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7" name="Định lý Dirichlet">
            <a:extLst>
              <a:ext uri="{FF2B5EF4-FFF2-40B4-BE49-F238E27FC236}">
                <a16:creationId xmlns:a16="http://schemas.microsoft.com/office/drawing/2014/main" id="{E3D7715B-2742-4BBB-A02B-48D5E5E473FB}"/>
              </a:ext>
            </a:extLst>
          </p:cNvPr>
          <p:cNvSpPr txBox="1"/>
          <p:nvPr/>
        </p:nvSpPr>
        <p:spPr>
          <a:xfrm>
            <a:off x="2744024" y="834474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A49A8427-DCD0-4779-9F60-7332DC3B5B94}"/>
              </a:ext>
            </a:extLst>
          </p:cNvPr>
          <p:cNvSpPr txBox="1"/>
          <p:nvPr/>
        </p:nvSpPr>
        <p:spPr>
          <a:xfrm>
            <a:off x="-3564685" y="2279362"/>
            <a:ext cx="35841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思源黑体 Bold"/>
                <a:ea typeface="思源黑体 Bold"/>
              </a:rPr>
              <a:t>PHẦN TỬ ĐƠN VỊ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1" name="文本框 40">
            <a:extLst>
              <a:ext uri="{FF2B5EF4-FFF2-40B4-BE49-F238E27FC236}">
                <a16:creationId xmlns:a16="http://schemas.microsoft.com/office/drawing/2014/main" id="{A790BC92-6541-4499-A8BF-FBC4DAD1C924}"/>
              </a:ext>
            </a:extLst>
          </p:cNvPr>
          <p:cNvSpPr txBox="1"/>
          <p:nvPr/>
        </p:nvSpPr>
        <p:spPr>
          <a:xfrm>
            <a:off x="98951" y="2017752"/>
            <a:ext cx="89460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Bold"/>
                <a:ea typeface="思源黑体 Bold"/>
              </a:rPr>
              <a:t>Nguyên lý chuồng chim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278548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10817" y="713642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104478" y="5042762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0818" y="7136422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10816" y="7404897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3A0F2-6CA4-4310-8623-F80FEF4D2ED2}"/>
              </a:ext>
            </a:extLst>
          </p:cNvPr>
          <p:cNvSpPr/>
          <p:nvPr/>
        </p:nvSpPr>
        <p:spPr>
          <a:xfrm rot="8100000">
            <a:off x="-4673151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0E6C1B-A751-492C-B68F-375C2A7BEED9}"/>
              </a:ext>
            </a:extLst>
          </p:cNvPr>
          <p:cNvSpPr/>
          <p:nvPr/>
        </p:nvSpPr>
        <p:spPr>
          <a:xfrm rot="8100000">
            <a:off x="10726076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5A2E37ED-7A72-43A9-8407-51813C1A412B}"/>
              </a:ext>
            </a:extLst>
          </p:cNvPr>
          <p:cNvSpPr txBox="1"/>
          <p:nvPr/>
        </p:nvSpPr>
        <p:spPr>
          <a:xfrm>
            <a:off x="10616195" y="763138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Định lý Dirichlet">
            <a:extLst>
              <a:ext uri="{FF2B5EF4-FFF2-40B4-BE49-F238E27FC236}">
                <a16:creationId xmlns:a16="http://schemas.microsoft.com/office/drawing/2014/main" id="{3CF57CBC-8F9F-4A3D-A424-08406A2005A4}"/>
              </a:ext>
            </a:extLst>
          </p:cNvPr>
          <p:cNvSpPr txBox="1"/>
          <p:nvPr/>
        </p:nvSpPr>
        <p:spPr>
          <a:xfrm>
            <a:off x="2614374" y="8107842"/>
            <a:ext cx="3655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Định lý Dirichlet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1" name="文本框 40">
            <a:extLst>
              <a:ext uri="{FF2B5EF4-FFF2-40B4-BE49-F238E27FC236}">
                <a16:creationId xmlns:a16="http://schemas.microsoft.com/office/drawing/2014/main" id="{E5B5B7CF-1A50-4173-ADB1-365908378DAA}"/>
              </a:ext>
            </a:extLst>
          </p:cNvPr>
          <p:cNvSpPr txBox="1"/>
          <p:nvPr/>
        </p:nvSpPr>
        <p:spPr>
          <a:xfrm>
            <a:off x="-30699" y="9291120"/>
            <a:ext cx="89460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Bold"/>
                <a:ea typeface="思源黑体 Bold"/>
              </a:rPr>
              <a:t>Nguyên lý chuồng chim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22" name="Nguyênlý chuồng bồ câu">
            <a:extLst>
              <a:ext uri="{FF2B5EF4-FFF2-40B4-BE49-F238E27FC236}">
                <a16:creationId xmlns:a16="http://schemas.microsoft.com/office/drawing/2014/main" id="{D78C8057-EB4C-41BD-BD02-35E3B49C774A}"/>
              </a:ext>
            </a:extLst>
          </p:cNvPr>
          <p:cNvSpPr txBox="1"/>
          <p:nvPr/>
        </p:nvSpPr>
        <p:spPr>
          <a:xfrm rot="21333452">
            <a:off x="15505258" y="-3350045"/>
            <a:ext cx="176702" cy="11787842"/>
          </a:xfrm>
          <a:custGeom>
            <a:avLst/>
            <a:gdLst>
              <a:gd name="connsiteX0" fmla="*/ 0 w 4335276"/>
              <a:gd name="connsiteY0" fmla="*/ 0 h 1323439"/>
              <a:gd name="connsiteX1" fmla="*/ 4335276 w 4335276"/>
              <a:gd name="connsiteY1" fmla="*/ 0 h 1323439"/>
              <a:gd name="connsiteX2" fmla="*/ 4335276 w 4335276"/>
              <a:gd name="connsiteY2" fmla="*/ 1323439 h 1323439"/>
              <a:gd name="connsiteX3" fmla="*/ 0 w 4335276"/>
              <a:gd name="connsiteY3" fmla="*/ 1323439 h 1323439"/>
              <a:gd name="connsiteX4" fmla="*/ 0 w 4335276"/>
              <a:gd name="connsiteY4" fmla="*/ 0 h 1323439"/>
              <a:gd name="connsiteX0" fmla="*/ 0 w 4335276"/>
              <a:gd name="connsiteY0" fmla="*/ 205946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0 w 4335276"/>
              <a:gd name="connsiteY4" fmla="*/ 205946 h 1529385"/>
              <a:gd name="connsiteX0" fmla="*/ 1070919 w 4335276"/>
              <a:gd name="connsiteY0" fmla="*/ 49427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1070919 w 4335276"/>
              <a:gd name="connsiteY4" fmla="*/ 49427 h 1529385"/>
              <a:gd name="connsiteX0" fmla="*/ 1070919 w 3882195"/>
              <a:gd name="connsiteY0" fmla="*/ 49427 h 1620001"/>
              <a:gd name="connsiteX1" fmla="*/ 3132552 w 3882195"/>
              <a:gd name="connsiteY1" fmla="*/ 0 h 1620001"/>
              <a:gd name="connsiteX2" fmla="*/ 3882195 w 3882195"/>
              <a:gd name="connsiteY2" fmla="*/ 1620001 h 1620001"/>
              <a:gd name="connsiteX3" fmla="*/ 0 w 3882195"/>
              <a:gd name="connsiteY3" fmla="*/ 1529385 h 1620001"/>
              <a:gd name="connsiteX4" fmla="*/ 1070919 w 3882195"/>
              <a:gd name="connsiteY4" fmla="*/ 49427 h 1620001"/>
              <a:gd name="connsiteX0" fmla="*/ 708454 w 3519730"/>
              <a:gd name="connsiteY0" fmla="*/ 49427 h 1620001"/>
              <a:gd name="connsiteX1" fmla="*/ 2770087 w 3519730"/>
              <a:gd name="connsiteY1" fmla="*/ 0 h 1620001"/>
              <a:gd name="connsiteX2" fmla="*/ 3519730 w 3519730"/>
              <a:gd name="connsiteY2" fmla="*/ 1620001 h 1620001"/>
              <a:gd name="connsiteX3" fmla="*/ 0 w 3519730"/>
              <a:gd name="connsiteY3" fmla="*/ 1554099 h 1620001"/>
              <a:gd name="connsiteX4" fmla="*/ 708454 w 3519730"/>
              <a:gd name="connsiteY4" fmla="*/ 49427 h 1620001"/>
              <a:gd name="connsiteX0" fmla="*/ 708454 w 3519730"/>
              <a:gd name="connsiteY0" fmla="*/ 0 h 1570574"/>
              <a:gd name="connsiteX1" fmla="*/ 2111060 w 3519730"/>
              <a:gd name="connsiteY1" fmla="*/ 140043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8238 h 1578812"/>
              <a:gd name="connsiteX1" fmla="*/ 1649741 w 3519730"/>
              <a:gd name="connsiteY1" fmla="*/ 0 h 1578812"/>
              <a:gd name="connsiteX2" fmla="*/ 3519730 w 3519730"/>
              <a:gd name="connsiteY2" fmla="*/ 1578812 h 1578812"/>
              <a:gd name="connsiteX3" fmla="*/ 0 w 3519730"/>
              <a:gd name="connsiteY3" fmla="*/ 1512910 h 1578812"/>
              <a:gd name="connsiteX4" fmla="*/ 708454 w 3519730"/>
              <a:gd name="connsiteY4" fmla="*/ 8238 h 1578812"/>
              <a:gd name="connsiteX0" fmla="*/ 708454 w 3519730"/>
              <a:gd name="connsiteY0" fmla="*/ 20301 h 1590875"/>
              <a:gd name="connsiteX1" fmla="*/ 1649741 w 3519730"/>
              <a:gd name="connsiteY1" fmla="*/ 12063 h 1590875"/>
              <a:gd name="connsiteX2" fmla="*/ 3519730 w 3519730"/>
              <a:gd name="connsiteY2" fmla="*/ 1590875 h 1590875"/>
              <a:gd name="connsiteX3" fmla="*/ 0 w 3519730"/>
              <a:gd name="connsiteY3" fmla="*/ 1524973 h 1590875"/>
              <a:gd name="connsiteX4" fmla="*/ 708454 w 3519730"/>
              <a:gd name="connsiteY4" fmla="*/ 20301 h 1590875"/>
              <a:gd name="connsiteX0" fmla="*/ 708454 w 3519730"/>
              <a:gd name="connsiteY0" fmla="*/ 175 h 1570749"/>
              <a:gd name="connsiteX1" fmla="*/ 2333481 w 3519730"/>
              <a:gd name="connsiteY1" fmla="*/ 57840 h 1570749"/>
              <a:gd name="connsiteX2" fmla="*/ 3519730 w 3519730"/>
              <a:gd name="connsiteY2" fmla="*/ 1570749 h 1570749"/>
              <a:gd name="connsiteX3" fmla="*/ 0 w 3519730"/>
              <a:gd name="connsiteY3" fmla="*/ 1504847 h 1570749"/>
              <a:gd name="connsiteX4" fmla="*/ 708454 w 3519730"/>
              <a:gd name="connsiteY4" fmla="*/ 175 h 1570749"/>
              <a:gd name="connsiteX0" fmla="*/ 708454 w 3519730"/>
              <a:gd name="connsiteY0" fmla="*/ 0 h 1570574"/>
              <a:gd name="connsiteX1" fmla="*/ 3050173 w 3519730"/>
              <a:gd name="connsiteY1" fmla="*/ 24714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165914 w 3519730"/>
              <a:gd name="connsiteY2" fmla="*/ 760136 h 1570574"/>
              <a:gd name="connsiteX3" fmla="*/ 3519730 w 3519730"/>
              <a:gd name="connsiteY3" fmla="*/ 1570574 h 1570574"/>
              <a:gd name="connsiteX4" fmla="*/ 0 w 3519730"/>
              <a:gd name="connsiteY4" fmla="*/ 1504672 h 1570574"/>
              <a:gd name="connsiteX5" fmla="*/ 708454 w 3519730"/>
              <a:gd name="connsiteY5" fmla="*/ 0 h 1570574"/>
              <a:gd name="connsiteX0" fmla="*/ 708454 w 3882606"/>
              <a:gd name="connsiteY0" fmla="*/ 0 h 1570574"/>
              <a:gd name="connsiteX1" fmla="*/ 2852465 w 3882606"/>
              <a:gd name="connsiteY1" fmla="*/ 57665 h 1570574"/>
              <a:gd name="connsiteX2" fmla="*/ 3882606 w 3882606"/>
              <a:gd name="connsiteY2" fmla="*/ 1130838 h 1570574"/>
              <a:gd name="connsiteX3" fmla="*/ 3519730 w 3882606"/>
              <a:gd name="connsiteY3" fmla="*/ 1570574 h 1570574"/>
              <a:gd name="connsiteX4" fmla="*/ 0 w 3882606"/>
              <a:gd name="connsiteY4" fmla="*/ 1504672 h 1570574"/>
              <a:gd name="connsiteX5" fmla="*/ 708454 w 3882606"/>
              <a:gd name="connsiteY5" fmla="*/ 0 h 1570574"/>
              <a:gd name="connsiteX0" fmla="*/ 708454 w 3882606"/>
              <a:gd name="connsiteY0" fmla="*/ 0 h 2040130"/>
              <a:gd name="connsiteX1" fmla="*/ 2852465 w 3882606"/>
              <a:gd name="connsiteY1" fmla="*/ 57665 h 2040130"/>
              <a:gd name="connsiteX2" fmla="*/ 3882606 w 3882606"/>
              <a:gd name="connsiteY2" fmla="*/ 1130838 h 2040130"/>
              <a:gd name="connsiteX3" fmla="*/ 2967795 w 3882606"/>
              <a:gd name="connsiteY3" fmla="*/ 2040130 h 2040130"/>
              <a:gd name="connsiteX4" fmla="*/ 0 w 3882606"/>
              <a:gd name="connsiteY4" fmla="*/ 1504672 h 2040130"/>
              <a:gd name="connsiteX5" fmla="*/ 708454 w 3882606"/>
              <a:gd name="connsiteY5" fmla="*/ 0 h 2040130"/>
              <a:gd name="connsiteX0" fmla="*/ 1129838 w 4303990"/>
              <a:gd name="connsiteY0" fmla="*/ 0 h 2040130"/>
              <a:gd name="connsiteX1" fmla="*/ 3273849 w 4303990"/>
              <a:gd name="connsiteY1" fmla="*/ 57665 h 2040130"/>
              <a:gd name="connsiteX2" fmla="*/ 4303990 w 4303990"/>
              <a:gd name="connsiteY2" fmla="*/ 1130838 h 2040130"/>
              <a:gd name="connsiteX3" fmla="*/ 3389179 w 4303990"/>
              <a:gd name="connsiteY3" fmla="*/ 2040130 h 2040130"/>
              <a:gd name="connsiteX4" fmla="*/ 421384 w 4303990"/>
              <a:gd name="connsiteY4" fmla="*/ 1504672 h 2040130"/>
              <a:gd name="connsiteX5" fmla="*/ 12076 w 4303990"/>
              <a:gd name="connsiteY5" fmla="*/ 1155552 h 2040130"/>
              <a:gd name="connsiteX6" fmla="*/ 1129838 w 4303990"/>
              <a:gd name="connsiteY6" fmla="*/ 0 h 2040130"/>
              <a:gd name="connsiteX0" fmla="*/ 1125986 w 4300138"/>
              <a:gd name="connsiteY0" fmla="*/ 0 h 2040130"/>
              <a:gd name="connsiteX1" fmla="*/ 3269997 w 4300138"/>
              <a:gd name="connsiteY1" fmla="*/ 57665 h 2040130"/>
              <a:gd name="connsiteX2" fmla="*/ 4300138 w 4300138"/>
              <a:gd name="connsiteY2" fmla="*/ 1130838 h 2040130"/>
              <a:gd name="connsiteX3" fmla="*/ 3385327 w 4300138"/>
              <a:gd name="connsiteY3" fmla="*/ 2040130 h 2040130"/>
              <a:gd name="connsiteX4" fmla="*/ 738807 w 4300138"/>
              <a:gd name="connsiteY4" fmla="*/ 1965991 h 2040130"/>
              <a:gd name="connsiteX5" fmla="*/ 8224 w 4300138"/>
              <a:gd name="connsiteY5" fmla="*/ 1155552 h 2040130"/>
              <a:gd name="connsiteX6" fmla="*/ 1125986 w 4300138"/>
              <a:gd name="connsiteY6" fmla="*/ 0 h 2040130"/>
              <a:gd name="connsiteX0" fmla="*/ 1144936 w 4319088"/>
              <a:gd name="connsiteY0" fmla="*/ 0 h 2040130"/>
              <a:gd name="connsiteX1" fmla="*/ 3288947 w 4319088"/>
              <a:gd name="connsiteY1" fmla="*/ 57665 h 2040130"/>
              <a:gd name="connsiteX2" fmla="*/ 4319088 w 4319088"/>
              <a:gd name="connsiteY2" fmla="*/ 1130838 h 2040130"/>
              <a:gd name="connsiteX3" fmla="*/ 3404277 w 4319088"/>
              <a:gd name="connsiteY3" fmla="*/ 2040130 h 2040130"/>
              <a:gd name="connsiteX4" fmla="*/ 757757 w 4319088"/>
              <a:gd name="connsiteY4" fmla="*/ 1965991 h 2040130"/>
              <a:gd name="connsiteX5" fmla="*/ 27174 w 4319088"/>
              <a:gd name="connsiteY5" fmla="*/ 1155552 h 2040130"/>
              <a:gd name="connsiteX6" fmla="*/ 1144936 w 4319088"/>
              <a:gd name="connsiteY6" fmla="*/ 0 h 2040130"/>
              <a:gd name="connsiteX0" fmla="*/ 1117762 w 4291914"/>
              <a:gd name="connsiteY0" fmla="*/ 0 h 2040130"/>
              <a:gd name="connsiteX1" fmla="*/ 3261773 w 4291914"/>
              <a:gd name="connsiteY1" fmla="*/ 57665 h 2040130"/>
              <a:gd name="connsiteX2" fmla="*/ 4291914 w 4291914"/>
              <a:gd name="connsiteY2" fmla="*/ 1130838 h 2040130"/>
              <a:gd name="connsiteX3" fmla="*/ 3377103 w 4291914"/>
              <a:gd name="connsiteY3" fmla="*/ 2040130 h 2040130"/>
              <a:gd name="connsiteX4" fmla="*/ 730583 w 4291914"/>
              <a:gd name="connsiteY4" fmla="*/ 1965991 h 2040130"/>
              <a:gd name="connsiteX5" fmla="*/ 0 w 4291914"/>
              <a:gd name="connsiteY5" fmla="*/ 1155552 h 2040130"/>
              <a:gd name="connsiteX6" fmla="*/ 1117762 w 4291914"/>
              <a:gd name="connsiteY6" fmla="*/ 0 h 2040130"/>
              <a:gd name="connsiteX0" fmla="*/ 1076572 w 4250724"/>
              <a:gd name="connsiteY0" fmla="*/ 0 h 2040130"/>
              <a:gd name="connsiteX1" fmla="*/ 3220583 w 4250724"/>
              <a:gd name="connsiteY1" fmla="*/ 57665 h 2040130"/>
              <a:gd name="connsiteX2" fmla="*/ 4250724 w 4250724"/>
              <a:gd name="connsiteY2" fmla="*/ 1130838 h 2040130"/>
              <a:gd name="connsiteX3" fmla="*/ 3335913 w 4250724"/>
              <a:gd name="connsiteY3" fmla="*/ 2040130 h 2040130"/>
              <a:gd name="connsiteX4" fmla="*/ 689393 w 4250724"/>
              <a:gd name="connsiteY4" fmla="*/ 1965991 h 2040130"/>
              <a:gd name="connsiteX5" fmla="*/ 0 w 4250724"/>
              <a:gd name="connsiteY5" fmla="*/ 1139076 h 2040130"/>
              <a:gd name="connsiteX6" fmla="*/ 1076572 w 4250724"/>
              <a:gd name="connsiteY6" fmla="*/ 0 h 2040130"/>
              <a:gd name="connsiteX0" fmla="*/ 1076572 w 4250724"/>
              <a:gd name="connsiteY0" fmla="*/ 0 h 2073083"/>
              <a:gd name="connsiteX1" fmla="*/ 3220583 w 4250724"/>
              <a:gd name="connsiteY1" fmla="*/ 57665 h 2073083"/>
              <a:gd name="connsiteX2" fmla="*/ 4250724 w 4250724"/>
              <a:gd name="connsiteY2" fmla="*/ 1130838 h 2073083"/>
              <a:gd name="connsiteX3" fmla="*/ 3335913 w 4250724"/>
              <a:gd name="connsiteY3" fmla="*/ 2040130 h 2073083"/>
              <a:gd name="connsiteX4" fmla="*/ 837674 w 4250724"/>
              <a:gd name="connsiteY4" fmla="*/ 2073083 h 2073083"/>
              <a:gd name="connsiteX5" fmla="*/ 0 w 4250724"/>
              <a:gd name="connsiteY5" fmla="*/ 1139076 h 2073083"/>
              <a:gd name="connsiteX6" fmla="*/ 1076572 w 4250724"/>
              <a:gd name="connsiteY6" fmla="*/ 0 h 2073083"/>
              <a:gd name="connsiteX0" fmla="*/ 953004 w 4250724"/>
              <a:gd name="connsiteY0" fmla="*/ 98854 h 2015418"/>
              <a:gd name="connsiteX1" fmla="*/ 3220583 w 4250724"/>
              <a:gd name="connsiteY1" fmla="*/ 0 h 2015418"/>
              <a:gd name="connsiteX2" fmla="*/ 4250724 w 4250724"/>
              <a:gd name="connsiteY2" fmla="*/ 1073173 h 2015418"/>
              <a:gd name="connsiteX3" fmla="*/ 3335913 w 4250724"/>
              <a:gd name="connsiteY3" fmla="*/ 1982465 h 2015418"/>
              <a:gd name="connsiteX4" fmla="*/ 837674 w 4250724"/>
              <a:gd name="connsiteY4" fmla="*/ 2015418 h 2015418"/>
              <a:gd name="connsiteX5" fmla="*/ 0 w 4250724"/>
              <a:gd name="connsiteY5" fmla="*/ 1081411 h 2015418"/>
              <a:gd name="connsiteX6" fmla="*/ 953004 w 4250724"/>
              <a:gd name="connsiteY6" fmla="*/ 98854 h 2015418"/>
              <a:gd name="connsiteX0" fmla="*/ 953004 w 4250724"/>
              <a:gd name="connsiteY0" fmla="*/ 0 h 1916564"/>
              <a:gd name="connsiteX1" fmla="*/ 3360627 w 4250724"/>
              <a:gd name="connsiteY1" fmla="*/ 49428 h 1916564"/>
              <a:gd name="connsiteX2" fmla="*/ 4250724 w 4250724"/>
              <a:gd name="connsiteY2" fmla="*/ 974319 h 1916564"/>
              <a:gd name="connsiteX3" fmla="*/ 3335913 w 4250724"/>
              <a:gd name="connsiteY3" fmla="*/ 1883611 h 1916564"/>
              <a:gd name="connsiteX4" fmla="*/ 837674 w 4250724"/>
              <a:gd name="connsiteY4" fmla="*/ 1916564 h 1916564"/>
              <a:gd name="connsiteX5" fmla="*/ 0 w 4250724"/>
              <a:gd name="connsiteY5" fmla="*/ 982557 h 1916564"/>
              <a:gd name="connsiteX6" fmla="*/ 953004 w 4250724"/>
              <a:gd name="connsiteY6" fmla="*/ 0 h 191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0724" h="1916564">
                <a:moveTo>
                  <a:pt x="953004" y="0"/>
                </a:moveTo>
                <a:lnTo>
                  <a:pt x="3360627" y="49428"/>
                </a:lnTo>
                <a:lnTo>
                  <a:pt x="4250724" y="974319"/>
                </a:lnTo>
                <a:lnTo>
                  <a:pt x="3335913" y="1883611"/>
                </a:lnTo>
                <a:lnTo>
                  <a:pt x="837674" y="1916564"/>
                </a:lnTo>
                <a:cubicBezTo>
                  <a:pt x="193238" y="1209812"/>
                  <a:pt x="504393" y="1541027"/>
                  <a:pt x="0" y="982557"/>
                </a:cubicBezTo>
                <a:lnTo>
                  <a:pt x="95300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50B9D1"/>
                </a:solidFill>
                <a:latin typeface="+mj-lt"/>
              </a:rPr>
              <a:t>Nguyên lý chuồng bồ câu</a:t>
            </a:r>
          </a:p>
        </p:txBody>
      </p:sp>
    </p:spTree>
    <p:extLst>
      <p:ext uri="{BB962C8B-B14F-4D97-AF65-F5344CB8AC3E}">
        <p14:creationId xmlns:p14="http://schemas.microsoft.com/office/powerpoint/2010/main" val="77721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59CC7-EFE1-4781-8438-A93AE985D273}"/>
              </a:ext>
            </a:extLst>
          </p:cNvPr>
          <p:cNvSpPr/>
          <p:nvPr/>
        </p:nvSpPr>
        <p:spPr>
          <a:xfrm>
            <a:off x="-4623123" y="305587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p:sp>
        <p:nvSpPr>
          <p:cNvPr id="2" name="Nguyênlý chuồng bồ câu">
            <a:extLst>
              <a:ext uri="{FF2B5EF4-FFF2-40B4-BE49-F238E27FC236}">
                <a16:creationId xmlns:a16="http://schemas.microsoft.com/office/drawing/2014/main" id="{3EBA9E84-C021-47E4-AE03-D3163860D54C}"/>
              </a:ext>
            </a:extLst>
          </p:cNvPr>
          <p:cNvSpPr txBox="1"/>
          <p:nvPr/>
        </p:nvSpPr>
        <p:spPr>
          <a:xfrm>
            <a:off x="2901778" y="1910031"/>
            <a:ext cx="3340444" cy="1323439"/>
          </a:xfrm>
          <a:custGeom>
            <a:avLst/>
            <a:gdLst>
              <a:gd name="connsiteX0" fmla="*/ 0 w 4335276"/>
              <a:gd name="connsiteY0" fmla="*/ 0 h 1323439"/>
              <a:gd name="connsiteX1" fmla="*/ 4335276 w 4335276"/>
              <a:gd name="connsiteY1" fmla="*/ 0 h 1323439"/>
              <a:gd name="connsiteX2" fmla="*/ 4335276 w 4335276"/>
              <a:gd name="connsiteY2" fmla="*/ 1323439 h 1323439"/>
              <a:gd name="connsiteX3" fmla="*/ 0 w 4335276"/>
              <a:gd name="connsiteY3" fmla="*/ 1323439 h 1323439"/>
              <a:gd name="connsiteX4" fmla="*/ 0 w 4335276"/>
              <a:gd name="connsiteY4" fmla="*/ 0 h 1323439"/>
              <a:gd name="connsiteX0" fmla="*/ 0 w 4335276"/>
              <a:gd name="connsiteY0" fmla="*/ 205946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0 w 4335276"/>
              <a:gd name="connsiteY4" fmla="*/ 205946 h 1529385"/>
              <a:gd name="connsiteX0" fmla="*/ 1070919 w 4335276"/>
              <a:gd name="connsiteY0" fmla="*/ 49427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1070919 w 4335276"/>
              <a:gd name="connsiteY4" fmla="*/ 49427 h 1529385"/>
              <a:gd name="connsiteX0" fmla="*/ 1070919 w 3882195"/>
              <a:gd name="connsiteY0" fmla="*/ 49427 h 1620001"/>
              <a:gd name="connsiteX1" fmla="*/ 3132552 w 3882195"/>
              <a:gd name="connsiteY1" fmla="*/ 0 h 1620001"/>
              <a:gd name="connsiteX2" fmla="*/ 3882195 w 3882195"/>
              <a:gd name="connsiteY2" fmla="*/ 1620001 h 1620001"/>
              <a:gd name="connsiteX3" fmla="*/ 0 w 3882195"/>
              <a:gd name="connsiteY3" fmla="*/ 1529385 h 1620001"/>
              <a:gd name="connsiteX4" fmla="*/ 1070919 w 3882195"/>
              <a:gd name="connsiteY4" fmla="*/ 49427 h 1620001"/>
              <a:gd name="connsiteX0" fmla="*/ 708454 w 3519730"/>
              <a:gd name="connsiteY0" fmla="*/ 49427 h 1620001"/>
              <a:gd name="connsiteX1" fmla="*/ 2770087 w 3519730"/>
              <a:gd name="connsiteY1" fmla="*/ 0 h 1620001"/>
              <a:gd name="connsiteX2" fmla="*/ 3519730 w 3519730"/>
              <a:gd name="connsiteY2" fmla="*/ 1620001 h 1620001"/>
              <a:gd name="connsiteX3" fmla="*/ 0 w 3519730"/>
              <a:gd name="connsiteY3" fmla="*/ 1554099 h 1620001"/>
              <a:gd name="connsiteX4" fmla="*/ 708454 w 3519730"/>
              <a:gd name="connsiteY4" fmla="*/ 49427 h 1620001"/>
              <a:gd name="connsiteX0" fmla="*/ 708454 w 3519730"/>
              <a:gd name="connsiteY0" fmla="*/ 0 h 1570574"/>
              <a:gd name="connsiteX1" fmla="*/ 2111060 w 3519730"/>
              <a:gd name="connsiteY1" fmla="*/ 140043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8238 h 1578812"/>
              <a:gd name="connsiteX1" fmla="*/ 1649741 w 3519730"/>
              <a:gd name="connsiteY1" fmla="*/ 0 h 1578812"/>
              <a:gd name="connsiteX2" fmla="*/ 3519730 w 3519730"/>
              <a:gd name="connsiteY2" fmla="*/ 1578812 h 1578812"/>
              <a:gd name="connsiteX3" fmla="*/ 0 w 3519730"/>
              <a:gd name="connsiteY3" fmla="*/ 1512910 h 1578812"/>
              <a:gd name="connsiteX4" fmla="*/ 708454 w 3519730"/>
              <a:gd name="connsiteY4" fmla="*/ 8238 h 1578812"/>
              <a:gd name="connsiteX0" fmla="*/ 708454 w 3519730"/>
              <a:gd name="connsiteY0" fmla="*/ 20301 h 1590875"/>
              <a:gd name="connsiteX1" fmla="*/ 1649741 w 3519730"/>
              <a:gd name="connsiteY1" fmla="*/ 12063 h 1590875"/>
              <a:gd name="connsiteX2" fmla="*/ 3519730 w 3519730"/>
              <a:gd name="connsiteY2" fmla="*/ 1590875 h 1590875"/>
              <a:gd name="connsiteX3" fmla="*/ 0 w 3519730"/>
              <a:gd name="connsiteY3" fmla="*/ 1524973 h 1590875"/>
              <a:gd name="connsiteX4" fmla="*/ 708454 w 3519730"/>
              <a:gd name="connsiteY4" fmla="*/ 20301 h 1590875"/>
              <a:gd name="connsiteX0" fmla="*/ 708454 w 3519730"/>
              <a:gd name="connsiteY0" fmla="*/ 175 h 1570749"/>
              <a:gd name="connsiteX1" fmla="*/ 2333481 w 3519730"/>
              <a:gd name="connsiteY1" fmla="*/ 57840 h 1570749"/>
              <a:gd name="connsiteX2" fmla="*/ 3519730 w 3519730"/>
              <a:gd name="connsiteY2" fmla="*/ 1570749 h 1570749"/>
              <a:gd name="connsiteX3" fmla="*/ 0 w 3519730"/>
              <a:gd name="connsiteY3" fmla="*/ 1504847 h 1570749"/>
              <a:gd name="connsiteX4" fmla="*/ 708454 w 3519730"/>
              <a:gd name="connsiteY4" fmla="*/ 175 h 1570749"/>
              <a:gd name="connsiteX0" fmla="*/ 708454 w 3519730"/>
              <a:gd name="connsiteY0" fmla="*/ 0 h 1570574"/>
              <a:gd name="connsiteX1" fmla="*/ 3050173 w 3519730"/>
              <a:gd name="connsiteY1" fmla="*/ 24714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165914 w 3519730"/>
              <a:gd name="connsiteY2" fmla="*/ 760136 h 1570574"/>
              <a:gd name="connsiteX3" fmla="*/ 3519730 w 3519730"/>
              <a:gd name="connsiteY3" fmla="*/ 1570574 h 1570574"/>
              <a:gd name="connsiteX4" fmla="*/ 0 w 3519730"/>
              <a:gd name="connsiteY4" fmla="*/ 1504672 h 1570574"/>
              <a:gd name="connsiteX5" fmla="*/ 708454 w 3519730"/>
              <a:gd name="connsiteY5" fmla="*/ 0 h 1570574"/>
              <a:gd name="connsiteX0" fmla="*/ 708454 w 3882606"/>
              <a:gd name="connsiteY0" fmla="*/ 0 h 1570574"/>
              <a:gd name="connsiteX1" fmla="*/ 2852465 w 3882606"/>
              <a:gd name="connsiteY1" fmla="*/ 57665 h 1570574"/>
              <a:gd name="connsiteX2" fmla="*/ 3882606 w 3882606"/>
              <a:gd name="connsiteY2" fmla="*/ 1130838 h 1570574"/>
              <a:gd name="connsiteX3" fmla="*/ 3519730 w 3882606"/>
              <a:gd name="connsiteY3" fmla="*/ 1570574 h 1570574"/>
              <a:gd name="connsiteX4" fmla="*/ 0 w 3882606"/>
              <a:gd name="connsiteY4" fmla="*/ 1504672 h 1570574"/>
              <a:gd name="connsiteX5" fmla="*/ 708454 w 3882606"/>
              <a:gd name="connsiteY5" fmla="*/ 0 h 1570574"/>
              <a:gd name="connsiteX0" fmla="*/ 708454 w 3882606"/>
              <a:gd name="connsiteY0" fmla="*/ 0 h 2040130"/>
              <a:gd name="connsiteX1" fmla="*/ 2852465 w 3882606"/>
              <a:gd name="connsiteY1" fmla="*/ 57665 h 2040130"/>
              <a:gd name="connsiteX2" fmla="*/ 3882606 w 3882606"/>
              <a:gd name="connsiteY2" fmla="*/ 1130838 h 2040130"/>
              <a:gd name="connsiteX3" fmla="*/ 2967795 w 3882606"/>
              <a:gd name="connsiteY3" fmla="*/ 2040130 h 2040130"/>
              <a:gd name="connsiteX4" fmla="*/ 0 w 3882606"/>
              <a:gd name="connsiteY4" fmla="*/ 1504672 h 2040130"/>
              <a:gd name="connsiteX5" fmla="*/ 708454 w 3882606"/>
              <a:gd name="connsiteY5" fmla="*/ 0 h 2040130"/>
              <a:gd name="connsiteX0" fmla="*/ 1129838 w 4303990"/>
              <a:gd name="connsiteY0" fmla="*/ 0 h 2040130"/>
              <a:gd name="connsiteX1" fmla="*/ 3273849 w 4303990"/>
              <a:gd name="connsiteY1" fmla="*/ 57665 h 2040130"/>
              <a:gd name="connsiteX2" fmla="*/ 4303990 w 4303990"/>
              <a:gd name="connsiteY2" fmla="*/ 1130838 h 2040130"/>
              <a:gd name="connsiteX3" fmla="*/ 3389179 w 4303990"/>
              <a:gd name="connsiteY3" fmla="*/ 2040130 h 2040130"/>
              <a:gd name="connsiteX4" fmla="*/ 421384 w 4303990"/>
              <a:gd name="connsiteY4" fmla="*/ 1504672 h 2040130"/>
              <a:gd name="connsiteX5" fmla="*/ 12076 w 4303990"/>
              <a:gd name="connsiteY5" fmla="*/ 1155552 h 2040130"/>
              <a:gd name="connsiteX6" fmla="*/ 1129838 w 4303990"/>
              <a:gd name="connsiteY6" fmla="*/ 0 h 2040130"/>
              <a:gd name="connsiteX0" fmla="*/ 1125986 w 4300138"/>
              <a:gd name="connsiteY0" fmla="*/ 0 h 2040130"/>
              <a:gd name="connsiteX1" fmla="*/ 3269997 w 4300138"/>
              <a:gd name="connsiteY1" fmla="*/ 57665 h 2040130"/>
              <a:gd name="connsiteX2" fmla="*/ 4300138 w 4300138"/>
              <a:gd name="connsiteY2" fmla="*/ 1130838 h 2040130"/>
              <a:gd name="connsiteX3" fmla="*/ 3385327 w 4300138"/>
              <a:gd name="connsiteY3" fmla="*/ 2040130 h 2040130"/>
              <a:gd name="connsiteX4" fmla="*/ 738807 w 4300138"/>
              <a:gd name="connsiteY4" fmla="*/ 1965991 h 2040130"/>
              <a:gd name="connsiteX5" fmla="*/ 8224 w 4300138"/>
              <a:gd name="connsiteY5" fmla="*/ 1155552 h 2040130"/>
              <a:gd name="connsiteX6" fmla="*/ 1125986 w 4300138"/>
              <a:gd name="connsiteY6" fmla="*/ 0 h 2040130"/>
              <a:gd name="connsiteX0" fmla="*/ 1144936 w 4319088"/>
              <a:gd name="connsiteY0" fmla="*/ 0 h 2040130"/>
              <a:gd name="connsiteX1" fmla="*/ 3288947 w 4319088"/>
              <a:gd name="connsiteY1" fmla="*/ 57665 h 2040130"/>
              <a:gd name="connsiteX2" fmla="*/ 4319088 w 4319088"/>
              <a:gd name="connsiteY2" fmla="*/ 1130838 h 2040130"/>
              <a:gd name="connsiteX3" fmla="*/ 3404277 w 4319088"/>
              <a:gd name="connsiteY3" fmla="*/ 2040130 h 2040130"/>
              <a:gd name="connsiteX4" fmla="*/ 757757 w 4319088"/>
              <a:gd name="connsiteY4" fmla="*/ 1965991 h 2040130"/>
              <a:gd name="connsiteX5" fmla="*/ 27174 w 4319088"/>
              <a:gd name="connsiteY5" fmla="*/ 1155552 h 2040130"/>
              <a:gd name="connsiteX6" fmla="*/ 1144936 w 4319088"/>
              <a:gd name="connsiteY6" fmla="*/ 0 h 2040130"/>
              <a:gd name="connsiteX0" fmla="*/ 1117762 w 4291914"/>
              <a:gd name="connsiteY0" fmla="*/ 0 h 2040130"/>
              <a:gd name="connsiteX1" fmla="*/ 3261773 w 4291914"/>
              <a:gd name="connsiteY1" fmla="*/ 57665 h 2040130"/>
              <a:gd name="connsiteX2" fmla="*/ 4291914 w 4291914"/>
              <a:gd name="connsiteY2" fmla="*/ 1130838 h 2040130"/>
              <a:gd name="connsiteX3" fmla="*/ 3377103 w 4291914"/>
              <a:gd name="connsiteY3" fmla="*/ 2040130 h 2040130"/>
              <a:gd name="connsiteX4" fmla="*/ 730583 w 4291914"/>
              <a:gd name="connsiteY4" fmla="*/ 1965991 h 2040130"/>
              <a:gd name="connsiteX5" fmla="*/ 0 w 4291914"/>
              <a:gd name="connsiteY5" fmla="*/ 1155552 h 2040130"/>
              <a:gd name="connsiteX6" fmla="*/ 1117762 w 4291914"/>
              <a:gd name="connsiteY6" fmla="*/ 0 h 2040130"/>
              <a:gd name="connsiteX0" fmla="*/ 1076572 w 4250724"/>
              <a:gd name="connsiteY0" fmla="*/ 0 h 2040130"/>
              <a:gd name="connsiteX1" fmla="*/ 3220583 w 4250724"/>
              <a:gd name="connsiteY1" fmla="*/ 57665 h 2040130"/>
              <a:gd name="connsiteX2" fmla="*/ 4250724 w 4250724"/>
              <a:gd name="connsiteY2" fmla="*/ 1130838 h 2040130"/>
              <a:gd name="connsiteX3" fmla="*/ 3335913 w 4250724"/>
              <a:gd name="connsiteY3" fmla="*/ 2040130 h 2040130"/>
              <a:gd name="connsiteX4" fmla="*/ 689393 w 4250724"/>
              <a:gd name="connsiteY4" fmla="*/ 1965991 h 2040130"/>
              <a:gd name="connsiteX5" fmla="*/ 0 w 4250724"/>
              <a:gd name="connsiteY5" fmla="*/ 1139076 h 2040130"/>
              <a:gd name="connsiteX6" fmla="*/ 1076572 w 4250724"/>
              <a:gd name="connsiteY6" fmla="*/ 0 h 2040130"/>
              <a:gd name="connsiteX0" fmla="*/ 1076572 w 4250724"/>
              <a:gd name="connsiteY0" fmla="*/ 0 h 2073083"/>
              <a:gd name="connsiteX1" fmla="*/ 3220583 w 4250724"/>
              <a:gd name="connsiteY1" fmla="*/ 57665 h 2073083"/>
              <a:gd name="connsiteX2" fmla="*/ 4250724 w 4250724"/>
              <a:gd name="connsiteY2" fmla="*/ 1130838 h 2073083"/>
              <a:gd name="connsiteX3" fmla="*/ 3335913 w 4250724"/>
              <a:gd name="connsiteY3" fmla="*/ 2040130 h 2073083"/>
              <a:gd name="connsiteX4" fmla="*/ 837674 w 4250724"/>
              <a:gd name="connsiteY4" fmla="*/ 2073083 h 2073083"/>
              <a:gd name="connsiteX5" fmla="*/ 0 w 4250724"/>
              <a:gd name="connsiteY5" fmla="*/ 1139076 h 2073083"/>
              <a:gd name="connsiteX6" fmla="*/ 1076572 w 4250724"/>
              <a:gd name="connsiteY6" fmla="*/ 0 h 2073083"/>
              <a:gd name="connsiteX0" fmla="*/ 953004 w 4250724"/>
              <a:gd name="connsiteY0" fmla="*/ 98854 h 2015418"/>
              <a:gd name="connsiteX1" fmla="*/ 3220583 w 4250724"/>
              <a:gd name="connsiteY1" fmla="*/ 0 h 2015418"/>
              <a:gd name="connsiteX2" fmla="*/ 4250724 w 4250724"/>
              <a:gd name="connsiteY2" fmla="*/ 1073173 h 2015418"/>
              <a:gd name="connsiteX3" fmla="*/ 3335913 w 4250724"/>
              <a:gd name="connsiteY3" fmla="*/ 1982465 h 2015418"/>
              <a:gd name="connsiteX4" fmla="*/ 837674 w 4250724"/>
              <a:gd name="connsiteY4" fmla="*/ 2015418 h 2015418"/>
              <a:gd name="connsiteX5" fmla="*/ 0 w 4250724"/>
              <a:gd name="connsiteY5" fmla="*/ 1081411 h 2015418"/>
              <a:gd name="connsiteX6" fmla="*/ 953004 w 4250724"/>
              <a:gd name="connsiteY6" fmla="*/ 98854 h 2015418"/>
              <a:gd name="connsiteX0" fmla="*/ 953004 w 4250724"/>
              <a:gd name="connsiteY0" fmla="*/ 0 h 1916564"/>
              <a:gd name="connsiteX1" fmla="*/ 3360627 w 4250724"/>
              <a:gd name="connsiteY1" fmla="*/ 49428 h 1916564"/>
              <a:gd name="connsiteX2" fmla="*/ 4250724 w 4250724"/>
              <a:gd name="connsiteY2" fmla="*/ 974319 h 1916564"/>
              <a:gd name="connsiteX3" fmla="*/ 3335913 w 4250724"/>
              <a:gd name="connsiteY3" fmla="*/ 1883611 h 1916564"/>
              <a:gd name="connsiteX4" fmla="*/ 837674 w 4250724"/>
              <a:gd name="connsiteY4" fmla="*/ 1916564 h 1916564"/>
              <a:gd name="connsiteX5" fmla="*/ 0 w 4250724"/>
              <a:gd name="connsiteY5" fmla="*/ 982557 h 1916564"/>
              <a:gd name="connsiteX6" fmla="*/ 953004 w 4250724"/>
              <a:gd name="connsiteY6" fmla="*/ 0 h 191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0724" h="1916564">
                <a:moveTo>
                  <a:pt x="953004" y="0"/>
                </a:moveTo>
                <a:lnTo>
                  <a:pt x="3360627" y="49428"/>
                </a:lnTo>
                <a:lnTo>
                  <a:pt x="4250724" y="974319"/>
                </a:lnTo>
                <a:lnTo>
                  <a:pt x="3335913" y="1883611"/>
                </a:lnTo>
                <a:lnTo>
                  <a:pt x="837674" y="1916564"/>
                </a:lnTo>
                <a:cubicBezTo>
                  <a:pt x="193238" y="1209812"/>
                  <a:pt x="504393" y="1541027"/>
                  <a:pt x="0" y="982557"/>
                </a:cubicBezTo>
                <a:lnTo>
                  <a:pt x="95300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50B9D1"/>
                </a:solidFill>
                <a:latin typeface="+mj-lt"/>
              </a:rPr>
              <a:t>Nguyên lý chuồng bồ câu</a:t>
            </a:r>
          </a:p>
        </p:txBody>
      </p:sp>
    </p:spTree>
    <p:extLst>
      <p:ext uri="{BB962C8B-B14F-4D97-AF65-F5344CB8AC3E}">
        <p14:creationId xmlns:p14="http://schemas.microsoft.com/office/powerpoint/2010/main" val="139309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119126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436244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4762500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436244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436244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2223406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610552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3394908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1997326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664668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2699581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4067173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1301999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-5167313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6A7986CA-5368-4C34-868F-33954E47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711" y="1563609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ỨNG DỤNG NGUYÊN LÝ CHUỒNG BỒ CÂU</a:t>
            </a:r>
            <a:endParaRPr lang="zh-CN" altLang="en-US" sz="4800" b="1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04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2305048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 hidden="1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 hidden="1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 hidden="1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 hidden="1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 hidden="1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 hidden="1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 hidden="1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 hidden="1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 hidden="1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 hidden="1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 hidden="1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 hidden="1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 hidden="1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 hidden="1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 hidden="1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 hidden="1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 hidden="1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 hidden="1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 hidden="1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 hidden="1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 hidden="1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 hidden="1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 hidden="1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 hidden="1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 hidden="1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 hidden="1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 hidden="1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 hidden="1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 hidden="1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 hidden="1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 hidden="1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 hidden="1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 hidden="1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 hidden="1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 hidden="1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 hidden="1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 hidden="1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 hidden="1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 hidden="1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 hidden="1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 hidden="1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 hidden="1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 hidden="1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 hidden="1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 hidden="1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 hidden="1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 hidden="1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 hidden="1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 hidden="1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 hidden="1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 hidden="1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 hidden="1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 hidden="1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 hidden="1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 hidden="1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 hidden="1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 hidden="1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 hidden="1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 hidden="1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 hidden="1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 hidden="1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 hidden="1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 hidden="1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 hidden="1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 hidden="1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 hidden="1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 hidden="1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 hidden="1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 hidden="1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 hidden="1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 hidden="1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 hidden="1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 hidden="1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 hidden="1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 hidden="1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 hidden="1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 hidden="1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 hidden="1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 hidden="1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 hidden="1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 hidden="1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 hidden="1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 hidden="1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ḷîḓe" hidden="1">
              <a:extLst>
                <a:ext uri="{FF2B5EF4-FFF2-40B4-BE49-F238E27FC236}">
                  <a16:creationId xmlns:a16="http://schemas.microsoft.com/office/drawing/2014/main" id="{A806F44F-416D-418C-9C1F-3341D374D58E}"/>
                </a:ext>
              </a:extLst>
            </p:cNvPr>
            <p:cNvSpPr/>
            <p:nvPr/>
          </p:nvSpPr>
          <p:spPr bwMode="auto">
            <a:xfrm>
              <a:off x="-7409771" y="7190305"/>
              <a:ext cx="848043" cy="1094249"/>
            </a:xfrm>
            <a:custGeom>
              <a:avLst/>
              <a:gdLst>
                <a:gd name="T0" fmla="*/ 186 w 186"/>
                <a:gd name="T1" fmla="*/ 158 h 240"/>
                <a:gd name="T2" fmla="*/ 183 w 186"/>
                <a:gd name="T3" fmla="*/ 198 h 240"/>
                <a:gd name="T4" fmla="*/ 151 w 186"/>
                <a:gd name="T5" fmla="*/ 196 h 240"/>
                <a:gd name="T6" fmla="*/ 148 w 186"/>
                <a:gd name="T7" fmla="*/ 240 h 240"/>
                <a:gd name="T8" fmla="*/ 97 w 186"/>
                <a:gd name="T9" fmla="*/ 236 h 240"/>
                <a:gd name="T10" fmla="*/ 100 w 186"/>
                <a:gd name="T11" fmla="*/ 193 h 240"/>
                <a:gd name="T12" fmla="*/ 0 w 186"/>
                <a:gd name="T13" fmla="*/ 186 h 240"/>
                <a:gd name="T14" fmla="*/ 3 w 186"/>
                <a:gd name="T15" fmla="*/ 149 h 240"/>
                <a:gd name="T16" fmla="*/ 122 w 186"/>
                <a:gd name="T17" fmla="*/ 0 h 240"/>
                <a:gd name="T18" fmla="*/ 163 w 186"/>
                <a:gd name="T19" fmla="*/ 3 h 240"/>
                <a:gd name="T20" fmla="*/ 153 w 186"/>
                <a:gd name="T21" fmla="*/ 156 h 240"/>
                <a:gd name="T22" fmla="*/ 186 w 186"/>
                <a:gd name="T23" fmla="*/ 158 h 240"/>
                <a:gd name="T24" fmla="*/ 51 w 186"/>
                <a:gd name="T25" fmla="*/ 150 h 240"/>
                <a:gd name="T26" fmla="*/ 102 w 186"/>
                <a:gd name="T27" fmla="*/ 153 h 240"/>
                <a:gd name="T28" fmla="*/ 107 w 186"/>
                <a:gd name="T29" fmla="*/ 79 h 240"/>
                <a:gd name="T30" fmla="*/ 51 w 186"/>
                <a:gd name="T31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40">
                  <a:moveTo>
                    <a:pt x="186" y="158"/>
                  </a:moveTo>
                  <a:lnTo>
                    <a:pt x="183" y="198"/>
                  </a:lnTo>
                  <a:lnTo>
                    <a:pt x="151" y="196"/>
                  </a:lnTo>
                  <a:lnTo>
                    <a:pt x="148" y="240"/>
                  </a:lnTo>
                  <a:lnTo>
                    <a:pt x="97" y="236"/>
                  </a:lnTo>
                  <a:lnTo>
                    <a:pt x="100" y="193"/>
                  </a:lnTo>
                  <a:lnTo>
                    <a:pt x="0" y="186"/>
                  </a:lnTo>
                  <a:lnTo>
                    <a:pt x="3" y="149"/>
                  </a:lnTo>
                  <a:lnTo>
                    <a:pt x="122" y="0"/>
                  </a:lnTo>
                  <a:lnTo>
                    <a:pt x="163" y="3"/>
                  </a:lnTo>
                  <a:lnTo>
                    <a:pt x="153" y="156"/>
                  </a:lnTo>
                  <a:lnTo>
                    <a:pt x="186" y="158"/>
                  </a:lnTo>
                  <a:close/>
                  <a:moveTo>
                    <a:pt x="51" y="150"/>
                  </a:moveTo>
                  <a:lnTo>
                    <a:pt x="102" y="153"/>
                  </a:lnTo>
                  <a:lnTo>
                    <a:pt x="107" y="79"/>
                  </a:lnTo>
                  <a:lnTo>
                    <a:pt x="51" y="1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liḍè" hidden="1">
              <a:extLst>
                <a:ext uri="{FF2B5EF4-FFF2-40B4-BE49-F238E27FC236}">
                  <a16:creationId xmlns:a16="http://schemas.microsoft.com/office/drawing/2014/main" id="{6870165E-4A39-4FE8-9DC7-F443A76B607F}"/>
                </a:ext>
              </a:extLst>
            </p:cNvPr>
            <p:cNvSpPr/>
            <p:nvPr/>
          </p:nvSpPr>
          <p:spPr bwMode="auto">
            <a:xfrm>
              <a:off x="-5786636" y="6779964"/>
              <a:ext cx="875398" cy="1094249"/>
            </a:xfrm>
            <a:custGeom>
              <a:avLst/>
              <a:gdLst>
                <a:gd name="T0" fmla="*/ 158 w 177"/>
                <a:gd name="T1" fmla="*/ 114 h 221"/>
                <a:gd name="T2" fmla="*/ 175 w 177"/>
                <a:gd name="T3" fmla="*/ 145 h 221"/>
                <a:gd name="T4" fmla="*/ 170 w 177"/>
                <a:gd name="T5" fmla="*/ 179 h 221"/>
                <a:gd name="T6" fmla="*/ 145 w 177"/>
                <a:gd name="T7" fmla="*/ 204 h 221"/>
                <a:gd name="T8" fmla="*/ 105 w 177"/>
                <a:gd name="T9" fmla="*/ 218 h 221"/>
                <a:gd name="T10" fmla="*/ 61 w 177"/>
                <a:gd name="T11" fmla="*/ 218 h 221"/>
                <a:gd name="T12" fmla="*/ 29 w 177"/>
                <a:gd name="T13" fmla="*/ 203 h 221"/>
                <a:gd name="T14" fmla="*/ 14 w 177"/>
                <a:gd name="T15" fmla="*/ 172 h 221"/>
                <a:gd name="T16" fmla="*/ 19 w 177"/>
                <a:gd name="T17" fmla="*/ 138 h 221"/>
                <a:gd name="T18" fmla="*/ 48 w 177"/>
                <a:gd name="T19" fmla="*/ 114 h 221"/>
                <a:gd name="T20" fmla="*/ 17 w 177"/>
                <a:gd name="T21" fmla="*/ 100 h 221"/>
                <a:gd name="T22" fmla="*/ 2 w 177"/>
                <a:gd name="T23" fmla="*/ 73 h 221"/>
                <a:gd name="T24" fmla="*/ 7 w 177"/>
                <a:gd name="T25" fmla="*/ 41 h 221"/>
                <a:gd name="T26" fmla="*/ 30 w 177"/>
                <a:gd name="T27" fmla="*/ 16 h 221"/>
                <a:gd name="T28" fmla="*/ 68 w 177"/>
                <a:gd name="T29" fmla="*/ 3 h 221"/>
                <a:gd name="T30" fmla="*/ 108 w 177"/>
                <a:gd name="T31" fmla="*/ 3 h 221"/>
                <a:gd name="T32" fmla="*/ 138 w 177"/>
                <a:gd name="T33" fmla="*/ 19 h 221"/>
                <a:gd name="T34" fmla="*/ 153 w 177"/>
                <a:gd name="T35" fmla="*/ 47 h 221"/>
                <a:gd name="T36" fmla="*/ 148 w 177"/>
                <a:gd name="T37" fmla="*/ 79 h 221"/>
                <a:gd name="T38" fmla="*/ 124 w 177"/>
                <a:gd name="T39" fmla="*/ 101 h 221"/>
                <a:gd name="T40" fmla="*/ 158 w 177"/>
                <a:gd name="T41" fmla="*/ 114 h 221"/>
                <a:gd name="T42" fmla="*/ 125 w 177"/>
                <a:gd name="T43" fmla="*/ 171 h 221"/>
                <a:gd name="T44" fmla="*/ 132 w 177"/>
                <a:gd name="T45" fmla="*/ 149 h 221"/>
                <a:gd name="T46" fmla="*/ 118 w 177"/>
                <a:gd name="T47" fmla="*/ 130 h 221"/>
                <a:gd name="T48" fmla="*/ 88 w 177"/>
                <a:gd name="T49" fmla="*/ 124 h 221"/>
                <a:gd name="T50" fmla="*/ 63 w 177"/>
                <a:gd name="T51" fmla="*/ 139 h 221"/>
                <a:gd name="T52" fmla="*/ 56 w 177"/>
                <a:gd name="T53" fmla="*/ 162 h 221"/>
                <a:gd name="T54" fmla="*/ 70 w 177"/>
                <a:gd name="T55" fmla="*/ 181 h 221"/>
                <a:gd name="T56" fmla="*/ 99 w 177"/>
                <a:gd name="T57" fmla="*/ 183 h 221"/>
                <a:gd name="T58" fmla="*/ 125 w 177"/>
                <a:gd name="T59" fmla="*/ 171 h 221"/>
                <a:gd name="T60" fmla="*/ 52 w 177"/>
                <a:gd name="T61" fmla="*/ 49 h 221"/>
                <a:gd name="T62" fmla="*/ 46 w 177"/>
                <a:gd name="T63" fmla="*/ 70 h 221"/>
                <a:gd name="T64" fmla="*/ 58 w 177"/>
                <a:gd name="T65" fmla="*/ 89 h 221"/>
                <a:gd name="T66" fmla="*/ 84 w 177"/>
                <a:gd name="T67" fmla="*/ 95 h 221"/>
                <a:gd name="T68" fmla="*/ 105 w 177"/>
                <a:gd name="T69" fmla="*/ 81 h 221"/>
                <a:gd name="T70" fmla="*/ 111 w 177"/>
                <a:gd name="T71" fmla="*/ 59 h 221"/>
                <a:gd name="T72" fmla="*/ 99 w 177"/>
                <a:gd name="T73" fmla="*/ 41 h 221"/>
                <a:gd name="T74" fmla="*/ 74 w 177"/>
                <a:gd name="T75" fmla="*/ 38 h 221"/>
                <a:gd name="T76" fmla="*/ 52 w 177"/>
                <a:gd name="T77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7" h="221">
                  <a:moveTo>
                    <a:pt x="158" y="114"/>
                  </a:moveTo>
                  <a:cubicBezTo>
                    <a:pt x="167" y="122"/>
                    <a:pt x="173" y="132"/>
                    <a:pt x="175" y="145"/>
                  </a:cubicBezTo>
                  <a:cubicBezTo>
                    <a:pt x="177" y="157"/>
                    <a:pt x="176" y="168"/>
                    <a:pt x="170" y="179"/>
                  </a:cubicBezTo>
                  <a:cubicBezTo>
                    <a:pt x="165" y="189"/>
                    <a:pt x="157" y="197"/>
                    <a:pt x="145" y="204"/>
                  </a:cubicBezTo>
                  <a:cubicBezTo>
                    <a:pt x="134" y="211"/>
                    <a:pt x="120" y="216"/>
                    <a:pt x="105" y="218"/>
                  </a:cubicBezTo>
                  <a:cubicBezTo>
                    <a:pt x="89" y="221"/>
                    <a:pt x="74" y="221"/>
                    <a:pt x="61" y="218"/>
                  </a:cubicBezTo>
                  <a:cubicBezTo>
                    <a:pt x="48" y="216"/>
                    <a:pt x="38" y="210"/>
                    <a:pt x="29" y="203"/>
                  </a:cubicBezTo>
                  <a:cubicBezTo>
                    <a:pt x="21" y="195"/>
                    <a:pt x="16" y="185"/>
                    <a:pt x="14" y="172"/>
                  </a:cubicBezTo>
                  <a:cubicBezTo>
                    <a:pt x="11" y="160"/>
                    <a:pt x="13" y="148"/>
                    <a:pt x="19" y="138"/>
                  </a:cubicBezTo>
                  <a:cubicBezTo>
                    <a:pt x="26" y="128"/>
                    <a:pt x="35" y="120"/>
                    <a:pt x="48" y="114"/>
                  </a:cubicBezTo>
                  <a:cubicBezTo>
                    <a:pt x="35" y="112"/>
                    <a:pt x="25" y="108"/>
                    <a:pt x="17" y="100"/>
                  </a:cubicBezTo>
                  <a:cubicBezTo>
                    <a:pt x="9" y="93"/>
                    <a:pt x="4" y="84"/>
                    <a:pt x="2" y="73"/>
                  </a:cubicBezTo>
                  <a:cubicBezTo>
                    <a:pt x="0" y="61"/>
                    <a:pt x="1" y="51"/>
                    <a:pt x="7" y="41"/>
                  </a:cubicBezTo>
                  <a:cubicBezTo>
                    <a:pt x="12" y="31"/>
                    <a:pt x="19" y="23"/>
                    <a:pt x="30" y="16"/>
                  </a:cubicBezTo>
                  <a:cubicBezTo>
                    <a:pt x="41" y="10"/>
                    <a:pt x="53" y="5"/>
                    <a:pt x="68" y="3"/>
                  </a:cubicBezTo>
                  <a:cubicBezTo>
                    <a:pt x="82" y="0"/>
                    <a:pt x="96" y="1"/>
                    <a:pt x="108" y="3"/>
                  </a:cubicBezTo>
                  <a:cubicBezTo>
                    <a:pt x="120" y="6"/>
                    <a:pt x="130" y="11"/>
                    <a:pt x="138" y="19"/>
                  </a:cubicBezTo>
                  <a:cubicBezTo>
                    <a:pt x="146" y="26"/>
                    <a:pt x="151" y="36"/>
                    <a:pt x="153" y="47"/>
                  </a:cubicBezTo>
                  <a:cubicBezTo>
                    <a:pt x="155" y="58"/>
                    <a:pt x="154" y="69"/>
                    <a:pt x="148" y="79"/>
                  </a:cubicBezTo>
                  <a:cubicBezTo>
                    <a:pt x="143" y="88"/>
                    <a:pt x="135" y="96"/>
                    <a:pt x="124" y="101"/>
                  </a:cubicBezTo>
                  <a:cubicBezTo>
                    <a:pt x="138" y="102"/>
                    <a:pt x="149" y="107"/>
                    <a:pt x="158" y="114"/>
                  </a:cubicBezTo>
                  <a:close/>
                  <a:moveTo>
                    <a:pt x="125" y="171"/>
                  </a:moveTo>
                  <a:cubicBezTo>
                    <a:pt x="131" y="165"/>
                    <a:pt x="133" y="158"/>
                    <a:pt x="132" y="149"/>
                  </a:cubicBezTo>
                  <a:cubicBezTo>
                    <a:pt x="130" y="140"/>
                    <a:pt x="126" y="134"/>
                    <a:pt x="118" y="130"/>
                  </a:cubicBezTo>
                  <a:cubicBezTo>
                    <a:pt x="110" y="126"/>
                    <a:pt x="100" y="124"/>
                    <a:pt x="88" y="124"/>
                  </a:cubicBezTo>
                  <a:cubicBezTo>
                    <a:pt x="77" y="128"/>
                    <a:pt x="69" y="133"/>
                    <a:pt x="63" y="139"/>
                  </a:cubicBezTo>
                  <a:cubicBezTo>
                    <a:pt x="57" y="146"/>
                    <a:pt x="54" y="153"/>
                    <a:pt x="56" y="162"/>
                  </a:cubicBezTo>
                  <a:cubicBezTo>
                    <a:pt x="57" y="171"/>
                    <a:pt x="62" y="177"/>
                    <a:pt x="70" y="181"/>
                  </a:cubicBezTo>
                  <a:cubicBezTo>
                    <a:pt x="77" y="184"/>
                    <a:pt x="87" y="185"/>
                    <a:pt x="99" y="183"/>
                  </a:cubicBezTo>
                  <a:cubicBezTo>
                    <a:pt x="110" y="181"/>
                    <a:pt x="119" y="177"/>
                    <a:pt x="125" y="171"/>
                  </a:cubicBezTo>
                  <a:close/>
                  <a:moveTo>
                    <a:pt x="52" y="49"/>
                  </a:moveTo>
                  <a:cubicBezTo>
                    <a:pt x="47" y="55"/>
                    <a:pt x="45" y="62"/>
                    <a:pt x="46" y="70"/>
                  </a:cubicBezTo>
                  <a:cubicBezTo>
                    <a:pt x="48" y="79"/>
                    <a:pt x="52" y="85"/>
                    <a:pt x="58" y="89"/>
                  </a:cubicBezTo>
                  <a:cubicBezTo>
                    <a:pt x="65" y="93"/>
                    <a:pt x="73" y="95"/>
                    <a:pt x="84" y="95"/>
                  </a:cubicBezTo>
                  <a:cubicBezTo>
                    <a:pt x="93" y="92"/>
                    <a:pt x="100" y="87"/>
                    <a:pt x="105" y="81"/>
                  </a:cubicBezTo>
                  <a:cubicBezTo>
                    <a:pt x="110" y="75"/>
                    <a:pt x="112" y="68"/>
                    <a:pt x="111" y="59"/>
                  </a:cubicBezTo>
                  <a:cubicBezTo>
                    <a:pt x="109" y="51"/>
                    <a:pt x="105" y="45"/>
                    <a:pt x="99" y="41"/>
                  </a:cubicBezTo>
                  <a:cubicBezTo>
                    <a:pt x="92" y="38"/>
                    <a:pt x="84" y="37"/>
                    <a:pt x="74" y="38"/>
                  </a:cubicBezTo>
                  <a:cubicBezTo>
                    <a:pt x="64" y="40"/>
                    <a:pt x="57" y="44"/>
                    <a:pt x="52" y="49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lïdê" hidden="1">
              <a:extLst>
                <a:ext uri="{FF2B5EF4-FFF2-40B4-BE49-F238E27FC236}">
                  <a16:creationId xmlns:a16="http://schemas.microsoft.com/office/drawing/2014/main" id="{2D56ADF8-ABA8-449E-8CB5-998C91F2290C}"/>
                </a:ext>
              </a:extLst>
            </p:cNvPr>
            <p:cNvSpPr/>
            <p:nvPr/>
          </p:nvSpPr>
          <p:spPr bwMode="auto">
            <a:xfrm>
              <a:off x="-6465982" y="7874210"/>
              <a:ext cx="920993" cy="1066891"/>
            </a:xfrm>
            <a:custGeom>
              <a:avLst/>
              <a:gdLst>
                <a:gd name="T0" fmla="*/ 177 w 186"/>
                <a:gd name="T1" fmla="*/ 146 h 216"/>
                <a:gd name="T2" fmla="*/ 186 w 186"/>
                <a:gd name="T3" fmla="*/ 180 h 216"/>
                <a:gd name="T4" fmla="*/ 54 w 186"/>
                <a:gd name="T5" fmla="*/ 216 h 216"/>
                <a:gd name="T6" fmla="*/ 46 w 186"/>
                <a:gd name="T7" fmla="*/ 185 h 216"/>
                <a:gd name="T8" fmla="*/ 91 w 186"/>
                <a:gd name="T9" fmla="*/ 99 h 216"/>
                <a:gd name="T10" fmla="*/ 100 w 186"/>
                <a:gd name="T11" fmla="*/ 55 h 216"/>
                <a:gd name="T12" fmla="*/ 89 w 186"/>
                <a:gd name="T13" fmla="*/ 39 h 216"/>
                <a:gd name="T14" fmla="*/ 68 w 186"/>
                <a:gd name="T15" fmla="*/ 39 h 216"/>
                <a:gd name="T16" fmla="*/ 22 w 186"/>
                <a:gd name="T17" fmla="*/ 72 h 216"/>
                <a:gd name="T18" fmla="*/ 0 w 186"/>
                <a:gd name="T19" fmla="*/ 45 h 216"/>
                <a:gd name="T20" fmla="*/ 25 w 186"/>
                <a:gd name="T21" fmla="*/ 21 h 216"/>
                <a:gd name="T22" fmla="*/ 60 w 186"/>
                <a:gd name="T23" fmla="*/ 5 h 216"/>
                <a:gd name="T24" fmla="*/ 112 w 186"/>
                <a:gd name="T25" fmla="*/ 6 h 216"/>
                <a:gd name="T26" fmla="*/ 140 w 186"/>
                <a:gd name="T27" fmla="*/ 40 h 216"/>
                <a:gd name="T28" fmla="*/ 142 w 186"/>
                <a:gd name="T29" fmla="*/ 73 h 216"/>
                <a:gd name="T30" fmla="*/ 128 w 186"/>
                <a:gd name="T31" fmla="*/ 111 h 216"/>
                <a:gd name="T32" fmla="*/ 97 w 186"/>
                <a:gd name="T33" fmla="*/ 168 h 216"/>
                <a:gd name="T34" fmla="*/ 177 w 186"/>
                <a:gd name="T35" fmla="*/ 14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16">
                  <a:moveTo>
                    <a:pt x="177" y="146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00" y="81"/>
                    <a:pt x="103" y="66"/>
                    <a:pt x="100" y="55"/>
                  </a:cubicBezTo>
                  <a:cubicBezTo>
                    <a:pt x="98" y="47"/>
                    <a:pt x="94" y="42"/>
                    <a:pt x="89" y="39"/>
                  </a:cubicBezTo>
                  <a:cubicBezTo>
                    <a:pt x="83" y="37"/>
                    <a:pt x="76" y="36"/>
                    <a:pt x="68" y="39"/>
                  </a:cubicBezTo>
                  <a:cubicBezTo>
                    <a:pt x="51" y="43"/>
                    <a:pt x="36" y="54"/>
                    <a:pt x="22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36"/>
                    <a:pt x="14" y="28"/>
                    <a:pt x="25" y="21"/>
                  </a:cubicBezTo>
                  <a:cubicBezTo>
                    <a:pt x="36" y="14"/>
                    <a:pt x="48" y="8"/>
                    <a:pt x="60" y="5"/>
                  </a:cubicBezTo>
                  <a:cubicBezTo>
                    <a:pt x="80" y="0"/>
                    <a:pt x="98" y="0"/>
                    <a:pt x="112" y="6"/>
                  </a:cubicBezTo>
                  <a:cubicBezTo>
                    <a:pt x="126" y="13"/>
                    <a:pt x="136" y="24"/>
                    <a:pt x="140" y="40"/>
                  </a:cubicBezTo>
                  <a:cubicBezTo>
                    <a:pt x="144" y="51"/>
                    <a:pt x="144" y="62"/>
                    <a:pt x="142" y="73"/>
                  </a:cubicBezTo>
                  <a:cubicBezTo>
                    <a:pt x="140" y="84"/>
                    <a:pt x="135" y="96"/>
                    <a:pt x="128" y="111"/>
                  </a:cubicBezTo>
                  <a:cubicBezTo>
                    <a:pt x="97" y="168"/>
                    <a:pt x="97" y="168"/>
                    <a:pt x="97" y="168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 hidden="1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4C8EEB42-6B3A-40A7-974F-564D28C3EB9F}"/>
              </a:ext>
            </a:extLst>
          </p:cNvPr>
          <p:cNvSpPr txBox="1"/>
          <p:nvPr/>
        </p:nvSpPr>
        <p:spPr>
          <a:xfrm>
            <a:off x="-5688216" y="1017216"/>
            <a:ext cx="568821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95A081-0D6E-450C-AA94-7948819E4153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5F10DD-FCCD-4EE4-AC08-A31C0210A7B7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9FD99FD-3B75-4BA3-8DB4-7D336EA90FAF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2B7D9E7-3A9F-4BDE-B1A5-6C3F2AEFE054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4C875-1308-49FA-BB45-2DE51B2FA758}"/>
              </a:ext>
            </a:extLst>
          </p:cNvPr>
          <p:cNvSpPr/>
          <p:nvPr/>
        </p:nvSpPr>
        <p:spPr>
          <a:xfrm>
            <a:off x="0" y="0"/>
            <a:ext cx="1727893" cy="512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17185" y="1186993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185" y="1186993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50336" y="312104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0336" y="312104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77020" y="1186993"/>
              <a:ext cx="655077" cy="8259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5077" cy="82596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0230" ay="-915329" az="-26745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7020" y="1186993"/>
                <a:ext cx="655077" cy="82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08611" y="1164678"/>
              <a:ext cx="674064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74064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60225" ay="-1268960" az="-354490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8611" y="1164678"/>
                <a:ext cx="674064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8586" y="1164678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8586" y="1164678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1326" y="1158514"/>
              <a:ext cx="901915" cy="8829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8292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-346451" ay="3247391" az="-281102"/>
                    <am3d:postTrans dx="0" dy="0" dz="0"/>
                  </am3d:trans>
                  <am3d:attrSrcUrl r:id="rId3"/>
                  <am3d:raster rName="Office3DRenderer" rVer="16.0.8326">
                    <am3d:blip r:embed="rId1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1326" y="1158514"/>
                <a:ext cx="901915" cy="88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57986" y="3090312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7986" y="3090312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65575" y="3090311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65575" y="3090311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0590" y="3107139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0590" y="3107139"/>
                <a:ext cx="731028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8381" y="3121046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2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8381" y="3121046"/>
                <a:ext cx="901915" cy="86394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2D5B3AC-2D93-41FC-8326-7A630F0FFB5D}"/>
              </a:ext>
            </a:extLst>
          </p:cNvPr>
          <p:cNvSpPr/>
          <p:nvPr/>
        </p:nvSpPr>
        <p:spPr>
          <a:xfrm rot="8100000">
            <a:off x="3286787" y="-8769144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3D33A37-F226-4209-B568-721AD1C71C54}"/>
              </a:ext>
            </a:extLst>
          </p:cNvPr>
          <p:cNvSpPr/>
          <p:nvPr/>
        </p:nvSpPr>
        <p:spPr>
          <a:xfrm rot="8100000">
            <a:off x="3399121" y="-875640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5" name="文本框 14">
            <a:extLst>
              <a:ext uri="{FF2B5EF4-FFF2-40B4-BE49-F238E27FC236}">
                <a16:creationId xmlns:a16="http://schemas.microsoft.com/office/drawing/2014/main" id="{188A29ED-0493-455C-AFD6-F8376F793136}"/>
              </a:ext>
            </a:extLst>
          </p:cNvPr>
          <p:cNvSpPr txBox="1"/>
          <p:nvPr/>
        </p:nvSpPr>
        <p:spPr>
          <a:xfrm>
            <a:off x="4550461" y="-9038798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46" name="Nguyênlý chuồng bồ câu">
            <a:extLst>
              <a:ext uri="{FF2B5EF4-FFF2-40B4-BE49-F238E27FC236}">
                <a16:creationId xmlns:a16="http://schemas.microsoft.com/office/drawing/2014/main" id="{C44D3402-942E-4758-9BB1-3F0BF9EDEB75}"/>
              </a:ext>
            </a:extLst>
          </p:cNvPr>
          <p:cNvSpPr txBox="1"/>
          <p:nvPr/>
        </p:nvSpPr>
        <p:spPr>
          <a:xfrm>
            <a:off x="3218269" y="-7904529"/>
            <a:ext cx="3340444" cy="1323439"/>
          </a:xfrm>
          <a:custGeom>
            <a:avLst/>
            <a:gdLst>
              <a:gd name="connsiteX0" fmla="*/ 0 w 4335276"/>
              <a:gd name="connsiteY0" fmla="*/ 0 h 1323439"/>
              <a:gd name="connsiteX1" fmla="*/ 4335276 w 4335276"/>
              <a:gd name="connsiteY1" fmla="*/ 0 h 1323439"/>
              <a:gd name="connsiteX2" fmla="*/ 4335276 w 4335276"/>
              <a:gd name="connsiteY2" fmla="*/ 1323439 h 1323439"/>
              <a:gd name="connsiteX3" fmla="*/ 0 w 4335276"/>
              <a:gd name="connsiteY3" fmla="*/ 1323439 h 1323439"/>
              <a:gd name="connsiteX4" fmla="*/ 0 w 4335276"/>
              <a:gd name="connsiteY4" fmla="*/ 0 h 1323439"/>
              <a:gd name="connsiteX0" fmla="*/ 0 w 4335276"/>
              <a:gd name="connsiteY0" fmla="*/ 205946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0 w 4335276"/>
              <a:gd name="connsiteY4" fmla="*/ 205946 h 1529385"/>
              <a:gd name="connsiteX0" fmla="*/ 1070919 w 4335276"/>
              <a:gd name="connsiteY0" fmla="*/ 49427 h 1529385"/>
              <a:gd name="connsiteX1" fmla="*/ 3132552 w 4335276"/>
              <a:gd name="connsiteY1" fmla="*/ 0 h 1529385"/>
              <a:gd name="connsiteX2" fmla="*/ 4335276 w 4335276"/>
              <a:gd name="connsiteY2" fmla="*/ 1529385 h 1529385"/>
              <a:gd name="connsiteX3" fmla="*/ 0 w 4335276"/>
              <a:gd name="connsiteY3" fmla="*/ 1529385 h 1529385"/>
              <a:gd name="connsiteX4" fmla="*/ 1070919 w 4335276"/>
              <a:gd name="connsiteY4" fmla="*/ 49427 h 1529385"/>
              <a:gd name="connsiteX0" fmla="*/ 1070919 w 3882195"/>
              <a:gd name="connsiteY0" fmla="*/ 49427 h 1620001"/>
              <a:gd name="connsiteX1" fmla="*/ 3132552 w 3882195"/>
              <a:gd name="connsiteY1" fmla="*/ 0 h 1620001"/>
              <a:gd name="connsiteX2" fmla="*/ 3882195 w 3882195"/>
              <a:gd name="connsiteY2" fmla="*/ 1620001 h 1620001"/>
              <a:gd name="connsiteX3" fmla="*/ 0 w 3882195"/>
              <a:gd name="connsiteY3" fmla="*/ 1529385 h 1620001"/>
              <a:gd name="connsiteX4" fmla="*/ 1070919 w 3882195"/>
              <a:gd name="connsiteY4" fmla="*/ 49427 h 1620001"/>
              <a:gd name="connsiteX0" fmla="*/ 708454 w 3519730"/>
              <a:gd name="connsiteY0" fmla="*/ 49427 h 1620001"/>
              <a:gd name="connsiteX1" fmla="*/ 2770087 w 3519730"/>
              <a:gd name="connsiteY1" fmla="*/ 0 h 1620001"/>
              <a:gd name="connsiteX2" fmla="*/ 3519730 w 3519730"/>
              <a:gd name="connsiteY2" fmla="*/ 1620001 h 1620001"/>
              <a:gd name="connsiteX3" fmla="*/ 0 w 3519730"/>
              <a:gd name="connsiteY3" fmla="*/ 1554099 h 1620001"/>
              <a:gd name="connsiteX4" fmla="*/ 708454 w 3519730"/>
              <a:gd name="connsiteY4" fmla="*/ 49427 h 1620001"/>
              <a:gd name="connsiteX0" fmla="*/ 708454 w 3519730"/>
              <a:gd name="connsiteY0" fmla="*/ 0 h 1570574"/>
              <a:gd name="connsiteX1" fmla="*/ 2111060 w 3519730"/>
              <a:gd name="connsiteY1" fmla="*/ 140043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8238 h 1578812"/>
              <a:gd name="connsiteX1" fmla="*/ 1649741 w 3519730"/>
              <a:gd name="connsiteY1" fmla="*/ 0 h 1578812"/>
              <a:gd name="connsiteX2" fmla="*/ 3519730 w 3519730"/>
              <a:gd name="connsiteY2" fmla="*/ 1578812 h 1578812"/>
              <a:gd name="connsiteX3" fmla="*/ 0 w 3519730"/>
              <a:gd name="connsiteY3" fmla="*/ 1512910 h 1578812"/>
              <a:gd name="connsiteX4" fmla="*/ 708454 w 3519730"/>
              <a:gd name="connsiteY4" fmla="*/ 8238 h 1578812"/>
              <a:gd name="connsiteX0" fmla="*/ 708454 w 3519730"/>
              <a:gd name="connsiteY0" fmla="*/ 20301 h 1590875"/>
              <a:gd name="connsiteX1" fmla="*/ 1649741 w 3519730"/>
              <a:gd name="connsiteY1" fmla="*/ 12063 h 1590875"/>
              <a:gd name="connsiteX2" fmla="*/ 3519730 w 3519730"/>
              <a:gd name="connsiteY2" fmla="*/ 1590875 h 1590875"/>
              <a:gd name="connsiteX3" fmla="*/ 0 w 3519730"/>
              <a:gd name="connsiteY3" fmla="*/ 1524973 h 1590875"/>
              <a:gd name="connsiteX4" fmla="*/ 708454 w 3519730"/>
              <a:gd name="connsiteY4" fmla="*/ 20301 h 1590875"/>
              <a:gd name="connsiteX0" fmla="*/ 708454 w 3519730"/>
              <a:gd name="connsiteY0" fmla="*/ 175 h 1570749"/>
              <a:gd name="connsiteX1" fmla="*/ 2333481 w 3519730"/>
              <a:gd name="connsiteY1" fmla="*/ 57840 h 1570749"/>
              <a:gd name="connsiteX2" fmla="*/ 3519730 w 3519730"/>
              <a:gd name="connsiteY2" fmla="*/ 1570749 h 1570749"/>
              <a:gd name="connsiteX3" fmla="*/ 0 w 3519730"/>
              <a:gd name="connsiteY3" fmla="*/ 1504847 h 1570749"/>
              <a:gd name="connsiteX4" fmla="*/ 708454 w 3519730"/>
              <a:gd name="connsiteY4" fmla="*/ 175 h 1570749"/>
              <a:gd name="connsiteX0" fmla="*/ 708454 w 3519730"/>
              <a:gd name="connsiteY0" fmla="*/ 0 h 1570574"/>
              <a:gd name="connsiteX1" fmla="*/ 3050173 w 3519730"/>
              <a:gd name="connsiteY1" fmla="*/ 24714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519730 w 3519730"/>
              <a:gd name="connsiteY2" fmla="*/ 1570574 h 1570574"/>
              <a:gd name="connsiteX3" fmla="*/ 0 w 3519730"/>
              <a:gd name="connsiteY3" fmla="*/ 1504672 h 1570574"/>
              <a:gd name="connsiteX4" fmla="*/ 708454 w 3519730"/>
              <a:gd name="connsiteY4" fmla="*/ 0 h 1570574"/>
              <a:gd name="connsiteX0" fmla="*/ 708454 w 3519730"/>
              <a:gd name="connsiteY0" fmla="*/ 0 h 1570574"/>
              <a:gd name="connsiteX1" fmla="*/ 2852465 w 3519730"/>
              <a:gd name="connsiteY1" fmla="*/ 57665 h 1570574"/>
              <a:gd name="connsiteX2" fmla="*/ 3165914 w 3519730"/>
              <a:gd name="connsiteY2" fmla="*/ 760136 h 1570574"/>
              <a:gd name="connsiteX3" fmla="*/ 3519730 w 3519730"/>
              <a:gd name="connsiteY3" fmla="*/ 1570574 h 1570574"/>
              <a:gd name="connsiteX4" fmla="*/ 0 w 3519730"/>
              <a:gd name="connsiteY4" fmla="*/ 1504672 h 1570574"/>
              <a:gd name="connsiteX5" fmla="*/ 708454 w 3519730"/>
              <a:gd name="connsiteY5" fmla="*/ 0 h 1570574"/>
              <a:gd name="connsiteX0" fmla="*/ 708454 w 3882606"/>
              <a:gd name="connsiteY0" fmla="*/ 0 h 1570574"/>
              <a:gd name="connsiteX1" fmla="*/ 2852465 w 3882606"/>
              <a:gd name="connsiteY1" fmla="*/ 57665 h 1570574"/>
              <a:gd name="connsiteX2" fmla="*/ 3882606 w 3882606"/>
              <a:gd name="connsiteY2" fmla="*/ 1130838 h 1570574"/>
              <a:gd name="connsiteX3" fmla="*/ 3519730 w 3882606"/>
              <a:gd name="connsiteY3" fmla="*/ 1570574 h 1570574"/>
              <a:gd name="connsiteX4" fmla="*/ 0 w 3882606"/>
              <a:gd name="connsiteY4" fmla="*/ 1504672 h 1570574"/>
              <a:gd name="connsiteX5" fmla="*/ 708454 w 3882606"/>
              <a:gd name="connsiteY5" fmla="*/ 0 h 1570574"/>
              <a:gd name="connsiteX0" fmla="*/ 708454 w 3882606"/>
              <a:gd name="connsiteY0" fmla="*/ 0 h 2040130"/>
              <a:gd name="connsiteX1" fmla="*/ 2852465 w 3882606"/>
              <a:gd name="connsiteY1" fmla="*/ 57665 h 2040130"/>
              <a:gd name="connsiteX2" fmla="*/ 3882606 w 3882606"/>
              <a:gd name="connsiteY2" fmla="*/ 1130838 h 2040130"/>
              <a:gd name="connsiteX3" fmla="*/ 2967795 w 3882606"/>
              <a:gd name="connsiteY3" fmla="*/ 2040130 h 2040130"/>
              <a:gd name="connsiteX4" fmla="*/ 0 w 3882606"/>
              <a:gd name="connsiteY4" fmla="*/ 1504672 h 2040130"/>
              <a:gd name="connsiteX5" fmla="*/ 708454 w 3882606"/>
              <a:gd name="connsiteY5" fmla="*/ 0 h 2040130"/>
              <a:gd name="connsiteX0" fmla="*/ 1129838 w 4303990"/>
              <a:gd name="connsiteY0" fmla="*/ 0 h 2040130"/>
              <a:gd name="connsiteX1" fmla="*/ 3273849 w 4303990"/>
              <a:gd name="connsiteY1" fmla="*/ 57665 h 2040130"/>
              <a:gd name="connsiteX2" fmla="*/ 4303990 w 4303990"/>
              <a:gd name="connsiteY2" fmla="*/ 1130838 h 2040130"/>
              <a:gd name="connsiteX3" fmla="*/ 3389179 w 4303990"/>
              <a:gd name="connsiteY3" fmla="*/ 2040130 h 2040130"/>
              <a:gd name="connsiteX4" fmla="*/ 421384 w 4303990"/>
              <a:gd name="connsiteY4" fmla="*/ 1504672 h 2040130"/>
              <a:gd name="connsiteX5" fmla="*/ 12076 w 4303990"/>
              <a:gd name="connsiteY5" fmla="*/ 1155552 h 2040130"/>
              <a:gd name="connsiteX6" fmla="*/ 1129838 w 4303990"/>
              <a:gd name="connsiteY6" fmla="*/ 0 h 2040130"/>
              <a:gd name="connsiteX0" fmla="*/ 1125986 w 4300138"/>
              <a:gd name="connsiteY0" fmla="*/ 0 h 2040130"/>
              <a:gd name="connsiteX1" fmla="*/ 3269997 w 4300138"/>
              <a:gd name="connsiteY1" fmla="*/ 57665 h 2040130"/>
              <a:gd name="connsiteX2" fmla="*/ 4300138 w 4300138"/>
              <a:gd name="connsiteY2" fmla="*/ 1130838 h 2040130"/>
              <a:gd name="connsiteX3" fmla="*/ 3385327 w 4300138"/>
              <a:gd name="connsiteY3" fmla="*/ 2040130 h 2040130"/>
              <a:gd name="connsiteX4" fmla="*/ 738807 w 4300138"/>
              <a:gd name="connsiteY4" fmla="*/ 1965991 h 2040130"/>
              <a:gd name="connsiteX5" fmla="*/ 8224 w 4300138"/>
              <a:gd name="connsiteY5" fmla="*/ 1155552 h 2040130"/>
              <a:gd name="connsiteX6" fmla="*/ 1125986 w 4300138"/>
              <a:gd name="connsiteY6" fmla="*/ 0 h 2040130"/>
              <a:gd name="connsiteX0" fmla="*/ 1144936 w 4319088"/>
              <a:gd name="connsiteY0" fmla="*/ 0 h 2040130"/>
              <a:gd name="connsiteX1" fmla="*/ 3288947 w 4319088"/>
              <a:gd name="connsiteY1" fmla="*/ 57665 h 2040130"/>
              <a:gd name="connsiteX2" fmla="*/ 4319088 w 4319088"/>
              <a:gd name="connsiteY2" fmla="*/ 1130838 h 2040130"/>
              <a:gd name="connsiteX3" fmla="*/ 3404277 w 4319088"/>
              <a:gd name="connsiteY3" fmla="*/ 2040130 h 2040130"/>
              <a:gd name="connsiteX4" fmla="*/ 757757 w 4319088"/>
              <a:gd name="connsiteY4" fmla="*/ 1965991 h 2040130"/>
              <a:gd name="connsiteX5" fmla="*/ 27174 w 4319088"/>
              <a:gd name="connsiteY5" fmla="*/ 1155552 h 2040130"/>
              <a:gd name="connsiteX6" fmla="*/ 1144936 w 4319088"/>
              <a:gd name="connsiteY6" fmla="*/ 0 h 2040130"/>
              <a:gd name="connsiteX0" fmla="*/ 1117762 w 4291914"/>
              <a:gd name="connsiteY0" fmla="*/ 0 h 2040130"/>
              <a:gd name="connsiteX1" fmla="*/ 3261773 w 4291914"/>
              <a:gd name="connsiteY1" fmla="*/ 57665 h 2040130"/>
              <a:gd name="connsiteX2" fmla="*/ 4291914 w 4291914"/>
              <a:gd name="connsiteY2" fmla="*/ 1130838 h 2040130"/>
              <a:gd name="connsiteX3" fmla="*/ 3377103 w 4291914"/>
              <a:gd name="connsiteY3" fmla="*/ 2040130 h 2040130"/>
              <a:gd name="connsiteX4" fmla="*/ 730583 w 4291914"/>
              <a:gd name="connsiteY4" fmla="*/ 1965991 h 2040130"/>
              <a:gd name="connsiteX5" fmla="*/ 0 w 4291914"/>
              <a:gd name="connsiteY5" fmla="*/ 1155552 h 2040130"/>
              <a:gd name="connsiteX6" fmla="*/ 1117762 w 4291914"/>
              <a:gd name="connsiteY6" fmla="*/ 0 h 2040130"/>
              <a:gd name="connsiteX0" fmla="*/ 1076572 w 4250724"/>
              <a:gd name="connsiteY0" fmla="*/ 0 h 2040130"/>
              <a:gd name="connsiteX1" fmla="*/ 3220583 w 4250724"/>
              <a:gd name="connsiteY1" fmla="*/ 57665 h 2040130"/>
              <a:gd name="connsiteX2" fmla="*/ 4250724 w 4250724"/>
              <a:gd name="connsiteY2" fmla="*/ 1130838 h 2040130"/>
              <a:gd name="connsiteX3" fmla="*/ 3335913 w 4250724"/>
              <a:gd name="connsiteY3" fmla="*/ 2040130 h 2040130"/>
              <a:gd name="connsiteX4" fmla="*/ 689393 w 4250724"/>
              <a:gd name="connsiteY4" fmla="*/ 1965991 h 2040130"/>
              <a:gd name="connsiteX5" fmla="*/ 0 w 4250724"/>
              <a:gd name="connsiteY5" fmla="*/ 1139076 h 2040130"/>
              <a:gd name="connsiteX6" fmla="*/ 1076572 w 4250724"/>
              <a:gd name="connsiteY6" fmla="*/ 0 h 2040130"/>
              <a:gd name="connsiteX0" fmla="*/ 1076572 w 4250724"/>
              <a:gd name="connsiteY0" fmla="*/ 0 h 2073083"/>
              <a:gd name="connsiteX1" fmla="*/ 3220583 w 4250724"/>
              <a:gd name="connsiteY1" fmla="*/ 57665 h 2073083"/>
              <a:gd name="connsiteX2" fmla="*/ 4250724 w 4250724"/>
              <a:gd name="connsiteY2" fmla="*/ 1130838 h 2073083"/>
              <a:gd name="connsiteX3" fmla="*/ 3335913 w 4250724"/>
              <a:gd name="connsiteY3" fmla="*/ 2040130 h 2073083"/>
              <a:gd name="connsiteX4" fmla="*/ 837674 w 4250724"/>
              <a:gd name="connsiteY4" fmla="*/ 2073083 h 2073083"/>
              <a:gd name="connsiteX5" fmla="*/ 0 w 4250724"/>
              <a:gd name="connsiteY5" fmla="*/ 1139076 h 2073083"/>
              <a:gd name="connsiteX6" fmla="*/ 1076572 w 4250724"/>
              <a:gd name="connsiteY6" fmla="*/ 0 h 2073083"/>
              <a:gd name="connsiteX0" fmla="*/ 953004 w 4250724"/>
              <a:gd name="connsiteY0" fmla="*/ 98854 h 2015418"/>
              <a:gd name="connsiteX1" fmla="*/ 3220583 w 4250724"/>
              <a:gd name="connsiteY1" fmla="*/ 0 h 2015418"/>
              <a:gd name="connsiteX2" fmla="*/ 4250724 w 4250724"/>
              <a:gd name="connsiteY2" fmla="*/ 1073173 h 2015418"/>
              <a:gd name="connsiteX3" fmla="*/ 3335913 w 4250724"/>
              <a:gd name="connsiteY3" fmla="*/ 1982465 h 2015418"/>
              <a:gd name="connsiteX4" fmla="*/ 837674 w 4250724"/>
              <a:gd name="connsiteY4" fmla="*/ 2015418 h 2015418"/>
              <a:gd name="connsiteX5" fmla="*/ 0 w 4250724"/>
              <a:gd name="connsiteY5" fmla="*/ 1081411 h 2015418"/>
              <a:gd name="connsiteX6" fmla="*/ 953004 w 4250724"/>
              <a:gd name="connsiteY6" fmla="*/ 98854 h 2015418"/>
              <a:gd name="connsiteX0" fmla="*/ 953004 w 4250724"/>
              <a:gd name="connsiteY0" fmla="*/ 0 h 1916564"/>
              <a:gd name="connsiteX1" fmla="*/ 3360627 w 4250724"/>
              <a:gd name="connsiteY1" fmla="*/ 49428 h 1916564"/>
              <a:gd name="connsiteX2" fmla="*/ 4250724 w 4250724"/>
              <a:gd name="connsiteY2" fmla="*/ 974319 h 1916564"/>
              <a:gd name="connsiteX3" fmla="*/ 3335913 w 4250724"/>
              <a:gd name="connsiteY3" fmla="*/ 1883611 h 1916564"/>
              <a:gd name="connsiteX4" fmla="*/ 837674 w 4250724"/>
              <a:gd name="connsiteY4" fmla="*/ 1916564 h 1916564"/>
              <a:gd name="connsiteX5" fmla="*/ 0 w 4250724"/>
              <a:gd name="connsiteY5" fmla="*/ 982557 h 1916564"/>
              <a:gd name="connsiteX6" fmla="*/ 953004 w 4250724"/>
              <a:gd name="connsiteY6" fmla="*/ 0 h 191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0724" h="1916564">
                <a:moveTo>
                  <a:pt x="953004" y="0"/>
                </a:moveTo>
                <a:lnTo>
                  <a:pt x="3360627" y="49428"/>
                </a:lnTo>
                <a:lnTo>
                  <a:pt x="4250724" y="974319"/>
                </a:lnTo>
                <a:lnTo>
                  <a:pt x="3335913" y="1883611"/>
                </a:lnTo>
                <a:lnTo>
                  <a:pt x="837674" y="1916564"/>
                </a:lnTo>
                <a:cubicBezTo>
                  <a:pt x="193238" y="1209812"/>
                  <a:pt x="504393" y="1541027"/>
                  <a:pt x="0" y="982557"/>
                </a:cubicBezTo>
                <a:lnTo>
                  <a:pt x="95300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50B9D1"/>
                </a:solidFill>
                <a:latin typeface="+mj-lt"/>
              </a:rPr>
              <a:t>Nguyên lý chuồng bồ câu</a:t>
            </a:r>
          </a:p>
        </p:txBody>
      </p:sp>
    </p:spTree>
    <p:extLst>
      <p:ext uri="{BB962C8B-B14F-4D97-AF65-F5344CB8AC3E}">
        <p14:creationId xmlns:p14="http://schemas.microsoft.com/office/powerpoint/2010/main" val="22406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5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2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3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4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9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0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1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2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6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43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4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5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6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50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1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3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57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8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0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64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5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6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7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1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2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3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-2256702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ḷîḓe">
              <a:extLst>
                <a:ext uri="{FF2B5EF4-FFF2-40B4-BE49-F238E27FC236}">
                  <a16:creationId xmlns:a16="http://schemas.microsoft.com/office/drawing/2014/main" id="{A806F44F-416D-418C-9C1F-3341D374D58E}"/>
                </a:ext>
              </a:extLst>
            </p:cNvPr>
            <p:cNvSpPr/>
            <p:nvPr/>
          </p:nvSpPr>
          <p:spPr bwMode="auto">
            <a:xfrm>
              <a:off x="-7409771" y="7190305"/>
              <a:ext cx="848043" cy="1094249"/>
            </a:xfrm>
            <a:custGeom>
              <a:avLst/>
              <a:gdLst>
                <a:gd name="T0" fmla="*/ 186 w 186"/>
                <a:gd name="T1" fmla="*/ 158 h 240"/>
                <a:gd name="T2" fmla="*/ 183 w 186"/>
                <a:gd name="T3" fmla="*/ 198 h 240"/>
                <a:gd name="T4" fmla="*/ 151 w 186"/>
                <a:gd name="T5" fmla="*/ 196 h 240"/>
                <a:gd name="T6" fmla="*/ 148 w 186"/>
                <a:gd name="T7" fmla="*/ 240 h 240"/>
                <a:gd name="T8" fmla="*/ 97 w 186"/>
                <a:gd name="T9" fmla="*/ 236 h 240"/>
                <a:gd name="T10" fmla="*/ 100 w 186"/>
                <a:gd name="T11" fmla="*/ 193 h 240"/>
                <a:gd name="T12" fmla="*/ 0 w 186"/>
                <a:gd name="T13" fmla="*/ 186 h 240"/>
                <a:gd name="T14" fmla="*/ 3 w 186"/>
                <a:gd name="T15" fmla="*/ 149 h 240"/>
                <a:gd name="T16" fmla="*/ 122 w 186"/>
                <a:gd name="T17" fmla="*/ 0 h 240"/>
                <a:gd name="T18" fmla="*/ 163 w 186"/>
                <a:gd name="T19" fmla="*/ 3 h 240"/>
                <a:gd name="T20" fmla="*/ 153 w 186"/>
                <a:gd name="T21" fmla="*/ 156 h 240"/>
                <a:gd name="T22" fmla="*/ 186 w 186"/>
                <a:gd name="T23" fmla="*/ 158 h 240"/>
                <a:gd name="T24" fmla="*/ 51 w 186"/>
                <a:gd name="T25" fmla="*/ 150 h 240"/>
                <a:gd name="T26" fmla="*/ 102 w 186"/>
                <a:gd name="T27" fmla="*/ 153 h 240"/>
                <a:gd name="T28" fmla="*/ 107 w 186"/>
                <a:gd name="T29" fmla="*/ 79 h 240"/>
                <a:gd name="T30" fmla="*/ 51 w 186"/>
                <a:gd name="T31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40">
                  <a:moveTo>
                    <a:pt x="186" y="158"/>
                  </a:moveTo>
                  <a:lnTo>
                    <a:pt x="183" y="198"/>
                  </a:lnTo>
                  <a:lnTo>
                    <a:pt x="151" y="196"/>
                  </a:lnTo>
                  <a:lnTo>
                    <a:pt x="148" y="240"/>
                  </a:lnTo>
                  <a:lnTo>
                    <a:pt x="97" y="236"/>
                  </a:lnTo>
                  <a:lnTo>
                    <a:pt x="100" y="193"/>
                  </a:lnTo>
                  <a:lnTo>
                    <a:pt x="0" y="186"/>
                  </a:lnTo>
                  <a:lnTo>
                    <a:pt x="3" y="149"/>
                  </a:lnTo>
                  <a:lnTo>
                    <a:pt x="122" y="0"/>
                  </a:lnTo>
                  <a:lnTo>
                    <a:pt x="163" y="3"/>
                  </a:lnTo>
                  <a:lnTo>
                    <a:pt x="153" y="156"/>
                  </a:lnTo>
                  <a:lnTo>
                    <a:pt x="186" y="158"/>
                  </a:lnTo>
                  <a:close/>
                  <a:moveTo>
                    <a:pt x="51" y="150"/>
                  </a:moveTo>
                  <a:lnTo>
                    <a:pt x="102" y="153"/>
                  </a:lnTo>
                  <a:lnTo>
                    <a:pt x="107" y="79"/>
                  </a:lnTo>
                  <a:lnTo>
                    <a:pt x="51" y="1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liḍè">
              <a:extLst>
                <a:ext uri="{FF2B5EF4-FFF2-40B4-BE49-F238E27FC236}">
                  <a16:creationId xmlns:a16="http://schemas.microsoft.com/office/drawing/2014/main" id="{6870165E-4A39-4FE8-9DC7-F443A76B607F}"/>
                </a:ext>
              </a:extLst>
            </p:cNvPr>
            <p:cNvSpPr/>
            <p:nvPr/>
          </p:nvSpPr>
          <p:spPr bwMode="auto">
            <a:xfrm>
              <a:off x="-5786636" y="6779964"/>
              <a:ext cx="875398" cy="1094249"/>
            </a:xfrm>
            <a:custGeom>
              <a:avLst/>
              <a:gdLst>
                <a:gd name="T0" fmla="*/ 158 w 177"/>
                <a:gd name="T1" fmla="*/ 114 h 221"/>
                <a:gd name="T2" fmla="*/ 175 w 177"/>
                <a:gd name="T3" fmla="*/ 145 h 221"/>
                <a:gd name="T4" fmla="*/ 170 w 177"/>
                <a:gd name="T5" fmla="*/ 179 h 221"/>
                <a:gd name="T6" fmla="*/ 145 w 177"/>
                <a:gd name="T7" fmla="*/ 204 h 221"/>
                <a:gd name="T8" fmla="*/ 105 w 177"/>
                <a:gd name="T9" fmla="*/ 218 h 221"/>
                <a:gd name="T10" fmla="*/ 61 w 177"/>
                <a:gd name="T11" fmla="*/ 218 h 221"/>
                <a:gd name="T12" fmla="*/ 29 w 177"/>
                <a:gd name="T13" fmla="*/ 203 h 221"/>
                <a:gd name="T14" fmla="*/ 14 w 177"/>
                <a:gd name="T15" fmla="*/ 172 h 221"/>
                <a:gd name="T16" fmla="*/ 19 w 177"/>
                <a:gd name="T17" fmla="*/ 138 h 221"/>
                <a:gd name="T18" fmla="*/ 48 w 177"/>
                <a:gd name="T19" fmla="*/ 114 h 221"/>
                <a:gd name="T20" fmla="*/ 17 w 177"/>
                <a:gd name="T21" fmla="*/ 100 h 221"/>
                <a:gd name="T22" fmla="*/ 2 w 177"/>
                <a:gd name="T23" fmla="*/ 73 h 221"/>
                <a:gd name="T24" fmla="*/ 7 w 177"/>
                <a:gd name="T25" fmla="*/ 41 h 221"/>
                <a:gd name="T26" fmla="*/ 30 w 177"/>
                <a:gd name="T27" fmla="*/ 16 h 221"/>
                <a:gd name="T28" fmla="*/ 68 w 177"/>
                <a:gd name="T29" fmla="*/ 3 h 221"/>
                <a:gd name="T30" fmla="*/ 108 w 177"/>
                <a:gd name="T31" fmla="*/ 3 h 221"/>
                <a:gd name="T32" fmla="*/ 138 w 177"/>
                <a:gd name="T33" fmla="*/ 19 h 221"/>
                <a:gd name="T34" fmla="*/ 153 w 177"/>
                <a:gd name="T35" fmla="*/ 47 h 221"/>
                <a:gd name="T36" fmla="*/ 148 w 177"/>
                <a:gd name="T37" fmla="*/ 79 h 221"/>
                <a:gd name="T38" fmla="*/ 124 w 177"/>
                <a:gd name="T39" fmla="*/ 101 h 221"/>
                <a:gd name="T40" fmla="*/ 158 w 177"/>
                <a:gd name="T41" fmla="*/ 114 h 221"/>
                <a:gd name="T42" fmla="*/ 125 w 177"/>
                <a:gd name="T43" fmla="*/ 171 h 221"/>
                <a:gd name="T44" fmla="*/ 132 w 177"/>
                <a:gd name="T45" fmla="*/ 149 h 221"/>
                <a:gd name="T46" fmla="*/ 118 w 177"/>
                <a:gd name="T47" fmla="*/ 130 h 221"/>
                <a:gd name="T48" fmla="*/ 88 w 177"/>
                <a:gd name="T49" fmla="*/ 124 h 221"/>
                <a:gd name="T50" fmla="*/ 63 w 177"/>
                <a:gd name="T51" fmla="*/ 139 h 221"/>
                <a:gd name="T52" fmla="*/ 56 w 177"/>
                <a:gd name="T53" fmla="*/ 162 h 221"/>
                <a:gd name="T54" fmla="*/ 70 w 177"/>
                <a:gd name="T55" fmla="*/ 181 h 221"/>
                <a:gd name="T56" fmla="*/ 99 w 177"/>
                <a:gd name="T57" fmla="*/ 183 h 221"/>
                <a:gd name="T58" fmla="*/ 125 w 177"/>
                <a:gd name="T59" fmla="*/ 171 h 221"/>
                <a:gd name="T60" fmla="*/ 52 w 177"/>
                <a:gd name="T61" fmla="*/ 49 h 221"/>
                <a:gd name="T62" fmla="*/ 46 w 177"/>
                <a:gd name="T63" fmla="*/ 70 h 221"/>
                <a:gd name="T64" fmla="*/ 58 w 177"/>
                <a:gd name="T65" fmla="*/ 89 h 221"/>
                <a:gd name="T66" fmla="*/ 84 w 177"/>
                <a:gd name="T67" fmla="*/ 95 h 221"/>
                <a:gd name="T68" fmla="*/ 105 w 177"/>
                <a:gd name="T69" fmla="*/ 81 h 221"/>
                <a:gd name="T70" fmla="*/ 111 w 177"/>
                <a:gd name="T71" fmla="*/ 59 h 221"/>
                <a:gd name="T72" fmla="*/ 99 w 177"/>
                <a:gd name="T73" fmla="*/ 41 h 221"/>
                <a:gd name="T74" fmla="*/ 74 w 177"/>
                <a:gd name="T75" fmla="*/ 38 h 221"/>
                <a:gd name="T76" fmla="*/ 52 w 177"/>
                <a:gd name="T77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7" h="221">
                  <a:moveTo>
                    <a:pt x="158" y="114"/>
                  </a:moveTo>
                  <a:cubicBezTo>
                    <a:pt x="167" y="122"/>
                    <a:pt x="173" y="132"/>
                    <a:pt x="175" y="145"/>
                  </a:cubicBezTo>
                  <a:cubicBezTo>
                    <a:pt x="177" y="157"/>
                    <a:pt x="176" y="168"/>
                    <a:pt x="170" y="179"/>
                  </a:cubicBezTo>
                  <a:cubicBezTo>
                    <a:pt x="165" y="189"/>
                    <a:pt x="157" y="197"/>
                    <a:pt x="145" y="204"/>
                  </a:cubicBezTo>
                  <a:cubicBezTo>
                    <a:pt x="134" y="211"/>
                    <a:pt x="120" y="216"/>
                    <a:pt x="105" y="218"/>
                  </a:cubicBezTo>
                  <a:cubicBezTo>
                    <a:pt x="89" y="221"/>
                    <a:pt x="74" y="221"/>
                    <a:pt x="61" y="218"/>
                  </a:cubicBezTo>
                  <a:cubicBezTo>
                    <a:pt x="48" y="216"/>
                    <a:pt x="38" y="210"/>
                    <a:pt x="29" y="203"/>
                  </a:cubicBezTo>
                  <a:cubicBezTo>
                    <a:pt x="21" y="195"/>
                    <a:pt x="16" y="185"/>
                    <a:pt x="14" y="172"/>
                  </a:cubicBezTo>
                  <a:cubicBezTo>
                    <a:pt x="11" y="160"/>
                    <a:pt x="13" y="148"/>
                    <a:pt x="19" y="138"/>
                  </a:cubicBezTo>
                  <a:cubicBezTo>
                    <a:pt x="26" y="128"/>
                    <a:pt x="35" y="120"/>
                    <a:pt x="48" y="114"/>
                  </a:cubicBezTo>
                  <a:cubicBezTo>
                    <a:pt x="35" y="112"/>
                    <a:pt x="25" y="108"/>
                    <a:pt x="17" y="100"/>
                  </a:cubicBezTo>
                  <a:cubicBezTo>
                    <a:pt x="9" y="93"/>
                    <a:pt x="4" y="84"/>
                    <a:pt x="2" y="73"/>
                  </a:cubicBezTo>
                  <a:cubicBezTo>
                    <a:pt x="0" y="61"/>
                    <a:pt x="1" y="51"/>
                    <a:pt x="7" y="41"/>
                  </a:cubicBezTo>
                  <a:cubicBezTo>
                    <a:pt x="12" y="31"/>
                    <a:pt x="19" y="23"/>
                    <a:pt x="30" y="16"/>
                  </a:cubicBezTo>
                  <a:cubicBezTo>
                    <a:pt x="41" y="10"/>
                    <a:pt x="53" y="5"/>
                    <a:pt x="68" y="3"/>
                  </a:cubicBezTo>
                  <a:cubicBezTo>
                    <a:pt x="82" y="0"/>
                    <a:pt x="96" y="1"/>
                    <a:pt x="108" y="3"/>
                  </a:cubicBezTo>
                  <a:cubicBezTo>
                    <a:pt x="120" y="6"/>
                    <a:pt x="130" y="11"/>
                    <a:pt x="138" y="19"/>
                  </a:cubicBezTo>
                  <a:cubicBezTo>
                    <a:pt x="146" y="26"/>
                    <a:pt x="151" y="36"/>
                    <a:pt x="153" y="47"/>
                  </a:cubicBezTo>
                  <a:cubicBezTo>
                    <a:pt x="155" y="58"/>
                    <a:pt x="154" y="69"/>
                    <a:pt x="148" y="79"/>
                  </a:cubicBezTo>
                  <a:cubicBezTo>
                    <a:pt x="143" y="88"/>
                    <a:pt x="135" y="96"/>
                    <a:pt x="124" y="101"/>
                  </a:cubicBezTo>
                  <a:cubicBezTo>
                    <a:pt x="138" y="102"/>
                    <a:pt x="149" y="107"/>
                    <a:pt x="158" y="114"/>
                  </a:cubicBezTo>
                  <a:close/>
                  <a:moveTo>
                    <a:pt x="125" y="171"/>
                  </a:moveTo>
                  <a:cubicBezTo>
                    <a:pt x="131" y="165"/>
                    <a:pt x="133" y="158"/>
                    <a:pt x="132" y="149"/>
                  </a:cubicBezTo>
                  <a:cubicBezTo>
                    <a:pt x="130" y="140"/>
                    <a:pt x="126" y="134"/>
                    <a:pt x="118" y="130"/>
                  </a:cubicBezTo>
                  <a:cubicBezTo>
                    <a:pt x="110" y="126"/>
                    <a:pt x="100" y="124"/>
                    <a:pt x="88" y="124"/>
                  </a:cubicBezTo>
                  <a:cubicBezTo>
                    <a:pt x="77" y="128"/>
                    <a:pt x="69" y="133"/>
                    <a:pt x="63" y="139"/>
                  </a:cubicBezTo>
                  <a:cubicBezTo>
                    <a:pt x="57" y="146"/>
                    <a:pt x="54" y="153"/>
                    <a:pt x="56" y="162"/>
                  </a:cubicBezTo>
                  <a:cubicBezTo>
                    <a:pt x="57" y="171"/>
                    <a:pt x="62" y="177"/>
                    <a:pt x="70" y="181"/>
                  </a:cubicBezTo>
                  <a:cubicBezTo>
                    <a:pt x="77" y="184"/>
                    <a:pt x="87" y="185"/>
                    <a:pt x="99" y="183"/>
                  </a:cubicBezTo>
                  <a:cubicBezTo>
                    <a:pt x="110" y="181"/>
                    <a:pt x="119" y="177"/>
                    <a:pt x="125" y="171"/>
                  </a:cubicBezTo>
                  <a:close/>
                  <a:moveTo>
                    <a:pt x="52" y="49"/>
                  </a:moveTo>
                  <a:cubicBezTo>
                    <a:pt x="47" y="55"/>
                    <a:pt x="45" y="62"/>
                    <a:pt x="46" y="70"/>
                  </a:cubicBezTo>
                  <a:cubicBezTo>
                    <a:pt x="48" y="79"/>
                    <a:pt x="52" y="85"/>
                    <a:pt x="58" y="89"/>
                  </a:cubicBezTo>
                  <a:cubicBezTo>
                    <a:pt x="65" y="93"/>
                    <a:pt x="73" y="95"/>
                    <a:pt x="84" y="95"/>
                  </a:cubicBezTo>
                  <a:cubicBezTo>
                    <a:pt x="93" y="92"/>
                    <a:pt x="100" y="87"/>
                    <a:pt x="105" y="81"/>
                  </a:cubicBezTo>
                  <a:cubicBezTo>
                    <a:pt x="110" y="75"/>
                    <a:pt x="112" y="68"/>
                    <a:pt x="111" y="59"/>
                  </a:cubicBezTo>
                  <a:cubicBezTo>
                    <a:pt x="109" y="51"/>
                    <a:pt x="105" y="45"/>
                    <a:pt x="99" y="41"/>
                  </a:cubicBezTo>
                  <a:cubicBezTo>
                    <a:pt x="92" y="38"/>
                    <a:pt x="84" y="37"/>
                    <a:pt x="74" y="38"/>
                  </a:cubicBezTo>
                  <a:cubicBezTo>
                    <a:pt x="64" y="40"/>
                    <a:pt x="57" y="44"/>
                    <a:pt x="52" y="49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lïdê">
              <a:extLst>
                <a:ext uri="{FF2B5EF4-FFF2-40B4-BE49-F238E27FC236}">
                  <a16:creationId xmlns:a16="http://schemas.microsoft.com/office/drawing/2014/main" id="{2D56ADF8-ABA8-449E-8CB5-998C91F2290C}"/>
                </a:ext>
              </a:extLst>
            </p:cNvPr>
            <p:cNvSpPr/>
            <p:nvPr/>
          </p:nvSpPr>
          <p:spPr bwMode="auto">
            <a:xfrm>
              <a:off x="-6465982" y="7874210"/>
              <a:ext cx="920993" cy="1066891"/>
            </a:xfrm>
            <a:custGeom>
              <a:avLst/>
              <a:gdLst>
                <a:gd name="T0" fmla="*/ 177 w 186"/>
                <a:gd name="T1" fmla="*/ 146 h 216"/>
                <a:gd name="T2" fmla="*/ 186 w 186"/>
                <a:gd name="T3" fmla="*/ 180 h 216"/>
                <a:gd name="T4" fmla="*/ 54 w 186"/>
                <a:gd name="T5" fmla="*/ 216 h 216"/>
                <a:gd name="T6" fmla="*/ 46 w 186"/>
                <a:gd name="T7" fmla="*/ 185 h 216"/>
                <a:gd name="T8" fmla="*/ 91 w 186"/>
                <a:gd name="T9" fmla="*/ 99 h 216"/>
                <a:gd name="T10" fmla="*/ 100 w 186"/>
                <a:gd name="T11" fmla="*/ 55 h 216"/>
                <a:gd name="T12" fmla="*/ 89 w 186"/>
                <a:gd name="T13" fmla="*/ 39 h 216"/>
                <a:gd name="T14" fmla="*/ 68 w 186"/>
                <a:gd name="T15" fmla="*/ 39 h 216"/>
                <a:gd name="T16" fmla="*/ 22 w 186"/>
                <a:gd name="T17" fmla="*/ 72 h 216"/>
                <a:gd name="T18" fmla="*/ 0 w 186"/>
                <a:gd name="T19" fmla="*/ 45 h 216"/>
                <a:gd name="T20" fmla="*/ 25 w 186"/>
                <a:gd name="T21" fmla="*/ 21 h 216"/>
                <a:gd name="T22" fmla="*/ 60 w 186"/>
                <a:gd name="T23" fmla="*/ 5 h 216"/>
                <a:gd name="T24" fmla="*/ 112 w 186"/>
                <a:gd name="T25" fmla="*/ 6 h 216"/>
                <a:gd name="T26" fmla="*/ 140 w 186"/>
                <a:gd name="T27" fmla="*/ 40 h 216"/>
                <a:gd name="T28" fmla="*/ 142 w 186"/>
                <a:gd name="T29" fmla="*/ 73 h 216"/>
                <a:gd name="T30" fmla="*/ 128 w 186"/>
                <a:gd name="T31" fmla="*/ 111 h 216"/>
                <a:gd name="T32" fmla="*/ 97 w 186"/>
                <a:gd name="T33" fmla="*/ 168 h 216"/>
                <a:gd name="T34" fmla="*/ 177 w 186"/>
                <a:gd name="T35" fmla="*/ 14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16">
                  <a:moveTo>
                    <a:pt x="177" y="146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00" y="81"/>
                    <a:pt x="103" y="66"/>
                    <a:pt x="100" y="55"/>
                  </a:cubicBezTo>
                  <a:cubicBezTo>
                    <a:pt x="98" y="47"/>
                    <a:pt x="94" y="42"/>
                    <a:pt x="89" y="39"/>
                  </a:cubicBezTo>
                  <a:cubicBezTo>
                    <a:pt x="83" y="37"/>
                    <a:pt x="76" y="36"/>
                    <a:pt x="68" y="39"/>
                  </a:cubicBezTo>
                  <a:cubicBezTo>
                    <a:pt x="51" y="43"/>
                    <a:pt x="36" y="54"/>
                    <a:pt x="22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36"/>
                    <a:pt x="14" y="28"/>
                    <a:pt x="25" y="21"/>
                  </a:cubicBezTo>
                  <a:cubicBezTo>
                    <a:pt x="36" y="14"/>
                    <a:pt x="48" y="8"/>
                    <a:pt x="60" y="5"/>
                  </a:cubicBezTo>
                  <a:cubicBezTo>
                    <a:pt x="80" y="0"/>
                    <a:pt x="98" y="0"/>
                    <a:pt x="112" y="6"/>
                  </a:cubicBezTo>
                  <a:cubicBezTo>
                    <a:pt x="126" y="13"/>
                    <a:pt x="136" y="24"/>
                    <a:pt x="140" y="40"/>
                  </a:cubicBezTo>
                  <a:cubicBezTo>
                    <a:pt x="144" y="51"/>
                    <a:pt x="144" y="62"/>
                    <a:pt x="142" y="73"/>
                  </a:cubicBezTo>
                  <a:cubicBezTo>
                    <a:pt x="140" y="84"/>
                    <a:pt x="135" y="96"/>
                    <a:pt x="128" y="111"/>
                  </a:cubicBezTo>
                  <a:cubicBezTo>
                    <a:pt x="97" y="168"/>
                    <a:pt x="97" y="168"/>
                    <a:pt x="97" y="168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4C8EEB42-6B3A-40A7-974F-564D28C3EB9F}"/>
              </a:ext>
            </a:extLst>
          </p:cNvPr>
          <p:cNvSpPr txBox="1"/>
          <p:nvPr/>
        </p:nvSpPr>
        <p:spPr>
          <a:xfrm>
            <a:off x="-5688216" y="1017216"/>
            <a:ext cx="568821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4A11F-666B-4F31-96C8-7032E860B6A6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77154B-5D78-4A61-8EC4-76A4E363917E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0B73DD-E72A-4596-AAED-AB55745668EE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442D04-0486-4B3A-B1BE-E1C5EFCF6B60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4C875-1308-49FA-BB45-2DE51B2FA758}"/>
              </a:ext>
            </a:extLst>
          </p:cNvPr>
          <p:cNvSpPr/>
          <p:nvPr/>
        </p:nvSpPr>
        <p:spPr>
          <a:xfrm>
            <a:off x="0" y="0"/>
            <a:ext cx="1727893" cy="512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5419697"/>
                  </p:ext>
                </p:extLst>
              </p:nvPr>
            </p:nvGraphicFramePr>
            <p:xfrm>
              <a:off x="3274442" y="1186993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442" y="1186993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863294"/>
                  </p:ext>
                </p:extLst>
              </p:nvPr>
            </p:nvGraphicFramePr>
            <p:xfrm>
              <a:off x="135147" y="348430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147" y="348430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6663459"/>
                  </p:ext>
                </p:extLst>
              </p:nvPr>
            </p:nvGraphicFramePr>
            <p:xfrm>
              <a:off x="1327600" y="1136425"/>
              <a:ext cx="655077" cy="8259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5077" cy="82596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0230" ay="-915329" az="-26745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600" y="1136425"/>
                <a:ext cx="655077" cy="82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4352982"/>
                  </p:ext>
                </p:extLst>
              </p:nvPr>
            </p:nvGraphicFramePr>
            <p:xfrm>
              <a:off x="168295" y="2300161"/>
              <a:ext cx="617101" cy="80697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1" cy="80697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95" y="2300161"/>
                <a:ext cx="617101" cy="806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839202"/>
                  </p:ext>
                </p:extLst>
              </p:nvPr>
            </p:nvGraphicFramePr>
            <p:xfrm>
              <a:off x="2317743" y="1145688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7743" y="1145688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2238032"/>
                  </p:ext>
                </p:extLst>
              </p:nvPr>
            </p:nvGraphicFramePr>
            <p:xfrm>
              <a:off x="88228" y="1168006"/>
              <a:ext cx="901915" cy="8829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8292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-346451" ay="3247391" az="-281102"/>
                    <am3d:postTrans dx="0" dy="0" dz="0"/>
                  </am3d:trans>
                  <am3d:attrSrcUrl r:id="rId3"/>
                  <am3d:raster rName="Office3DRenderer" rVer="16.0.8326">
                    <am3d:blip r:embed="rId1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28" y="1168006"/>
                <a:ext cx="901915" cy="88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3873639"/>
                  </p:ext>
                </p:extLst>
              </p:nvPr>
            </p:nvGraphicFramePr>
            <p:xfrm>
              <a:off x="2304521" y="2348027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4521" y="2348027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0781389"/>
                  </p:ext>
                </p:extLst>
              </p:nvPr>
            </p:nvGraphicFramePr>
            <p:xfrm>
              <a:off x="1222863" y="3478282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2863" y="3478282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6599697"/>
                  </p:ext>
                </p:extLst>
              </p:nvPr>
            </p:nvGraphicFramePr>
            <p:xfrm>
              <a:off x="1159166" y="2350363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9166" y="2350363"/>
                <a:ext cx="731028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634606"/>
                  </p:ext>
                </p:extLst>
              </p:nvPr>
            </p:nvGraphicFramePr>
            <p:xfrm>
              <a:off x="3291297" y="2271680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2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91297" y="2271680"/>
                <a:ext cx="901915" cy="8639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53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-2256702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EFB06F9-DE01-4453-9A1C-8266F5F3AE9A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3E1F8C8-7CBB-479A-ACDA-53EB7B620D9A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C83484-C444-4394-BEC6-D6D6F75F8957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3BBC68-FF33-4A07-B963-8F184EAAEB5F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0962818"/>
                  </p:ext>
                </p:extLst>
              </p:nvPr>
            </p:nvGraphicFramePr>
            <p:xfrm>
              <a:off x="7350393" y="118703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0393" y="118703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3197212"/>
                  </p:ext>
                </p:extLst>
              </p:nvPr>
            </p:nvGraphicFramePr>
            <p:xfrm>
              <a:off x="5413402" y="3261365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3402" y="3261365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8975731"/>
                  </p:ext>
                </p:extLst>
              </p:nvPr>
            </p:nvGraphicFramePr>
            <p:xfrm>
              <a:off x="6469805" y="1261313"/>
              <a:ext cx="598114" cy="8259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98114" cy="82596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9805" y="1261313"/>
                <a:ext cx="598114" cy="825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6825742"/>
                  </p:ext>
                </p:extLst>
              </p:nvPr>
            </p:nvGraphicFramePr>
            <p:xfrm>
              <a:off x="5467642" y="2253394"/>
              <a:ext cx="617101" cy="80697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1" cy="80697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67642" y="2253394"/>
                <a:ext cx="617101" cy="806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442413"/>
                  </p:ext>
                </p:extLst>
              </p:nvPr>
            </p:nvGraphicFramePr>
            <p:xfrm>
              <a:off x="6482644" y="3192267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2644" y="3192267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182699"/>
                  </p:ext>
                </p:extLst>
              </p:nvPr>
            </p:nvGraphicFramePr>
            <p:xfrm>
              <a:off x="5551495" y="1216331"/>
              <a:ext cx="579124" cy="8449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79124" cy="844952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1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1495" y="1216331"/>
                <a:ext cx="579124" cy="84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8562599"/>
                  </p:ext>
                </p:extLst>
              </p:nvPr>
            </p:nvGraphicFramePr>
            <p:xfrm>
              <a:off x="6471836" y="2209621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1836" y="2209621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1635296"/>
                  </p:ext>
                </p:extLst>
              </p:nvPr>
            </p:nvGraphicFramePr>
            <p:xfrm>
              <a:off x="7533368" y="3261365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33368" y="3261365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9807419"/>
                  </p:ext>
                </p:extLst>
              </p:nvPr>
            </p:nvGraphicFramePr>
            <p:xfrm>
              <a:off x="7517627" y="2236423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17627" y="2236423"/>
                <a:ext cx="901915" cy="8639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8820058"/>
                  </p:ext>
                </p:extLst>
              </p:nvPr>
            </p:nvGraphicFramePr>
            <p:xfrm>
              <a:off x="2102534" y="2217591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22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2534" y="2217591"/>
                <a:ext cx="731028" cy="844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1353709" y="834474"/>
            <a:ext cx="6114934" cy="3949078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177612"/>
                  </p:ext>
                </p:extLst>
              </p:nvPr>
            </p:nvGraphicFramePr>
            <p:xfrm>
              <a:off x="1713414" y="1297717"/>
              <a:ext cx="740536" cy="6455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40536" cy="645596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3922138" ay="4301319" az="385328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93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414" y="1297717"/>
                <a:ext cx="740536" cy="645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4675236"/>
                  </p:ext>
                </p:extLst>
              </p:nvPr>
            </p:nvGraphicFramePr>
            <p:xfrm>
              <a:off x="5907453" y="3198296"/>
              <a:ext cx="423613" cy="4236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558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7453" y="3198296"/>
                <a:ext cx="423613" cy="42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8532395"/>
                  </p:ext>
                </p:extLst>
              </p:nvPr>
            </p:nvGraphicFramePr>
            <p:xfrm>
              <a:off x="4957693" y="4215396"/>
              <a:ext cx="423613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561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7693" y="4215396"/>
                <a:ext cx="423613" cy="423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631995"/>
                  </p:ext>
                </p:extLst>
              </p:nvPr>
            </p:nvGraphicFramePr>
            <p:xfrm>
              <a:off x="5475676" y="3234716"/>
              <a:ext cx="293272" cy="4049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3272" cy="40499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527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5676" y="3234716"/>
                <a:ext cx="293272" cy="40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630668"/>
                  </p:ext>
                </p:extLst>
              </p:nvPr>
            </p:nvGraphicFramePr>
            <p:xfrm>
              <a:off x="4984288" y="3721161"/>
              <a:ext cx="302581" cy="3956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39568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5159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4288" y="3721161"/>
                <a:ext cx="302581" cy="39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9100330"/>
                  </p:ext>
                </p:extLst>
              </p:nvPr>
            </p:nvGraphicFramePr>
            <p:xfrm>
              <a:off x="5481972" y="4181516"/>
              <a:ext cx="349134" cy="4236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9134" cy="42361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4"/>
                  </am3d:raster>
                  <am3d:objViewport viewportSz="5507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1972" y="4181516"/>
                <a:ext cx="349134" cy="42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0743920"/>
                  </p:ext>
                </p:extLst>
              </p:nvPr>
            </p:nvGraphicFramePr>
            <p:xfrm>
              <a:off x="5025404" y="3212660"/>
              <a:ext cx="283960" cy="4143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3960" cy="41430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515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5404" y="3212660"/>
                <a:ext cx="283960" cy="414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552470"/>
                  </p:ext>
                </p:extLst>
              </p:nvPr>
            </p:nvGraphicFramePr>
            <p:xfrm>
              <a:off x="5476672" y="3699698"/>
              <a:ext cx="31189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189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519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6672" y="3699698"/>
                <a:ext cx="31189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074735"/>
                  </p:ext>
                </p:extLst>
              </p:nvPr>
            </p:nvGraphicFramePr>
            <p:xfrm>
              <a:off x="5997170" y="4215396"/>
              <a:ext cx="30258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4983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97170" y="4215396"/>
                <a:ext cx="30258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676234"/>
                  </p:ext>
                </p:extLst>
              </p:nvPr>
            </p:nvGraphicFramePr>
            <p:xfrm>
              <a:off x="5989453" y="3712839"/>
              <a:ext cx="442234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2234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2"/>
                  </am3d:raster>
                  <am3d:objViewport viewportSz="5648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9453" y="3712839"/>
                <a:ext cx="442234" cy="423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2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1353709" y="834474"/>
            <a:ext cx="6114934" cy="3949078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4869685"/>
                  </p:ext>
                </p:extLst>
              </p:nvPr>
            </p:nvGraphicFramePr>
            <p:xfrm rot="323274">
              <a:off x="5109868" y="3203693"/>
              <a:ext cx="329445" cy="404745"/>
            </p:xfrm>
            <a:graphic>
              <a:graphicData uri="http://schemas.microsoft.com/office/drawing/2017/model3d">
                <am3d:model3d r:embed="rId2">
                  <am3d:spPr>
                    <a:xfrm rot="323274">
                      <a:off x="0" y="0"/>
                      <a:ext cx="329445" cy="40474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547913" ay="200081" az="96611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5741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3274">
                <a:off x="5109868" y="3203693"/>
                <a:ext cx="329445" cy="404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07453" y="3198296"/>
              <a:ext cx="423613" cy="4236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558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7453" y="3198296"/>
                <a:ext cx="423613" cy="42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7693" y="4215396"/>
              <a:ext cx="423613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561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7693" y="4215396"/>
                <a:ext cx="423613" cy="423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676" y="3234716"/>
              <a:ext cx="293272" cy="4049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3272" cy="40499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527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5676" y="3234716"/>
                <a:ext cx="293272" cy="40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84288" y="3721161"/>
              <a:ext cx="302581" cy="3956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39568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5159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4288" y="3721161"/>
                <a:ext cx="302581" cy="39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1972" y="4181516"/>
              <a:ext cx="349134" cy="4236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9134" cy="42361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4"/>
                  </am3d:raster>
                  <am3d:objViewport viewportSz="5507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1972" y="4181516"/>
                <a:ext cx="349134" cy="42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5344165"/>
                  </p:ext>
                </p:extLst>
              </p:nvPr>
            </p:nvGraphicFramePr>
            <p:xfrm>
              <a:off x="4912193" y="3211911"/>
              <a:ext cx="283960" cy="4143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3960" cy="41430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515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2193" y="3211911"/>
                <a:ext cx="283960" cy="414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6672" y="3699698"/>
              <a:ext cx="31189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189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519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6672" y="3699698"/>
                <a:ext cx="31189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97170" y="4215396"/>
              <a:ext cx="30258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4983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97170" y="4215396"/>
                <a:ext cx="30258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89453" y="3712839"/>
              <a:ext cx="442234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2234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2"/>
                  </am3d:raster>
                  <am3d:objViewport viewportSz="5648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9453" y="3712839"/>
                <a:ext cx="442234" cy="423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98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640036B-4850-4BCA-A2BD-6FD29D388A81}"/>
              </a:ext>
            </a:extLst>
          </p:cNvPr>
          <p:cNvSpPr/>
          <p:nvPr/>
        </p:nvSpPr>
        <p:spPr>
          <a:xfrm rot="8100000">
            <a:off x="-8132773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DA8C44C-2E06-4212-83B1-4209829EC4C9}"/>
              </a:ext>
            </a:extLst>
          </p:cNvPr>
          <p:cNvSpPr/>
          <p:nvPr/>
        </p:nvSpPr>
        <p:spPr>
          <a:xfrm rot="8100000">
            <a:off x="14185701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文本框 14">
            <a:extLst>
              <a:ext uri="{FF2B5EF4-FFF2-40B4-BE49-F238E27FC236}">
                <a16:creationId xmlns:a16="http://schemas.microsoft.com/office/drawing/2014/main" id="{9D0FC7FF-9517-4754-974C-9FA84C133C70}"/>
              </a:ext>
            </a:extLst>
          </p:cNvPr>
          <p:cNvSpPr txBox="1"/>
          <p:nvPr/>
        </p:nvSpPr>
        <p:spPr>
          <a:xfrm>
            <a:off x="4233970" y="-1342405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48" name="文本框 14">
            <a:extLst>
              <a:ext uri="{FF2B5EF4-FFF2-40B4-BE49-F238E27FC236}">
                <a16:creationId xmlns:a16="http://schemas.microsoft.com/office/drawing/2014/main" id="{C0BD6570-AF3E-4606-A152-0DC56BB2A45A}"/>
              </a:ext>
            </a:extLst>
          </p:cNvPr>
          <p:cNvSpPr txBox="1"/>
          <p:nvPr/>
        </p:nvSpPr>
        <p:spPr>
          <a:xfrm rot="16200000">
            <a:off x="11342997" y="192480"/>
            <a:ext cx="3139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60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10" name="TextBox red">
            <a:extLst>
              <a:ext uri="{FF2B5EF4-FFF2-40B4-BE49-F238E27FC236}">
                <a16:creationId xmlns:a16="http://schemas.microsoft.com/office/drawing/2014/main" id="{4AB1579B-0AD1-4854-A112-A124A23FC4EF}"/>
              </a:ext>
            </a:extLst>
          </p:cNvPr>
          <p:cNvSpPr txBox="1"/>
          <p:nvPr/>
        </p:nvSpPr>
        <p:spPr>
          <a:xfrm>
            <a:off x="1277773" y="1294478"/>
            <a:ext cx="6588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Nếu xếp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m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đối tượng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(chim bồ câu)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vào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cái h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ộ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p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(chuồng)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với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m&gt;n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thì có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ít nhất một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cái hộp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chứa từ 2 đối tượng trở lên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4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">
            <a:extLst>
              <a:ext uri="{FF2B5EF4-FFF2-40B4-BE49-F238E27FC236}">
                <a16:creationId xmlns:a16="http://schemas.microsoft.com/office/drawing/2014/main" id="{EDA8077B-7948-4112-BDBE-4AFA5B67D8B1}"/>
              </a:ext>
            </a:extLst>
          </p:cNvPr>
          <p:cNvSpPr txBox="1"/>
          <p:nvPr/>
        </p:nvSpPr>
        <p:spPr>
          <a:xfrm>
            <a:off x="1277773" y="1294478"/>
            <a:ext cx="6588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Nếu xếp m đối tượng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(chim bồ câu)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vào n cái h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ộ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p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(chuồng)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với m&gt;n thì có ít nhất một cái hộp chứa từ 2 đối tượng trở lên.</a:t>
            </a:r>
            <a:endParaRPr lang="en-US" sz="4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32052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640036B-4850-4BCA-A2BD-6FD29D388A81}"/>
              </a:ext>
            </a:extLst>
          </p:cNvPr>
          <p:cNvSpPr/>
          <p:nvPr/>
        </p:nvSpPr>
        <p:spPr>
          <a:xfrm rot="8100000">
            <a:off x="-8132773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DA8C44C-2E06-4212-83B1-4209829EC4C9}"/>
              </a:ext>
            </a:extLst>
          </p:cNvPr>
          <p:cNvSpPr/>
          <p:nvPr/>
        </p:nvSpPr>
        <p:spPr>
          <a:xfrm rot="8100000">
            <a:off x="14185701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文本框 14">
            <a:extLst>
              <a:ext uri="{FF2B5EF4-FFF2-40B4-BE49-F238E27FC236}">
                <a16:creationId xmlns:a16="http://schemas.microsoft.com/office/drawing/2014/main" id="{9D0FC7FF-9517-4754-974C-9FA84C133C70}"/>
              </a:ext>
            </a:extLst>
          </p:cNvPr>
          <p:cNvSpPr txBox="1"/>
          <p:nvPr/>
        </p:nvSpPr>
        <p:spPr>
          <a:xfrm>
            <a:off x="4233970" y="-1342405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48" name="文本框 14">
            <a:extLst>
              <a:ext uri="{FF2B5EF4-FFF2-40B4-BE49-F238E27FC236}">
                <a16:creationId xmlns:a16="http://schemas.microsoft.com/office/drawing/2014/main" id="{C0BD6570-AF3E-4606-A152-0DC56BB2A45A}"/>
              </a:ext>
            </a:extLst>
          </p:cNvPr>
          <p:cNvSpPr txBox="1"/>
          <p:nvPr/>
        </p:nvSpPr>
        <p:spPr>
          <a:xfrm rot="16200000">
            <a:off x="11342997" y="192480"/>
            <a:ext cx="3139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60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10" name="TextBox red">
            <a:extLst>
              <a:ext uri="{FF2B5EF4-FFF2-40B4-BE49-F238E27FC236}">
                <a16:creationId xmlns:a16="http://schemas.microsoft.com/office/drawing/2014/main" id="{4AB1579B-0AD1-4854-A112-A124A23FC4EF}"/>
              </a:ext>
            </a:extLst>
          </p:cNvPr>
          <p:cNvSpPr txBox="1"/>
          <p:nvPr/>
        </p:nvSpPr>
        <p:spPr>
          <a:xfrm>
            <a:off x="-6587236" y="1266603"/>
            <a:ext cx="6588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Nếu xếp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m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đối tượng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(chim bồ câu)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vào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cái h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ộ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p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(chuồng)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với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m&gt;n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thì có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ít nhất một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 cái hộp </a:t>
            </a:r>
            <a:r>
              <a:rPr lang="vi-VN" sz="4000">
                <a:solidFill>
                  <a:srgbClr val="FF0000"/>
                </a:solidFill>
                <a:latin typeface="+mj-lt"/>
              </a:rPr>
              <a:t>chứa từ 2 đối tượng trở lên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4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" hidden="1">
            <a:extLst>
              <a:ext uri="{FF2B5EF4-FFF2-40B4-BE49-F238E27FC236}">
                <a16:creationId xmlns:a16="http://schemas.microsoft.com/office/drawing/2014/main" id="{EDA8077B-7948-4112-BDBE-4AFA5B67D8B1}"/>
              </a:ext>
            </a:extLst>
          </p:cNvPr>
          <p:cNvSpPr txBox="1"/>
          <p:nvPr/>
        </p:nvSpPr>
        <p:spPr>
          <a:xfrm>
            <a:off x="1277773" y="1294478"/>
            <a:ext cx="6588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Nếu xếp m đối tượng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(chim bồ câu)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vào n cái h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ộ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p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(chuồng) </a:t>
            </a:r>
            <a:r>
              <a:rPr lang="vi-VN" sz="4000">
                <a:solidFill>
                  <a:schemeClr val="bg1">
                    <a:lumMod val="50000"/>
                  </a:schemeClr>
                </a:solidFill>
                <a:latin typeface="+mj-lt"/>
              </a:rPr>
              <a:t>với m&gt;n thì có ít nhất một cái hộp chứa từ 2 đối tượng trở lên.</a:t>
            </a:r>
            <a:endParaRPr lang="en-US" sz="4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3AF7182-C25F-4188-94EB-C89481A35945}"/>
              </a:ext>
            </a:extLst>
          </p:cNvPr>
          <p:cNvGrpSpPr/>
          <p:nvPr/>
        </p:nvGrpSpPr>
        <p:grpSpPr>
          <a:xfrm>
            <a:off x="1526720" y="989806"/>
            <a:ext cx="6090560" cy="5662684"/>
            <a:chOff x="4150019" y="1352550"/>
            <a:chExt cx="3891962" cy="4697810"/>
          </a:xfrm>
        </p:grpSpPr>
        <p:sp>
          <p:nvSpPr>
            <p:cNvPr id="11" name="íśľïďé">
              <a:extLst>
                <a:ext uri="{FF2B5EF4-FFF2-40B4-BE49-F238E27FC236}">
                  <a16:creationId xmlns:a16="http://schemas.microsoft.com/office/drawing/2014/main" id="{A5E33723-AFC4-4A09-9F34-F4BC56F40D79}"/>
                </a:ext>
              </a:extLst>
            </p:cNvPr>
            <p:cNvSpPr/>
            <p:nvPr/>
          </p:nvSpPr>
          <p:spPr bwMode="auto">
            <a:xfrm>
              <a:off x="5571056" y="2684613"/>
              <a:ext cx="1182079" cy="1255799"/>
            </a:xfrm>
            <a:custGeom>
              <a:avLst/>
              <a:gdLst>
                <a:gd name="T0" fmla="*/ 163 w 270"/>
                <a:gd name="T1" fmla="*/ 37 h 287"/>
                <a:gd name="T2" fmla="*/ 227 w 270"/>
                <a:gd name="T3" fmla="*/ 267 h 287"/>
                <a:gd name="T4" fmla="*/ 245 w 270"/>
                <a:gd name="T5" fmla="*/ 278 h 287"/>
                <a:gd name="T6" fmla="*/ 258 w 270"/>
                <a:gd name="T7" fmla="*/ 276 h 287"/>
                <a:gd name="T8" fmla="*/ 268 w 270"/>
                <a:gd name="T9" fmla="*/ 259 h 287"/>
                <a:gd name="T10" fmla="*/ 202 w 270"/>
                <a:gd name="T11" fmla="*/ 17 h 287"/>
                <a:gd name="T12" fmla="*/ 162 w 270"/>
                <a:gd name="T13" fmla="*/ 17 h 287"/>
                <a:gd name="T14" fmla="*/ 140 w 270"/>
                <a:gd name="T15" fmla="*/ 0 h 287"/>
                <a:gd name="T16" fmla="*/ 140 w 270"/>
                <a:gd name="T17" fmla="*/ 0 h 287"/>
                <a:gd name="T18" fmla="*/ 118 w 270"/>
                <a:gd name="T19" fmla="*/ 17 h 287"/>
                <a:gd name="T20" fmla="*/ 78 w 270"/>
                <a:gd name="T21" fmla="*/ 17 h 287"/>
                <a:gd name="T22" fmla="*/ 2 w 270"/>
                <a:gd name="T23" fmla="*/ 266 h 287"/>
                <a:gd name="T24" fmla="*/ 13 w 270"/>
                <a:gd name="T25" fmla="*/ 283 h 287"/>
                <a:gd name="T26" fmla="*/ 25 w 270"/>
                <a:gd name="T27" fmla="*/ 285 h 287"/>
                <a:gd name="T28" fmla="*/ 44 w 270"/>
                <a:gd name="T29" fmla="*/ 274 h 287"/>
                <a:gd name="T30" fmla="*/ 117 w 270"/>
                <a:gd name="T31" fmla="*/ 30 h 287"/>
                <a:gd name="T32" fmla="*/ 117 w 270"/>
                <a:gd name="T33" fmla="*/ 191 h 287"/>
                <a:gd name="T34" fmla="*/ 140 w 270"/>
                <a:gd name="T35" fmla="*/ 214 h 287"/>
                <a:gd name="T36" fmla="*/ 140 w 270"/>
                <a:gd name="T37" fmla="*/ 214 h 287"/>
                <a:gd name="T38" fmla="*/ 163 w 270"/>
                <a:gd name="T39" fmla="*/ 191 h 287"/>
                <a:gd name="T40" fmla="*/ 163 w 270"/>
                <a:gd name="T41" fmla="*/ 3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0" h="287">
                  <a:moveTo>
                    <a:pt x="163" y="37"/>
                  </a:moveTo>
                  <a:cubicBezTo>
                    <a:pt x="227" y="267"/>
                    <a:pt x="227" y="267"/>
                    <a:pt x="227" y="267"/>
                  </a:cubicBezTo>
                  <a:cubicBezTo>
                    <a:pt x="229" y="275"/>
                    <a:pt x="237" y="280"/>
                    <a:pt x="245" y="278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6" y="274"/>
                    <a:pt x="270" y="267"/>
                    <a:pt x="268" y="25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162" y="17"/>
                    <a:pt x="162" y="17"/>
                    <a:pt x="162" y="17"/>
                  </a:cubicBezTo>
                  <a:cubicBezTo>
                    <a:pt x="160" y="8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0" y="0"/>
                    <a:pt x="121" y="8"/>
                    <a:pt x="11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2" y="266"/>
                    <a:pt x="2" y="266"/>
                    <a:pt x="2" y="266"/>
                  </a:cubicBezTo>
                  <a:cubicBezTo>
                    <a:pt x="0" y="274"/>
                    <a:pt x="5" y="282"/>
                    <a:pt x="13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33" y="287"/>
                    <a:pt x="42" y="282"/>
                    <a:pt x="44" y="274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204"/>
                    <a:pt x="128" y="214"/>
                    <a:pt x="140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153" y="214"/>
                    <a:pt x="163" y="204"/>
                    <a:pt x="163" y="191"/>
                  </a:cubicBezTo>
                  <a:lnTo>
                    <a:pt x="163" y="37"/>
                  </a:lnTo>
                  <a:close/>
                </a:path>
              </a:pathLst>
            </a:custGeom>
            <a:solidFill>
              <a:srgbClr val="FE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śḻíḍê">
              <a:extLst>
                <a:ext uri="{FF2B5EF4-FFF2-40B4-BE49-F238E27FC236}">
                  <a16:creationId xmlns:a16="http://schemas.microsoft.com/office/drawing/2014/main" id="{AA949C1C-1403-4811-A8DA-542DDED88E6C}"/>
                </a:ext>
              </a:extLst>
            </p:cNvPr>
            <p:cNvSpPr/>
            <p:nvPr/>
          </p:nvSpPr>
          <p:spPr bwMode="auto">
            <a:xfrm>
              <a:off x="6084561" y="2854934"/>
              <a:ext cx="200827" cy="91516"/>
            </a:xfrm>
            <a:custGeom>
              <a:avLst/>
              <a:gdLst>
                <a:gd name="T0" fmla="*/ 0 w 79"/>
                <a:gd name="T1" fmla="*/ 0 h 36"/>
                <a:gd name="T2" fmla="*/ 0 w 79"/>
                <a:gd name="T3" fmla="*/ 36 h 36"/>
                <a:gd name="T4" fmla="*/ 79 w 79"/>
                <a:gd name="T5" fmla="*/ 33 h 36"/>
                <a:gd name="T6" fmla="*/ 79 w 79"/>
                <a:gd name="T7" fmla="*/ 0 h 36"/>
                <a:gd name="T8" fmla="*/ 0 w 7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6">
                  <a:moveTo>
                    <a:pt x="0" y="0"/>
                  </a:moveTo>
                  <a:lnTo>
                    <a:pt x="0" y="36"/>
                  </a:lnTo>
                  <a:lnTo>
                    <a:pt x="79" y="33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şḻiḋê">
              <a:extLst>
                <a:ext uri="{FF2B5EF4-FFF2-40B4-BE49-F238E27FC236}">
                  <a16:creationId xmlns:a16="http://schemas.microsoft.com/office/drawing/2014/main" id="{CD968158-864D-44A4-810A-EE783A34DEF1}"/>
                </a:ext>
              </a:extLst>
            </p:cNvPr>
            <p:cNvSpPr/>
            <p:nvPr/>
          </p:nvSpPr>
          <p:spPr bwMode="auto">
            <a:xfrm>
              <a:off x="6290471" y="2854934"/>
              <a:ext cx="213537" cy="86432"/>
            </a:xfrm>
            <a:custGeom>
              <a:avLst/>
              <a:gdLst>
                <a:gd name="T0" fmla="*/ 0 w 84"/>
                <a:gd name="T1" fmla="*/ 0 h 34"/>
                <a:gd name="T2" fmla="*/ 75 w 84"/>
                <a:gd name="T3" fmla="*/ 0 h 34"/>
                <a:gd name="T4" fmla="*/ 84 w 84"/>
                <a:gd name="T5" fmla="*/ 33 h 34"/>
                <a:gd name="T6" fmla="*/ 10 w 84"/>
                <a:gd name="T7" fmla="*/ 34 h 34"/>
                <a:gd name="T8" fmla="*/ 0 w 8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4">
                  <a:moveTo>
                    <a:pt x="0" y="0"/>
                  </a:moveTo>
                  <a:lnTo>
                    <a:pt x="75" y="0"/>
                  </a:lnTo>
                  <a:lnTo>
                    <a:pt x="84" y="33"/>
                  </a:lnTo>
                  <a:lnTo>
                    <a:pt x="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ḷiďê">
              <a:extLst>
                <a:ext uri="{FF2B5EF4-FFF2-40B4-BE49-F238E27FC236}">
                  <a16:creationId xmlns:a16="http://schemas.microsoft.com/office/drawing/2014/main" id="{127D5E73-C077-4CDA-8D4A-4A3FB73C3FB7}"/>
                </a:ext>
              </a:extLst>
            </p:cNvPr>
            <p:cNvSpPr/>
            <p:nvPr/>
          </p:nvSpPr>
          <p:spPr bwMode="auto">
            <a:xfrm>
              <a:off x="5057551" y="1352550"/>
              <a:ext cx="2122658" cy="1507469"/>
            </a:xfrm>
            <a:custGeom>
              <a:avLst/>
              <a:gdLst>
                <a:gd name="T0" fmla="*/ 33 w 484"/>
                <a:gd name="T1" fmla="*/ 0 h 344"/>
                <a:gd name="T2" fmla="*/ 451 w 484"/>
                <a:gd name="T3" fmla="*/ 0 h 344"/>
                <a:gd name="T4" fmla="*/ 484 w 484"/>
                <a:gd name="T5" fmla="*/ 33 h 344"/>
                <a:gd name="T6" fmla="*/ 484 w 484"/>
                <a:gd name="T7" fmla="*/ 311 h 344"/>
                <a:gd name="T8" fmla="*/ 451 w 484"/>
                <a:gd name="T9" fmla="*/ 344 h 344"/>
                <a:gd name="T10" fmla="*/ 33 w 484"/>
                <a:gd name="T11" fmla="*/ 344 h 344"/>
                <a:gd name="T12" fmla="*/ 0 w 484"/>
                <a:gd name="T13" fmla="*/ 311 h 344"/>
                <a:gd name="T14" fmla="*/ 0 w 484"/>
                <a:gd name="T15" fmla="*/ 33 h 344"/>
                <a:gd name="T16" fmla="*/ 33 w 484"/>
                <a:gd name="T1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344">
                  <a:moveTo>
                    <a:pt x="33" y="0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69" y="0"/>
                    <a:pt x="484" y="15"/>
                    <a:pt x="484" y="33"/>
                  </a:cubicBezTo>
                  <a:cubicBezTo>
                    <a:pt x="484" y="311"/>
                    <a:pt x="484" y="311"/>
                    <a:pt x="484" y="311"/>
                  </a:cubicBezTo>
                  <a:cubicBezTo>
                    <a:pt x="484" y="329"/>
                    <a:pt x="469" y="344"/>
                    <a:pt x="451" y="344"/>
                  </a:cubicBezTo>
                  <a:cubicBezTo>
                    <a:pt x="33" y="344"/>
                    <a:pt x="33" y="344"/>
                    <a:pt x="33" y="344"/>
                  </a:cubicBezTo>
                  <a:cubicBezTo>
                    <a:pt x="15" y="344"/>
                    <a:pt x="0" y="329"/>
                    <a:pt x="0" y="3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DAB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ḻídé">
              <a:extLst>
                <a:ext uri="{FF2B5EF4-FFF2-40B4-BE49-F238E27FC236}">
                  <a16:creationId xmlns:a16="http://schemas.microsoft.com/office/drawing/2014/main" id="{E71B7335-42AA-496A-998E-5964492DEF0B}"/>
                </a:ext>
              </a:extLst>
            </p:cNvPr>
            <p:cNvSpPr/>
            <p:nvPr/>
          </p:nvSpPr>
          <p:spPr bwMode="auto">
            <a:xfrm>
              <a:off x="5123646" y="1352550"/>
              <a:ext cx="2056563" cy="1459168"/>
            </a:xfrm>
            <a:custGeom>
              <a:avLst/>
              <a:gdLst>
                <a:gd name="T0" fmla="*/ 32 w 469"/>
                <a:gd name="T1" fmla="*/ 0 h 333"/>
                <a:gd name="T2" fmla="*/ 437 w 469"/>
                <a:gd name="T3" fmla="*/ 0 h 333"/>
                <a:gd name="T4" fmla="*/ 469 w 469"/>
                <a:gd name="T5" fmla="*/ 32 h 333"/>
                <a:gd name="T6" fmla="*/ 469 w 469"/>
                <a:gd name="T7" fmla="*/ 301 h 333"/>
                <a:gd name="T8" fmla="*/ 437 w 469"/>
                <a:gd name="T9" fmla="*/ 333 h 333"/>
                <a:gd name="T10" fmla="*/ 32 w 469"/>
                <a:gd name="T11" fmla="*/ 333 h 333"/>
                <a:gd name="T12" fmla="*/ 0 w 469"/>
                <a:gd name="T13" fmla="*/ 301 h 333"/>
                <a:gd name="T14" fmla="*/ 0 w 469"/>
                <a:gd name="T15" fmla="*/ 32 h 333"/>
                <a:gd name="T16" fmla="*/ 32 w 469"/>
                <a:gd name="T1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333">
                  <a:moveTo>
                    <a:pt x="32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55" y="0"/>
                    <a:pt x="469" y="14"/>
                    <a:pt x="469" y="32"/>
                  </a:cubicBezTo>
                  <a:cubicBezTo>
                    <a:pt x="469" y="301"/>
                    <a:pt x="469" y="301"/>
                    <a:pt x="469" y="301"/>
                  </a:cubicBezTo>
                  <a:cubicBezTo>
                    <a:pt x="469" y="318"/>
                    <a:pt x="455" y="333"/>
                    <a:pt x="437" y="333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14" y="333"/>
                    <a:pt x="0" y="318"/>
                    <a:pt x="0" y="3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E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ṩľiḍè">
              <a:extLst>
                <a:ext uri="{FF2B5EF4-FFF2-40B4-BE49-F238E27FC236}">
                  <a16:creationId xmlns:a16="http://schemas.microsoft.com/office/drawing/2014/main" id="{B359F74C-A8F5-4A24-8550-ED5BF2624D74}"/>
                </a:ext>
              </a:extLst>
            </p:cNvPr>
            <p:cNvSpPr/>
            <p:nvPr/>
          </p:nvSpPr>
          <p:spPr bwMode="auto">
            <a:xfrm>
              <a:off x="5222788" y="1423730"/>
              <a:ext cx="1855737" cy="1311725"/>
            </a:xfrm>
            <a:custGeom>
              <a:avLst/>
              <a:gdLst>
                <a:gd name="T0" fmla="*/ 29 w 423"/>
                <a:gd name="T1" fmla="*/ 0 h 300"/>
                <a:gd name="T2" fmla="*/ 394 w 423"/>
                <a:gd name="T3" fmla="*/ 0 h 300"/>
                <a:gd name="T4" fmla="*/ 423 w 423"/>
                <a:gd name="T5" fmla="*/ 29 h 300"/>
                <a:gd name="T6" fmla="*/ 423 w 423"/>
                <a:gd name="T7" fmla="*/ 271 h 300"/>
                <a:gd name="T8" fmla="*/ 394 w 423"/>
                <a:gd name="T9" fmla="*/ 300 h 300"/>
                <a:gd name="T10" fmla="*/ 29 w 423"/>
                <a:gd name="T11" fmla="*/ 300 h 300"/>
                <a:gd name="T12" fmla="*/ 0 w 423"/>
                <a:gd name="T13" fmla="*/ 271 h 300"/>
                <a:gd name="T14" fmla="*/ 0 w 423"/>
                <a:gd name="T15" fmla="*/ 29 h 300"/>
                <a:gd name="T16" fmla="*/ 29 w 423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300">
                  <a:moveTo>
                    <a:pt x="29" y="0"/>
                  </a:moveTo>
                  <a:cubicBezTo>
                    <a:pt x="394" y="0"/>
                    <a:pt x="394" y="0"/>
                    <a:pt x="394" y="0"/>
                  </a:cubicBezTo>
                  <a:cubicBezTo>
                    <a:pt x="410" y="0"/>
                    <a:pt x="423" y="13"/>
                    <a:pt x="423" y="29"/>
                  </a:cubicBezTo>
                  <a:cubicBezTo>
                    <a:pt x="423" y="271"/>
                    <a:pt x="423" y="271"/>
                    <a:pt x="423" y="271"/>
                  </a:cubicBezTo>
                  <a:cubicBezTo>
                    <a:pt x="423" y="287"/>
                    <a:pt x="410" y="300"/>
                    <a:pt x="394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13" y="300"/>
                    <a:pt x="0" y="287"/>
                    <a:pt x="0" y="2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ṧľíḋè">
              <a:extLst>
                <a:ext uri="{FF2B5EF4-FFF2-40B4-BE49-F238E27FC236}">
                  <a16:creationId xmlns:a16="http://schemas.microsoft.com/office/drawing/2014/main" id="{47282052-2710-4181-9BF9-2D51DFA10CF4}"/>
                </a:ext>
              </a:extLst>
            </p:cNvPr>
            <p:cNvSpPr/>
            <p:nvPr/>
          </p:nvSpPr>
          <p:spPr bwMode="auto">
            <a:xfrm>
              <a:off x="5215161" y="1413560"/>
              <a:ext cx="1870989" cy="1334605"/>
            </a:xfrm>
            <a:custGeom>
              <a:avLst/>
              <a:gdLst>
                <a:gd name="T0" fmla="*/ 31 w 427"/>
                <a:gd name="T1" fmla="*/ 0 h 305"/>
                <a:gd name="T2" fmla="*/ 396 w 427"/>
                <a:gd name="T3" fmla="*/ 0 h 305"/>
                <a:gd name="T4" fmla="*/ 418 w 427"/>
                <a:gd name="T5" fmla="*/ 9 h 305"/>
                <a:gd name="T6" fmla="*/ 427 w 427"/>
                <a:gd name="T7" fmla="*/ 31 h 305"/>
                <a:gd name="T8" fmla="*/ 427 w 427"/>
                <a:gd name="T9" fmla="*/ 273 h 305"/>
                <a:gd name="T10" fmla="*/ 418 w 427"/>
                <a:gd name="T11" fmla="*/ 295 h 305"/>
                <a:gd name="T12" fmla="*/ 396 w 427"/>
                <a:gd name="T13" fmla="*/ 305 h 305"/>
                <a:gd name="T14" fmla="*/ 31 w 427"/>
                <a:gd name="T15" fmla="*/ 305 h 305"/>
                <a:gd name="T16" fmla="*/ 9 w 427"/>
                <a:gd name="T17" fmla="*/ 295 h 305"/>
                <a:gd name="T18" fmla="*/ 0 w 427"/>
                <a:gd name="T19" fmla="*/ 273 h 305"/>
                <a:gd name="T20" fmla="*/ 0 w 427"/>
                <a:gd name="T21" fmla="*/ 31 h 305"/>
                <a:gd name="T22" fmla="*/ 9 w 427"/>
                <a:gd name="T23" fmla="*/ 9 h 305"/>
                <a:gd name="T24" fmla="*/ 31 w 427"/>
                <a:gd name="T25" fmla="*/ 0 h 305"/>
                <a:gd name="T26" fmla="*/ 396 w 427"/>
                <a:gd name="T27" fmla="*/ 4 h 305"/>
                <a:gd name="T28" fmla="*/ 31 w 427"/>
                <a:gd name="T29" fmla="*/ 4 h 305"/>
                <a:gd name="T30" fmla="*/ 12 w 427"/>
                <a:gd name="T31" fmla="*/ 12 h 305"/>
                <a:gd name="T32" fmla="*/ 5 w 427"/>
                <a:gd name="T33" fmla="*/ 31 h 305"/>
                <a:gd name="T34" fmla="*/ 5 w 427"/>
                <a:gd name="T35" fmla="*/ 273 h 305"/>
                <a:gd name="T36" fmla="*/ 12 w 427"/>
                <a:gd name="T37" fmla="*/ 292 h 305"/>
                <a:gd name="T38" fmla="*/ 31 w 427"/>
                <a:gd name="T39" fmla="*/ 300 h 305"/>
                <a:gd name="T40" fmla="*/ 396 w 427"/>
                <a:gd name="T41" fmla="*/ 300 h 305"/>
                <a:gd name="T42" fmla="*/ 415 w 427"/>
                <a:gd name="T43" fmla="*/ 292 h 305"/>
                <a:gd name="T44" fmla="*/ 423 w 427"/>
                <a:gd name="T45" fmla="*/ 273 h 305"/>
                <a:gd name="T46" fmla="*/ 423 w 427"/>
                <a:gd name="T47" fmla="*/ 31 h 305"/>
                <a:gd name="T48" fmla="*/ 415 w 427"/>
                <a:gd name="T49" fmla="*/ 12 h 305"/>
                <a:gd name="T50" fmla="*/ 396 w 427"/>
                <a:gd name="T51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7" h="305">
                  <a:moveTo>
                    <a:pt x="31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405" y="0"/>
                    <a:pt x="413" y="3"/>
                    <a:pt x="418" y="9"/>
                  </a:cubicBezTo>
                  <a:cubicBezTo>
                    <a:pt x="424" y="15"/>
                    <a:pt x="427" y="22"/>
                    <a:pt x="427" y="31"/>
                  </a:cubicBezTo>
                  <a:cubicBezTo>
                    <a:pt x="427" y="273"/>
                    <a:pt x="427" y="273"/>
                    <a:pt x="427" y="273"/>
                  </a:cubicBezTo>
                  <a:cubicBezTo>
                    <a:pt x="427" y="282"/>
                    <a:pt x="424" y="290"/>
                    <a:pt x="418" y="295"/>
                  </a:cubicBezTo>
                  <a:cubicBezTo>
                    <a:pt x="413" y="301"/>
                    <a:pt x="405" y="305"/>
                    <a:pt x="396" y="305"/>
                  </a:cubicBezTo>
                  <a:cubicBezTo>
                    <a:pt x="31" y="305"/>
                    <a:pt x="31" y="305"/>
                    <a:pt x="31" y="305"/>
                  </a:cubicBezTo>
                  <a:cubicBezTo>
                    <a:pt x="23" y="305"/>
                    <a:pt x="15" y="301"/>
                    <a:pt x="9" y="295"/>
                  </a:cubicBezTo>
                  <a:cubicBezTo>
                    <a:pt x="3" y="290"/>
                    <a:pt x="0" y="282"/>
                    <a:pt x="0" y="27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3" y="0"/>
                    <a:pt x="31" y="0"/>
                  </a:cubicBezTo>
                  <a:close/>
                  <a:moveTo>
                    <a:pt x="396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4" y="4"/>
                    <a:pt x="17" y="7"/>
                    <a:pt x="12" y="12"/>
                  </a:cubicBezTo>
                  <a:cubicBezTo>
                    <a:pt x="8" y="17"/>
                    <a:pt x="5" y="24"/>
                    <a:pt x="5" y="31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81"/>
                    <a:pt x="8" y="287"/>
                    <a:pt x="12" y="292"/>
                  </a:cubicBezTo>
                  <a:cubicBezTo>
                    <a:pt x="17" y="297"/>
                    <a:pt x="24" y="300"/>
                    <a:pt x="31" y="300"/>
                  </a:cubicBezTo>
                  <a:cubicBezTo>
                    <a:pt x="396" y="300"/>
                    <a:pt x="396" y="300"/>
                    <a:pt x="396" y="300"/>
                  </a:cubicBezTo>
                  <a:cubicBezTo>
                    <a:pt x="403" y="300"/>
                    <a:pt x="410" y="297"/>
                    <a:pt x="415" y="292"/>
                  </a:cubicBezTo>
                  <a:cubicBezTo>
                    <a:pt x="420" y="287"/>
                    <a:pt x="423" y="281"/>
                    <a:pt x="423" y="273"/>
                  </a:cubicBezTo>
                  <a:cubicBezTo>
                    <a:pt x="423" y="31"/>
                    <a:pt x="423" y="31"/>
                    <a:pt x="423" y="31"/>
                  </a:cubicBezTo>
                  <a:cubicBezTo>
                    <a:pt x="423" y="24"/>
                    <a:pt x="420" y="17"/>
                    <a:pt x="415" y="12"/>
                  </a:cubicBezTo>
                  <a:cubicBezTo>
                    <a:pt x="410" y="7"/>
                    <a:pt x="403" y="4"/>
                    <a:pt x="396" y="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ḷîḑè">
              <a:extLst>
                <a:ext uri="{FF2B5EF4-FFF2-40B4-BE49-F238E27FC236}">
                  <a16:creationId xmlns:a16="http://schemas.microsoft.com/office/drawing/2014/main" id="{BC2C6554-DA72-49E0-8065-4850D6133859}"/>
                </a:ext>
              </a:extLst>
            </p:cNvPr>
            <p:cNvSpPr/>
            <p:nvPr/>
          </p:nvSpPr>
          <p:spPr bwMode="auto">
            <a:xfrm>
              <a:off x="6613319" y="2684613"/>
              <a:ext cx="282174" cy="55926"/>
            </a:xfrm>
            <a:custGeom>
              <a:avLst/>
              <a:gdLst>
                <a:gd name="T0" fmla="*/ 4 w 64"/>
                <a:gd name="T1" fmla="*/ 0 h 13"/>
                <a:gd name="T2" fmla="*/ 61 w 64"/>
                <a:gd name="T3" fmla="*/ 0 h 13"/>
                <a:gd name="T4" fmla="*/ 63 w 64"/>
                <a:gd name="T5" fmla="*/ 1 h 13"/>
                <a:gd name="T6" fmla="*/ 63 w 64"/>
                <a:gd name="T7" fmla="*/ 1 h 13"/>
                <a:gd name="T8" fmla="*/ 64 w 64"/>
                <a:gd name="T9" fmla="*/ 4 h 13"/>
                <a:gd name="T10" fmla="*/ 64 w 64"/>
                <a:gd name="T11" fmla="*/ 10 h 13"/>
                <a:gd name="T12" fmla="*/ 63 w 64"/>
                <a:gd name="T13" fmla="*/ 12 h 13"/>
                <a:gd name="T14" fmla="*/ 63 w 64"/>
                <a:gd name="T15" fmla="*/ 12 h 13"/>
                <a:gd name="T16" fmla="*/ 61 w 64"/>
                <a:gd name="T17" fmla="*/ 13 h 13"/>
                <a:gd name="T18" fmla="*/ 4 w 64"/>
                <a:gd name="T19" fmla="*/ 13 h 13"/>
                <a:gd name="T20" fmla="*/ 2 w 64"/>
                <a:gd name="T21" fmla="*/ 12 h 13"/>
                <a:gd name="T22" fmla="*/ 2 w 64"/>
                <a:gd name="T23" fmla="*/ 12 h 13"/>
                <a:gd name="T24" fmla="*/ 0 w 64"/>
                <a:gd name="T25" fmla="*/ 10 h 13"/>
                <a:gd name="T26" fmla="*/ 0 w 64"/>
                <a:gd name="T27" fmla="*/ 4 h 13"/>
                <a:gd name="T28" fmla="*/ 2 w 64"/>
                <a:gd name="T29" fmla="*/ 1 h 13"/>
                <a:gd name="T30" fmla="*/ 2 w 64"/>
                <a:gd name="T31" fmla="*/ 1 h 13"/>
                <a:gd name="T32" fmla="*/ 4 w 64"/>
                <a:gd name="T33" fmla="*/ 0 h 13"/>
                <a:gd name="T34" fmla="*/ 61 w 64"/>
                <a:gd name="T35" fmla="*/ 1 h 13"/>
                <a:gd name="T36" fmla="*/ 4 w 64"/>
                <a:gd name="T37" fmla="*/ 1 h 13"/>
                <a:gd name="T38" fmla="*/ 2 w 64"/>
                <a:gd name="T39" fmla="*/ 2 h 13"/>
                <a:gd name="T40" fmla="*/ 2 w 64"/>
                <a:gd name="T41" fmla="*/ 2 h 13"/>
                <a:gd name="T42" fmla="*/ 1 w 64"/>
                <a:gd name="T43" fmla="*/ 4 h 13"/>
                <a:gd name="T44" fmla="*/ 1 w 64"/>
                <a:gd name="T45" fmla="*/ 10 h 13"/>
                <a:gd name="T46" fmla="*/ 2 w 64"/>
                <a:gd name="T47" fmla="*/ 12 h 13"/>
                <a:gd name="T48" fmla="*/ 2 w 64"/>
                <a:gd name="T49" fmla="*/ 12 h 13"/>
                <a:gd name="T50" fmla="*/ 4 w 64"/>
                <a:gd name="T51" fmla="*/ 13 h 13"/>
                <a:gd name="T52" fmla="*/ 61 w 64"/>
                <a:gd name="T53" fmla="*/ 13 h 13"/>
                <a:gd name="T54" fmla="*/ 63 w 64"/>
                <a:gd name="T55" fmla="*/ 12 h 13"/>
                <a:gd name="T56" fmla="*/ 63 w 64"/>
                <a:gd name="T57" fmla="*/ 12 h 13"/>
                <a:gd name="T58" fmla="*/ 63 w 64"/>
                <a:gd name="T59" fmla="*/ 10 h 13"/>
                <a:gd name="T60" fmla="*/ 63 w 64"/>
                <a:gd name="T61" fmla="*/ 4 h 13"/>
                <a:gd name="T62" fmla="*/ 63 w 64"/>
                <a:gd name="T63" fmla="*/ 2 h 13"/>
                <a:gd name="T64" fmla="*/ 63 w 64"/>
                <a:gd name="T65" fmla="*/ 2 h 13"/>
                <a:gd name="T66" fmla="*/ 61 w 64"/>
                <a:gd name="T6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3">
                  <a:moveTo>
                    <a:pt x="4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2"/>
                    <a:pt x="64" y="3"/>
                    <a:pt x="64" y="4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2" y="13"/>
                    <a:pt x="61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2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  <a:moveTo>
                    <a:pt x="61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2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ļîdè">
              <a:extLst>
                <a:ext uri="{FF2B5EF4-FFF2-40B4-BE49-F238E27FC236}">
                  <a16:creationId xmlns:a16="http://schemas.microsoft.com/office/drawing/2014/main" id="{94F3552C-754B-44D3-A3AB-3F38A13DC7F7}"/>
                </a:ext>
              </a:extLst>
            </p:cNvPr>
            <p:cNvSpPr/>
            <p:nvPr/>
          </p:nvSpPr>
          <p:spPr bwMode="auto">
            <a:xfrm>
              <a:off x="5855772" y="2860019"/>
              <a:ext cx="213537" cy="91516"/>
            </a:xfrm>
            <a:custGeom>
              <a:avLst/>
              <a:gdLst>
                <a:gd name="T0" fmla="*/ 84 w 84"/>
                <a:gd name="T1" fmla="*/ 0 h 36"/>
                <a:gd name="T2" fmla="*/ 10 w 84"/>
                <a:gd name="T3" fmla="*/ 0 h 36"/>
                <a:gd name="T4" fmla="*/ 0 w 84"/>
                <a:gd name="T5" fmla="*/ 34 h 36"/>
                <a:gd name="T6" fmla="*/ 74 w 84"/>
                <a:gd name="T7" fmla="*/ 36 h 36"/>
                <a:gd name="T8" fmla="*/ 84 w 8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">
                  <a:moveTo>
                    <a:pt x="84" y="0"/>
                  </a:moveTo>
                  <a:lnTo>
                    <a:pt x="10" y="0"/>
                  </a:lnTo>
                  <a:lnTo>
                    <a:pt x="0" y="34"/>
                  </a:lnTo>
                  <a:lnTo>
                    <a:pt x="74" y="3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ṥľiḑé">
              <a:extLst>
                <a:ext uri="{FF2B5EF4-FFF2-40B4-BE49-F238E27FC236}">
                  <a16:creationId xmlns:a16="http://schemas.microsoft.com/office/drawing/2014/main" id="{C7A4CB2C-7F12-48AF-9276-E960612AA2E0}"/>
                </a:ext>
              </a:extLst>
            </p:cNvPr>
            <p:cNvSpPr/>
            <p:nvPr/>
          </p:nvSpPr>
          <p:spPr bwMode="auto">
            <a:xfrm>
              <a:off x="6618403" y="2684613"/>
              <a:ext cx="277090" cy="55926"/>
            </a:xfrm>
            <a:custGeom>
              <a:avLst/>
              <a:gdLst>
                <a:gd name="T0" fmla="*/ 3 w 63"/>
                <a:gd name="T1" fmla="*/ 0 h 13"/>
                <a:gd name="T2" fmla="*/ 60 w 63"/>
                <a:gd name="T3" fmla="*/ 0 h 13"/>
                <a:gd name="T4" fmla="*/ 63 w 63"/>
                <a:gd name="T5" fmla="*/ 3 h 13"/>
                <a:gd name="T6" fmla="*/ 63 w 63"/>
                <a:gd name="T7" fmla="*/ 9 h 13"/>
                <a:gd name="T8" fmla="*/ 60 w 63"/>
                <a:gd name="T9" fmla="*/ 13 h 13"/>
                <a:gd name="T10" fmla="*/ 3 w 63"/>
                <a:gd name="T11" fmla="*/ 13 h 13"/>
                <a:gd name="T12" fmla="*/ 0 w 63"/>
                <a:gd name="T13" fmla="*/ 9 h 13"/>
                <a:gd name="T14" fmla="*/ 0 w 63"/>
                <a:gd name="T15" fmla="*/ 3 h 13"/>
                <a:gd name="T16" fmla="*/ 3 w 6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">
                  <a:moveTo>
                    <a:pt x="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3" y="1"/>
                    <a:pt x="63" y="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1" y="13"/>
                    <a:pt x="6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người (thân)">
              <a:extLst>
                <a:ext uri="{FF2B5EF4-FFF2-40B4-BE49-F238E27FC236}">
                  <a16:creationId xmlns:a16="http://schemas.microsoft.com/office/drawing/2014/main" id="{E1443557-82E2-4AB5-BF5D-A3B2EB4E7C3B}"/>
                </a:ext>
              </a:extLst>
            </p:cNvPr>
            <p:cNvSpPr/>
            <p:nvPr/>
          </p:nvSpPr>
          <p:spPr bwMode="auto">
            <a:xfrm>
              <a:off x="4150019" y="2796465"/>
              <a:ext cx="1184620" cy="1756595"/>
            </a:xfrm>
            <a:custGeom>
              <a:avLst/>
              <a:gdLst>
                <a:gd name="T0" fmla="*/ 121 w 270"/>
                <a:gd name="T1" fmla="*/ 0 h 401"/>
                <a:gd name="T2" fmla="*/ 117 w 270"/>
                <a:gd name="T3" fmla="*/ 10 h 401"/>
                <a:gd name="T4" fmla="*/ 116 w 270"/>
                <a:gd name="T5" fmla="*/ 10 h 401"/>
                <a:gd name="T6" fmla="*/ 128 w 270"/>
                <a:gd name="T7" fmla="*/ 101 h 401"/>
                <a:gd name="T8" fmla="*/ 115 w 270"/>
                <a:gd name="T9" fmla="*/ 121 h 401"/>
                <a:gd name="T10" fmla="*/ 101 w 270"/>
                <a:gd name="T11" fmla="*/ 101 h 401"/>
                <a:gd name="T12" fmla="*/ 112 w 270"/>
                <a:gd name="T13" fmla="*/ 10 h 401"/>
                <a:gd name="T14" fmla="*/ 112 w 270"/>
                <a:gd name="T15" fmla="*/ 10 h 401"/>
                <a:gd name="T16" fmla="*/ 108 w 270"/>
                <a:gd name="T17" fmla="*/ 0 h 401"/>
                <a:gd name="T18" fmla="*/ 40 w 270"/>
                <a:gd name="T19" fmla="*/ 17 h 401"/>
                <a:gd name="T20" fmla="*/ 39 w 270"/>
                <a:gd name="T21" fmla="*/ 18 h 401"/>
                <a:gd name="T22" fmla="*/ 35 w 270"/>
                <a:gd name="T23" fmla="*/ 20 h 401"/>
                <a:gd name="T24" fmla="*/ 33 w 270"/>
                <a:gd name="T25" fmla="*/ 23 h 401"/>
                <a:gd name="T26" fmla="*/ 31 w 270"/>
                <a:gd name="T27" fmla="*/ 26 h 401"/>
                <a:gd name="T28" fmla="*/ 30 w 270"/>
                <a:gd name="T29" fmla="*/ 29 h 401"/>
                <a:gd name="T30" fmla="*/ 29 w 270"/>
                <a:gd name="T31" fmla="*/ 31 h 401"/>
                <a:gd name="T32" fmla="*/ 2 w 270"/>
                <a:gd name="T33" fmla="*/ 172 h 401"/>
                <a:gd name="T34" fmla="*/ 15 w 270"/>
                <a:gd name="T35" fmla="*/ 195 h 401"/>
                <a:gd name="T36" fmla="*/ 19 w 270"/>
                <a:gd name="T37" fmla="*/ 196 h 401"/>
                <a:gd name="T38" fmla="*/ 35 w 270"/>
                <a:gd name="T39" fmla="*/ 180 h 401"/>
                <a:gd name="T40" fmla="*/ 60 w 270"/>
                <a:gd name="T41" fmla="*/ 50 h 401"/>
                <a:gd name="T42" fmla="*/ 66 w 270"/>
                <a:gd name="T43" fmla="*/ 48 h 401"/>
                <a:gd name="T44" fmla="*/ 66 w 270"/>
                <a:gd name="T45" fmla="*/ 182 h 401"/>
                <a:gd name="T46" fmla="*/ 53 w 270"/>
                <a:gd name="T47" fmla="*/ 375 h 401"/>
                <a:gd name="T48" fmla="*/ 72 w 270"/>
                <a:gd name="T49" fmla="*/ 401 h 401"/>
                <a:gd name="T50" fmla="*/ 73 w 270"/>
                <a:gd name="T51" fmla="*/ 401 h 401"/>
                <a:gd name="T52" fmla="*/ 94 w 270"/>
                <a:gd name="T53" fmla="*/ 379 h 401"/>
                <a:gd name="T54" fmla="*/ 106 w 270"/>
                <a:gd name="T55" fmla="*/ 204 h 401"/>
                <a:gd name="T56" fmla="*/ 114 w 270"/>
                <a:gd name="T57" fmla="*/ 206 h 401"/>
                <a:gd name="T58" fmla="*/ 123 w 270"/>
                <a:gd name="T59" fmla="*/ 204 h 401"/>
                <a:gd name="T60" fmla="*/ 135 w 270"/>
                <a:gd name="T61" fmla="*/ 379 h 401"/>
                <a:gd name="T62" fmla="*/ 155 w 270"/>
                <a:gd name="T63" fmla="*/ 401 h 401"/>
                <a:gd name="T64" fmla="*/ 157 w 270"/>
                <a:gd name="T65" fmla="*/ 401 h 401"/>
                <a:gd name="T66" fmla="*/ 176 w 270"/>
                <a:gd name="T67" fmla="*/ 375 h 401"/>
                <a:gd name="T68" fmla="*/ 162 w 270"/>
                <a:gd name="T69" fmla="*/ 182 h 401"/>
                <a:gd name="T70" fmla="*/ 162 w 270"/>
                <a:gd name="T71" fmla="*/ 48 h 401"/>
                <a:gd name="T72" fmla="*/ 177 w 270"/>
                <a:gd name="T73" fmla="*/ 54 h 401"/>
                <a:gd name="T74" fmla="*/ 184 w 270"/>
                <a:gd name="T75" fmla="*/ 56 h 401"/>
                <a:gd name="T76" fmla="*/ 234 w 270"/>
                <a:gd name="T77" fmla="*/ 75 h 401"/>
                <a:gd name="T78" fmla="*/ 245 w 270"/>
                <a:gd name="T79" fmla="*/ 80 h 401"/>
                <a:gd name="T80" fmla="*/ 251 w 270"/>
                <a:gd name="T81" fmla="*/ 81 h 401"/>
                <a:gd name="T82" fmla="*/ 267 w 270"/>
                <a:gd name="T83" fmla="*/ 54 h 401"/>
                <a:gd name="T84" fmla="*/ 245 w 270"/>
                <a:gd name="T85" fmla="*/ 77 h 401"/>
                <a:gd name="T86" fmla="*/ 234 w 270"/>
                <a:gd name="T87" fmla="*/ 72 h 401"/>
                <a:gd name="T88" fmla="*/ 261 w 270"/>
                <a:gd name="T89" fmla="*/ 45 h 401"/>
                <a:gd name="T90" fmla="*/ 256 w 270"/>
                <a:gd name="T91" fmla="*/ 43 h 401"/>
                <a:gd name="T92" fmla="*/ 234 w 270"/>
                <a:gd name="T93" fmla="*/ 35 h 401"/>
                <a:gd name="T94" fmla="*/ 184 w 270"/>
                <a:gd name="T95" fmla="*/ 18 h 401"/>
                <a:gd name="T96" fmla="*/ 121 w 270"/>
                <a:gd name="T9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401">
                  <a:moveTo>
                    <a:pt x="121" y="0"/>
                  </a:moveTo>
                  <a:cubicBezTo>
                    <a:pt x="117" y="10"/>
                    <a:pt x="117" y="10"/>
                    <a:pt x="117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76" y="2"/>
                    <a:pt x="42" y="16"/>
                    <a:pt x="40" y="17"/>
                  </a:cubicBezTo>
                  <a:cubicBezTo>
                    <a:pt x="40" y="17"/>
                    <a:pt x="39" y="18"/>
                    <a:pt x="39" y="18"/>
                  </a:cubicBezTo>
                  <a:cubicBezTo>
                    <a:pt x="37" y="19"/>
                    <a:pt x="36" y="19"/>
                    <a:pt x="35" y="20"/>
                  </a:cubicBezTo>
                  <a:cubicBezTo>
                    <a:pt x="35" y="21"/>
                    <a:pt x="34" y="22"/>
                    <a:pt x="33" y="23"/>
                  </a:cubicBezTo>
                  <a:cubicBezTo>
                    <a:pt x="32" y="23"/>
                    <a:pt x="32" y="25"/>
                    <a:pt x="31" y="26"/>
                  </a:cubicBezTo>
                  <a:cubicBezTo>
                    <a:pt x="31" y="27"/>
                    <a:pt x="30" y="28"/>
                    <a:pt x="30" y="29"/>
                  </a:cubicBezTo>
                  <a:cubicBezTo>
                    <a:pt x="30" y="30"/>
                    <a:pt x="29" y="30"/>
                    <a:pt x="29" y="31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82"/>
                    <a:pt x="6" y="193"/>
                    <a:pt x="15" y="195"/>
                  </a:cubicBezTo>
                  <a:cubicBezTo>
                    <a:pt x="16" y="195"/>
                    <a:pt x="17" y="196"/>
                    <a:pt x="19" y="196"/>
                  </a:cubicBezTo>
                  <a:cubicBezTo>
                    <a:pt x="26" y="196"/>
                    <a:pt x="33" y="189"/>
                    <a:pt x="35" y="18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2" y="50"/>
                    <a:pt x="64" y="49"/>
                    <a:pt x="66" y="48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53" y="375"/>
                    <a:pt x="53" y="375"/>
                    <a:pt x="53" y="375"/>
                  </a:cubicBezTo>
                  <a:cubicBezTo>
                    <a:pt x="52" y="388"/>
                    <a:pt x="60" y="400"/>
                    <a:pt x="72" y="401"/>
                  </a:cubicBezTo>
                  <a:cubicBezTo>
                    <a:pt x="72" y="401"/>
                    <a:pt x="73" y="401"/>
                    <a:pt x="73" y="401"/>
                  </a:cubicBezTo>
                  <a:cubicBezTo>
                    <a:pt x="84" y="401"/>
                    <a:pt x="93" y="391"/>
                    <a:pt x="94" y="379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109" y="206"/>
                    <a:pt x="111" y="206"/>
                    <a:pt x="114" y="206"/>
                  </a:cubicBezTo>
                  <a:cubicBezTo>
                    <a:pt x="117" y="206"/>
                    <a:pt x="120" y="206"/>
                    <a:pt x="123" y="204"/>
                  </a:cubicBezTo>
                  <a:cubicBezTo>
                    <a:pt x="135" y="379"/>
                    <a:pt x="135" y="379"/>
                    <a:pt x="135" y="379"/>
                  </a:cubicBezTo>
                  <a:cubicBezTo>
                    <a:pt x="136" y="391"/>
                    <a:pt x="145" y="401"/>
                    <a:pt x="155" y="401"/>
                  </a:cubicBezTo>
                  <a:cubicBezTo>
                    <a:pt x="156" y="401"/>
                    <a:pt x="156" y="401"/>
                    <a:pt x="157" y="401"/>
                  </a:cubicBezTo>
                  <a:cubicBezTo>
                    <a:pt x="168" y="400"/>
                    <a:pt x="177" y="388"/>
                    <a:pt x="176" y="375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7" y="50"/>
                    <a:pt x="172" y="52"/>
                    <a:pt x="177" y="54"/>
                  </a:cubicBezTo>
                  <a:cubicBezTo>
                    <a:pt x="179" y="55"/>
                    <a:pt x="182" y="55"/>
                    <a:pt x="184" y="56"/>
                  </a:cubicBezTo>
                  <a:cubicBezTo>
                    <a:pt x="234" y="75"/>
                    <a:pt x="234" y="75"/>
                    <a:pt x="234" y="75"/>
                  </a:cubicBezTo>
                  <a:cubicBezTo>
                    <a:pt x="238" y="77"/>
                    <a:pt x="242" y="78"/>
                    <a:pt x="245" y="80"/>
                  </a:cubicBezTo>
                  <a:cubicBezTo>
                    <a:pt x="247" y="80"/>
                    <a:pt x="249" y="81"/>
                    <a:pt x="251" y="81"/>
                  </a:cubicBezTo>
                  <a:cubicBezTo>
                    <a:pt x="264" y="81"/>
                    <a:pt x="270" y="66"/>
                    <a:pt x="267" y="54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59" y="44"/>
                    <a:pt x="258" y="43"/>
                    <a:pt x="256" y="43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56" y="9"/>
                    <a:pt x="129" y="1"/>
                    <a:pt x="121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người (đầu)">
              <a:extLst>
                <a:ext uri="{FF2B5EF4-FFF2-40B4-BE49-F238E27FC236}">
                  <a16:creationId xmlns:a16="http://schemas.microsoft.com/office/drawing/2014/main" id="{BA950533-194D-4EDC-B0C8-7A9B7B16749C}"/>
                </a:ext>
              </a:extLst>
            </p:cNvPr>
            <p:cNvSpPr/>
            <p:nvPr/>
          </p:nvSpPr>
          <p:spPr bwMode="auto">
            <a:xfrm>
              <a:off x="4508456" y="2417692"/>
              <a:ext cx="282174" cy="340642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bút chỉ bang">
              <a:extLst>
                <a:ext uri="{FF2B5EF4-FFF2-40B4-BE49-F238E27FC236}">
                  <a16:creationId xmlns:a16="http://schemas.microsoft.com/office/drawing/2014/main" id="{57A1A3B9-5569-4275-B7DB-F96CA40F6C65}"/>
                </a:ext>
              </a:extLst>
            </p:cNvPr>
            <p:cNvSpPr/>
            <p:nvPr/>
          </p:nvSpPr>
          <p:spPr bwMode="auto">
            <a:xfrm>
              <a:off x="5189740" y="2262623"/>
              <a:ext cx="866858" cy="864315"/>
            </a:xfrm>
            <a:custGeom>
              <a:avLst/>
              <a:gdLst>
                <a:gd name="T0" fmla="*/ 0 w 341"/>
                <a:gd name="T1" fmla="*/ 333 h 340"/>
                <a:gd name="T2" fmla="*/ 341 w 341"/>
                <a:gd name="T3" fmla="*/ 0 h 340"/>
                <a:gd name="T4" fmla="*/ 13 w 341"/>
                <a:gd name="T5" fmla="*/ 340 h 340"/>
                <a:gd name="T6" fmla="*/ 0 w 341"/>
                <a:gd name="T7" fmla="*/ 33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40">
                  <a:moveTo>
                    <a:pt x="0" y="333"/>
                  </a:moveTo>
                  <a:lnTo>
                    <a:pt x="341" y="0"/>
                  </a:lnTo>
                  <a:lnTo>
                    <a:pt x="13" y="340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khan gia">
              <a:extLst>
                <a:ext uri="{FF2B5EF4-FFF2-40B4-BE49-F238E27FC236}">
                  <a16:creationId xmlns:a16="http://schemas.microsoft.com/office/drawing/2014/main" id="{E137978A-12CE-465C-AEA3-F0E7B8932AEC}"/>
                </a:ext>
              </a:extLst>
            </p:cNvPr>
            <p:cNvSpPr/>
            <p:nvPr/>
          </p:nvSpPr>
          <p:spPr bwMode="auto">
            <a:xfrm>
              <a:off x="4381351" y="4578481"/>
              <a:ext cx="3660630" cy="1471879"/>
            </a:xfrm>
            <a:custGeom>
              <a:avLst/>
              <a:gdLst>
                <a:gd name="T0" fmla="*/ 759 w 835"/>
                <a:gd name="T1" fmla="*/ 132 h 336"/>
                <a:gd name="T2" fmla="*/ 703 w 835"/>
                <a:gd name="T3" fmla="*/ 132 h 336"/>
                <a:gd name="T4" fmla="*/ 0 w 835"/>
                <a:gd name="T5" fmla="*/ 218 h 336"/>
                <a:gd name="T6" fmla="*/ 835 w 835"/>
                <a:gd name="T7" fmla="*/ 336 h 336"/>
                <a:gd name="T8" fmla="*/ 0 w 835"/>
                <a:gd name="T9" fmla="*/ 218 h 336"/>
                <a:gd name="T10" fmla="*/ 671 w 835"/>
                <a:gd name="T11" fmla="*/ 22 h 336"/>
                <a:gd name="T12" fmla="*/ 631 w 835"/>
                <a:gd name="T13" fmla="*/ 22 h 336"/>
                <a:gd name="T14" fmla="*/ 494 w 835"/>
                <a:gd name="T15" fmla="*/ 0 h 336"/>
                <a:gd name="T16" fmla="*/ 494 w 835"/>
                <a:gd name="T17" fmla="*/ 44 h 336"/>
                <a:gd name="T18" fmla="*/ 494 w 835"/>
                <a:gd name="T19" fmla="*/ 0 h 336"/>
                <a:gd name="T20" fmla="*/ 360 w 835"/>
                <a:gd name="T21" fmla="*/ 22 h 336"/>
                <a:gd name="T22" fmla="*/ 320 w 835"/>
                <a:gd name="T23" fmla="*/ 22 h 336"/>
                <a:gd name="T24" fmla="*/ 185 w 835"/>
                <a:gd name="T25" fmla="*/ 0 h 336"/>
                <a:gd name="T26" fmla="*/ 185 w 835"/>
                <a:gd name="T27" fmla="*/ 44 h 336"/>
                <a:gd name="T28" fmla="*/ 185 w 835"/>
                <a:gd name="T29" fmla="*/ 0 h 336"/>
                <a:gd name="T30" fmla="*/ 759 w 835"/>
                <a:gd name="T31" fmla="*/ 51 h 336"/>
                <a:gd name="T32" fmla="*/ 701 w 835"/>
                <a:gd name="T33" fmla="*/ 51 h 336"/>
                <a:gd name="T34" fmla="*/ 559 w 835"/>
                <a:gd name="T35" fmla="*/ 20 h 336"/>
                <a:gd name="T36" fmla="*/ 559 w 835"/>
                <a:gd name="T37" fmla="*/ 82 h 336"/>
                <a:gd name="T38" fmla="*/ 559 w 835"/>
                <a:gd name="T39" fmla="*/ 20 h 336"/>
                <a:gd name="T40" fmla="*/ 451 w 835"/>
                <a:gd name="T41" fmla="*/ 51 h 336"/>
                <a:gd name="T42" fmla="*/ 393 w 835"/>
                <a:gd name="T43" fmla="*/ 51 h 336"/>
                <a:gd name="T44" fmla="*/ 262 w 835"/>
                <a:gd name="T45" fmla="*/ 20 h 336"/>
                <a:gd name="T46" fmla="*/ 262 w 835"/>
                <a:gd name="T47" fmla="*/ 82 h 336"/>
                <a:gd name="T48" fmla="*/ 262 w 835"/>
                <a:gd name="T49" fmla="*/ 20 h 336"/>
                <a:gd name="T50" fmla="*/ 126 w 835"/>
                <a:gd name="T51" fmla="*/ 51 h 336"/>
                <a:gd name="T52" fmla="*/ 68 w 835"/>
                <a:gd name="T53" fmla="*/ 51 h 336"/>
                <a:gd name="T54" fmla="*/ 185 w 835"/>
                <a:gd name="T55" fmla="*/ 66 h 336"/>
                <a:gd name="T56" fmla="*/ 185 w 835"/>
                <a:gd name="T57" fmla="*/ 135 h 336"/>
                <a:gd name="T58" fmla="*/ 185 w 835"/>
                <a:gd name="T59" fmla="*/ 66 h 336"/>
                <a:gd name="T60" fmla="*/ 683 w 835"/>
                <a:gd name="T61" fmla="*/ 100 h 336"/>
                <a:gd name="T62" fmla="*/ 619 w 835"/>
                <a:gd name="T63" fmla="*/ 100 h 336"/>
                <a:gd name="T64" fmla="*/ 494 w 835"/>
                <a:gd name="T65" fmla="*/ 66 h 336"/>
                <a:gd name="T66" fmla="*/ 494 w 835"/>
                <a:gd name="T67" fmla="*/ 135 h 336"/>
                <a:gd name="T68" fmla="*/ 494 w 835"/>
                <a:gd name="T69" fmla="*/ 66 h 336"/>
                <a:gd name="T70" fmla="*/ 372 w 835"/>
                <a:gd name="T71" fmla="*/ 100 h 336"/>
                <a:gd name="T72" fmla="*/ 308 w 835"/>
                <a:gd name="T73" fmla="*/ 100 h 336"/>
                <a:gd name="T74" fmla="*/ 47 w 835"/>
                <a:gd name="T75" fmla="*/ 212 h 336"/>
                <a:gd name="T76" fmla="*/ 134 w 835"/>
                <a:gd name="T77" fmla="*/ 170 h 336"/>
                <a:gd name="T78" fmla="*/ 47 w 835"/>
                <a:gd name="T79" fmla="*/ 212 h 336"/>
                <a:gd name="T80" fmla="*/ 132 w 835"/>
                <a:gd name="T81" fmla="*/ 137 h 336"/>
                <a:gd name="T82" fmla="*/ 76 w 835"/>
                <a:gd name="T83" fmla="*/ 137 h 336"/>
                <a:gd name="T84" fmla="*/ 211 w 835"/>
                <a:gd name="T85" fmla="*/ 212 h 336"/>
                <a:gd name="T86" fmla="*/ 298 w 835"/>
                <a:gd name="T87" fmla="*/ 170 h 336"/>
                <a:gd name="T88" fmla="*/ 211 w 835"/>
                <a:gd name="T89" fmla="*/ 212 h 336"/>
                <a:gd name="T90" fmla="*/ 295 w 835"/>
                <a:gd name="T91" fmla="*/ 137 h 336"/>
                <a:gd name="T92" fmla="*/ 239 w 835"/>
                <a:gd name="T93" fmla="*/ 137 h 336"/>
                <a:gd name="T94" fmla="*/ 365 w 835"/>
                <a:gd name="T95" fmla="*/ 212 h 336"/>
                <a:gd name="T96" fmla="*/ 452 w 835"/>
                <a:gd name="T97" fmla="*/ 170 h 336"/>
                <a:gd name="T98" fmla="*/ 365 w 835"/>
                <a:gd name="T99" fmla="*/ 212 h 336"/>
                <a:gd name="T100" fmla="*/ 449 w 835"/>
                <a:gd name="T101" fmla="*/ 137 h 336"/>
                <a:gd name="T102" fmla="*/ 394 w 835"/>
                <a:gd name="T103" fmla="*/ 137 h 336"/>
                <a:gd name="T104" fmla="*/ 517 w 835"/>
                <a:gd name="T105" fmla="*/ 212 h 336"/>
                <a:gd name="T106" fmla="*/ 604 w 835"/>
                <a:gd name="T107" fmla="*/ 170 h 336"/>
                <a:gd name="T108" fmla="*/ 517 w 835"/>
                <a:gd name="T109" fmla="*/ 212 h 336"/>
                <a:gd name="T110" fmla="*/ 601 w 835"/>
                <a:gd name="T111" fmla="*/ 137 h 336"/>
                <a:gd name="T112" fmla="*/ 546 w 835"/>
                <a:gd name="T113" fmla="*/ 137 h 336"/>
                <a:gd name="T114" fmla="*/ 675 w 835"/>
                <a:gd name="T115" fmla="*/ 207 h 336"/>
                <a:gd name="T116" fmla="*/ 762 w 835"/>
                <a:gd name="T117" fmla="*/ 165 h 336"/>
                <a:gd name="T118" fmla="*/ 675 w 835"/>
                <a:gd name="T119" fmla="*/ 20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5" h="336">
                  <a:moveTo>
                    <a:pt x="731" y="102"/>
                  </a:moveTo>
                  <a:cubicBezTo>
                    <a:pt x="747" y="102"/>
                    <a:pt x="759" y="116"/>
                    <a:pt x="759" y="132"/>
                  </a:cubicBezTo>
                  <a:cubicBezTo>
                    <a:pt x="759" y="149"/>
                    <a:pt x="747" y="163"/>
                    <a:pt x="731" y="163"/>
                  </a:cubicBezTo>
                  <a:cubicBezTo>
                    <a:pt x="716" y="163"/>
                    <a:pt x="703" y="149"/>
                    <a:pt x="703" y="132"/>
                  </a:cubicBezTo>
                  <a:cubicBezTo>
                    <a:pt x="703" y="116"/>
                    <a:pt x="716" y="102"/>
                    <a:pt x="731" y="102"/>
                  </a:cubicBezTo>
                  <a:close/>
                  <a:moveTo>
                    <a:pt x="0" y="218"/>
                  </a:moveTo>
                  <a:cubicBezTo>
                    <a:pt x="835" y="218"/>
                    <a:pt x="835" y="218"/>
                    <a:pt x="835" y="218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0" y="336"/>
                    <a:pt x="0" y="336"/>
                    <a:pt x="0" y="336"/>
                  </a:cubicBezTo>
                  <a:lnTo>
                    <a:pt x="0" y="218"/>
                  </a:lnTo>
                  <a:close/>
                  <a:moveTo>
                    <a:pt x="651" y="0"/>
                  </a:moveTo>
                  <a:cubicBezTo>
                    <a:pt x="662" y="0"/>
                    <a:pt x="671" y="10"/>
                    <a:pt x="671" y="22"/>
                  </a:cubicBezTo>
                  <a:cubicBezTo>
                    <a:pt x="671" y="34"/>
                    <a:pt x="662" y="44"/>
                    <a:pt x="651" y="44"/>
                  </a:cubicBezTo>
                  <a:cubicBezTo>
                    <a:pt x="640" y="44"/>
                    <a:pt x="631" y="34"/>
                    <a:pt x="631" y="22"/>
                  </a:cubicBezTo>
                  <a:cubicBezTo>
                    <a:pt x="631" y="10"/>
                    <a:pt x="640" y="0"/>
                    <a:pt x="651" y="0"/>
                  </a:cubicBezTo>
                  <a:close/>
                  <a:moveTo>
                    <a:pt x="494" y="0"/>
                  </a:moveTo>
                  <a:cubicBezTo>
                    <a:pt x="505" y="0"/>
                    <a:pt x="514" y="10"/>
                    <a:pt x="514" y="22"/>
                  </a:cubicBezTo>
                  <a:cubicBezTo>
                    <a:pt x="514" y="34"/>
                    <a:pt x="505" y="44"/>
                    <a:pt x="494" y="44"/>
                  </a:cubicBezTo>
                  <a:cubicBezTo>
                    <a:pt x="483" y="44"/>
                    <a:pt x="474" y="34"/>
                    <a:pt x="474" y="22"/>
                  </a:cubicBezTo>
                  <a:cubicBezTo>
                    <a:pt x="474" y="10"/>
                    <a:pt x="483" y="0"/>
                    <a:pt x="494" y="0"/>
                  </a:cubicBezTo>
                  <a:close/>
                  <a:moveTo>
                    <a:pt x="340" y="0"/>
                  </a:moveTo>
                  <a:cubicBezTo>
                    <a:pt x="351" y="0"/>
                    <a:pt x="360" y="10"/>
                    <a:pt x="360" y="22"/>
                  </a:cubicBezTo>
                  <a:cubicBezTo>
                    <a:pt x="360" y="34"/>
                    <a:pt x="351" y="44"/>
                    <a:pt x="340" y="44"/>
                  </a:cubicBezTo>
                  <a:cubicBezTo>
                    <a:pt x="329" y="44"/>
                    <a:pt x="320" y="34"/>
                    <a:pt x="320" y="22"/>
                  </a:cubicBezTo>
                  <a:cubicBezTo>
                    <a:pt x="320" y="10"/>
                    <a:pt x="329" y="0"/>
                    <a:pt x="340" y="0"/>
                  </a:cubicBezTo>
                  <a:close/>
                  <a:moveTo>
                    <a:pt x="185" y="0"/>
                  </a:moveTo>
                  <a:cubicBezTo>
                    <a:pt x="196" y="0"/>
                    <a:pt x="205" y="10"/>
                    <a:pt x="205" y="22"/>
                  </a:cubicBezTo>
                  <a:cubicBezTo>
                    <a:pt x="205" y="34"/>
                    <a:pt x="196" y="44"/>
                    <a:pt x="185" y="44"/>
                  </a:cubicBezTo>
                  <a:cubicBezTo>
                    <a:pt x="174" y="44"/>
                    <a:pt x="165" y="34"/>
                    <a:pt x="165" y="22"/>
                  </a:cubicBezTo>
                  <a:cubicBezTo>
                    <a:pt x="165" y="10"/>
                    <a:pt x="174" y="0"/>
                    <a:pt x="185" y="0"/>
                  </a:cubicBezTo>
                  <a:close/>
                  <a:moveTo>
                    <a:pt x="730" y="20"/>
                  </a:moveTo>
                  <a:cubicBezTo>
                    <a:pt x="746" y="20"/>
                    <a:pt x="759" y="34"/>
                    <a:pt x="759" y="51"/>
                  </a:cubicBezTo>
                  <a:cubicBezTo>
                    <a:pt x="759" y="68"/>
                    <a:pt x="746" y="82"/>
                    <a:pt x="730" y="82"/>
                  </a:cubicBezTo>
                  <a:cubicBezTo>
                    <a:pt x="714" y="82"/>
                    <a:pt x="701" y="68"/>
                    <a:pt x="701" y="51"/>
                  </a:cubicBezTo>
                  <a:cubicBezTo>
                    <a:pt x="701" y="34"/>
                    <a:pt x="714" y="20"/>
                    <a:pt x="730" y="20"/>
                  </a:cubicBezTo>
                  <a:close/>
                  <a:moveTo>
                    <a:pt x="559" y="20"/>
                  </a:moveTo>
                  <a:cubicBezTo>
                    <a:pt x="575" y="20"/>
                    <a:pt x="588" y="34"/>
                    <a:pt x="588" y="51"/>
                  </a:cubicBezTo>
                  <a:cubicBezTo>
                    <a:pt x="588" y="68"/>
                    <a:pt x="575" y="82"/>
                    <a:pt x="559" y="82"/>
                  </a:cubicBezTo>
                  <a:cubicBezTo>
                    <a:pt x="543" y="82"/>
                    <a:pt x="530" y="68"/>
                    <a:pt x="530" y="51"/>
                  </a:cubicBezTo>
                  <a:cubicBezTo>
                    <a:pt x="530" y="34"/>
                    <a:pt x="543" y="20"/>
                    <a:pt x="559" y="20"/>
                  </a:cubicBezTo>
                  <a:close/>
                  <a:moveTo>
                    <a:pt x="422" y="20"/>
                  </a:moveTo>
                  <a:cubicBezTo>
                    <a:pt x="438" y="20"/>
                    <a:pt x="451" y="34"/>
                    <a:pt x="451" y="51"/>
                  </a:cubicBezTo>
                  <a:cubicBezTo>
                    <a:pt x="451" y="68"/>
                    <a:pt x="438" y="82"/>
                    <a:pt x="422" y="82"/>
                  </a:cubicBezTo>
                  <a:cubicBezTo>
                    <a:pt x="406" y="82"/>
                    <a:pt x="393" y="68"/>
                    <a:pt x="393" y="51"/>
                  </a:cubicBezTo>
                  <a:cubicBezTo>
                    <a:pt x="393" y="34"/>
                    <a:pt x="406" y="20"/>
                    <a:pt x="422" y="20"/>
                  </a:cubicBezTo>
                  <a:close/>
                  <a:moveTo>
                    <a:pt x="262" y="20"/>
                  </a:moveTo>
                  <a:cubicBezTo>
                    <a:pt x="278" y="20"/>
                    <a:pt x="291" y="34"/>
                    <a:pt x="291" y="51"/>
                  </a:cubicBezTo>
                  <a:cubicBezTo>
                    <a:pt x="291" y="68"/>
                    <a:pt x="278" y="82"/>
                    <a:pt x="262" y="82"/>
                  </a:cubicBezTo>
                  <a:cubicBezTo>
                    <a:pt x="246" y="82"/>
                    <a:pt x="233" y="68"/>
                    <a:pt x="233" y="51"/>
                  </a:cubicBezTo>
                  <a:cubicBezTo>
                    <a:pt x="233" y="34"/>
                    <a:pt x="246" y="20"/>
                    <a:pt x="262" y="20"/>
                  </a:cubicBezTo>
                  <a:close/>
                  <a:moveTo>
                    <a:pt x="97" y="20"/>
                  </a:moveTo>
                  <a:cubicBezTo>
                    <a:pt x="113" y="20"/>
                    <a:pt x="126" y="34"/>
                    <a:pt x="126" y="51"/>
                  </a:cubicBezTo>
                  <a:cubicBezTo>
                    <a:pt x="126" y="68"/>
                    <a:pt x="113" y="82"/>
                    <a:pt x="97" y="82"/>
                  </a:cubicBezTo>
                  <a:cubicBezTo>
                    <a:pt x="81" y="82"/>
                    <a:pt x="68" y="68"/>
                    <a:pt x="68" y="51"/>
                  </a:cubicBezTo>
                  <a:cubicBezTo>
                    <a:pt x="68" y="34"/>
                    <a:pt x="81" y="20"/>
                    <a:pt x="97" y="20"/>
                  </a:cubicBezTo>
                  <a:close/>
                  <a:moveTo>
                    <a:pt x="185" y="66"/>
                  </a:moveTo>
                  <a:cubicBezTo>
                    <a:pt x="203" y="66"/>
                    <a:pt x="217" y="81"/>
                    <a:pt x="217" y="100"/>
                  </a:cubicBezTo>
                  <a:cubicBezTo>
                    <a:pt x="217" y="120"/>
                    <a:pt x="203" y="135"/>
                    <a:pt x="185" y="135"/>
                  </a:cubicBezTo>
                  <a:cubicBezTo>
                    <a:pt x="167" y="135"/>
                    <a:pt x="153" y="120"/>
                    <a:pt x="153" y="100"/>
                  </a:cubicBezTo>
                  <a:cubicBezTo>
                    <a:pt x="153" y="81"/>
                    <a:pt x="167" y="66"/>
                    <a:pt x="185" y="66"/>
                  </a:cubicBezTo>
                  <a:close/>
                  <a:moveTo>
                    <a:pt x="651" y="66"/>
                  </a:moveTo>
                  <a:cubicBezTo>
                    <a:pt x="669" y="66"/>
                    <a:pt x="683" y="81"/>
                    <a:pt x="683" y="100"/>
                  </a:cubicBezTo>
                  <a:cubicBezTo>
                    <a:pt x="683" y="120"/>
                    <a:pt x="669" y="135"/>
                    <a:pt x="651" y="135"/>
                  </a:cubicBezTo>
                  <a:cubicBezTo>
                    <a:pt x="633" y="135"/>
                    <a:pt x="619" y="120"/>
                    <a:pt x="619" y="100"/>
                  </a:cubicBezTo>
                  <a:cubicBezTo>
                    <a:pt x="619" y="81"/>
                    <a:pt x="633" y="66"/>
                    <a:pt x="651" y="66"/>
                  </a:cubicBezTo>
                  <a:close/>
                  <a:moveTo>
                    <a:pt x="494" y="66"/>
                  </a:moveTo>
                  <a:cubicBezTo>
                    <a:pt x="511" y="66"/>
                    <a:pt x="526" y="81"/>
                    <a:pt x="526" y="100"/>
                  </a:cubicBezTo>
                  <a:cubicBezTo>
                    <a:pt x="526" y="120"/>
                    <a:pt x="511" y="135"/>
                    <a:pt x="494" y="135"/>
                  </a:cubicBezTo>
                  <a:cubicBezTo>
                    <a:pt x="476" y="135"/>
                    <a:pt x="461" y="120"/>
                    <a:pt x="461" y="100"/>
                  </a:cubicBezTo>
                  <a:cubicBezTo>
                    <a:pt x="461" y="81"/>
                    <a:pt x="476" y="66"/>
                    <a:pt x="494" y="66"/>
                  </a:cubicBezTo>
                  <a:close/>
                  <a:moveTo>
                    <a:pt x="340" y="66"/>
                  </a:moveTo>
                  <a:cubicBezTo>
                    <a:pt x="358" y="66"/>
                    <a:pt x="372" y="81"/>
                    <a:pt x="372" y="100"/>
                  </a:cubicBezTo>
                  <a:cubicBezTo>
                    <a:pt x="372" y="120"/>
                    <a:pt x="358" y="135"/>
                    <a:pt x="340" y="135"/>
                  </a:cubicBezTo>
                  <a:cubicBezTo>
                    <a:pt x="322" y="135"/>
                    <a:pt x="308" y="120"/>
                    <a:pt x="308" y="100"/>
                  </a:cubicBezTo>
                  <a:cubicBezTo>
                    <a:pt x="308" y="81"/>
                    <a:pt x="322" y="66"/>
                    <a:pt x="340" y="66"/>
                  </a:cubicBezTo>
                  <a:close/>
                  <a:moveTo>
                    <a:pt x="47" y="212"/>
                  </a:moveTo>
                  <a:cubicBezTo>
                    <a:pt x="52" y="199"/>
                    <a:pt x="60" y="177"/>
                    <a:pt x="73" y="170"/>
                  </a:cubicBezTo>
                  <a:cubicBezTo>
                    <a:pt x="93" y="170"/>
                    <a:pt x="114" y="170"/>
                    <a:pt x="134" y="170"/>
                  </a:cubicBezTo>
                  <a:cubicBezTo>
                    <a:pt x="148" y="177"/>
                    <a:pt x="157" y="199"/>
                    <a:pt x="161" y="212"/>
                  </a:cubicBezTo>
                  <a:cubicBezTo>
                    <a:pt x="123" y="212"/>
                    <a:pt x="85" y="212"/>
                    <a:pt x="47" y="212"/>
                  </a:cubicBezTo>
                  <a:close/>
                  <a:moveTo>
                    <a:pt x="104" y="107"/>
                  </a:moveTo>
                  <a:cubicBezTo>
                    <a:pt x="119" y="107"/>
                    <a:pt x="132" y="121"/>
                    <a:pt x="132" y="137"/>
                  </a:cubicBezTo>
                  <a:cubicBezTo>
                    <a:pt x="132" y="154"/>
                    <a:pt x="119" y="168"/>
                    <a:pt x="104" y="168"/>
                  </a:cubicBezTo>
                  <a:cubicBezTo>
                    <a:pt x="89" y="168"/>
                    <a:pt x="76" y="154"/>
                    <a:pt x="76" y="137"/>
                  </a:cubicBezTo>
                  <a:cubicBezTo>
                    <a:pt x="76" y="121"/>
                    <a:pt x="89" y="107"/>
                    <a:pt x="104" y="107"/>
                  </a:cubicBezTo>
                  <a:close/>
                  <a:moveTo>
                    <a:pt x="211" y="212"/>
                  </a:moveTo>
                  <a:cubicBezTo>
                    <a:pt x="215" y="199"/>
                    <a:pt x="223" y="177"/>
                    <a:pt x="236" y="170"/>
                  </a:cubicBezTo>
                  <a:cubicBezTo>
                    <a:pt x="256" y="170"/>
                    <a:pt x="277" y="170"/>
                    <a:pt x="298" y="170"/>
                  </a:cubicBezTo>
                  <a:cubicBezTo>
                    <a:pt x="311" y="177"/>
                    <a:pt x="320" y="199"/>
                    <a:pt x="324" y="212"/>
                  </a:cubicBezTo>
                  <a:cubicBezTo>
                    <a:pt x="286" y="212"/>
                    <a:pt x="248" y="212"/>
                    <a:pt x="211" y="212"/>
                  </a:cubicBezTo>
                  <a:close/>
                  <a:moveTo>
                    <a:pt x="267" y="107"/>
                  </a:moveTo>
                  <a:cubicBezTo>
                    <a:pt x="283" y="107"/>
                    <a:pt x="295" y="121"/>
                    <a:pt x="295" y="137"/>
                  </a:cubicBezTo>
                  <a:cubicBezTo>
                    <a:pt x="295" y="154"/>
                    <a:pt x="283" y="168"/>
                    <a:pt x="267" y="168"/>
                  </a:cubicBezTo>
                  <a:cubicBezTo>
                    <a:pt x="252" y="168"/>
                    <a:pt x="239" y="154"/>
                    <a:pt x="239" y="137"/>
                  </a:cubicBezTo>
                  <a:cubicBezTo>
                    <a:pt x="239" y="121"/>
                    <a:pt x="252" y="107"/>
                    <a:pt x="267" y="107"/>
                  </a:cubicBezTo>
                  <a:close/>
                  <a:moveTo>
                    <a:pt x="365" y="212"/>
                  </a:moveTo>
                  <a:cubicBezTo>
                    <a:pt x="369" y="199"/>
                    <a:pt x="378" y="177"/>
                    <a:pt x="390" y="170"/>
                  </a:cubicBezTo>
                  <a:cubicBezTo>
                    <a:pt x="411" y="170"/>
                    <a:pt x="431" y="170"/>
                    <a:pt x="452" y="170"/>
                  </a:cubicBezTo>
                  <a:cubicBezTo>
                    <a:pt x="465" y="177"/>
                    <a:pt x="474" y="199"/>
                    <a:pt x="478" y="212"/>
                  </a:cubicBezTo>
                  <a:cubicBezTo>
                    <a:pt x="440" y="212"/>
                    <a:pt x="403" y="212"/>
                    <a:pt x="365" y="212"/>
                  </a:cubicBezTo>
                  <a:close/>
                  <a:moveTo>
                    <a:pt x="422" y="107"/>
                  </a:moveTo>
                  <a:cubicBezTo>
                    <a:pt x="437" y="107"/>
                    <a:pt x="449" y="121"/>
                    <a:pt x="449" y="137"/>
                  </a:cubicBezTo>
                  <a:cubicBezTo>
                    <a:pt x="449" y="154"/>
                    <a:pt x="437" y="168"/>
                    <a:pt x="422" y="168"/>
                  </a:cubicBezTo>
                  <a:cubicBezTo>
                    <a:pt x="406" y="168"/>
                    <a:pt x="394" y="154"/>
                    <a:pt x="394" y="137"/>
                  </a:cubicBezTo>
                  <a:cubicBezTo>
                    <a:pt x="394" y="121"/>
                    <a:pt x="406" y="107"/>
                    <a:pt x="422" y="107"/>
                  </a:cubicBezTo>
                  <a:close/>
                  <a:moveTo>
                    <a:pt x="517" y="212"/>
                  </a:moveTo>
                  <a:cubicBezTo>
                    <a:pt x="521" y="199"/>
                    <a:pt x="530" y="177"/>
                    <a:pt x="542" y="170"/>
                  </a:cubicBezTo>
                  <a:cubicBezTo>
                    <a:pt x="563" y="170"/>
                    <a:pt x="583" y="170"/>
                    <a:pt x="604" y="170"/>
                  </a:cubicBezTo>
                  <a:cubicBezTo>
                    <a:pt x="617" y="177"/>
                    <a:pt x="626" y="199"/>
                    <a:pt x="630" y="212"/>
                  </a:cubicBezTo>
                  <a:cubicBezTo>
                    <a:pt x="592" y="212"/>
                    <a:pt x="555" y="212"/>
                    <a:pt x="517" y="212"/>
                  </a:cubicBezTo>
                  <a:close/>
                  <a:moveTo>
                    <a:pt x="573" y="107"/>
                  </a:moveTo>
                  <a:cubicBezTo>
                    <a:pt x="589" y="107"/>
                    <a:pt x="601" y="121"/>
                    <a:pt x="601" y="137"/>
                  </a:cubicBezTo>
                  <a:cubicBezTo>
                    <a:pt x="601" y="154"/>
                    <a:pt x="589" y="168"/>
                    <a:pt x="573" y="168"/>
                  </a:cubicBezTo>
                  <a:cubicBezTo>
                    <a:pt x="558" y="168"/>
                    <a:pt x="546" y="154"/>
                    <a:pt x="546" y="137"/>
                  </a:cubicBezTo>
                  <a:cubicBezTo>
                    <a:pt x="546" y="121"/>
                    <a:pt x="558" y="107"/>
                    <a:pt x="573" y="107"/>
                  </a:cubicBezTo>
                  <a:close/>
                  <a:moveTo>
                    <a:pt x="675" y="207"/>
                  </a:moveTo>
                  <a:cubicBezTo>
                    <a:pt x="679" y="194"/>
                    <a:pt x="688" y="172"/>
                    <a:pt x="700" y="165"/>
                  </a:cubicBezTo>
                  <a:cubicBezTo>
                    <a:pt x="721" y="165"/>
                    <a:pt x="741" y="165"/>
                    <a:pt x="762" y="165"/>
                  </a:cubicBezTo>
                  <a:cubicBezTo>
                    <a:pt x="775" y="172"/>
                    <a:pt x="784" y="194"/>
                    <a:pt x="788" y="207"/>
                  </a:cubicBezTo>
                  <a:cubicBezTo>
                    <a:pt x="750" y="207"/>
                    <a:pt x="712" y="207"/>
                    <a:pt x="675" y="20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E1A2A2-2221-4FE9-96ED-25142BF482E3}"/>
              </a:ext>
            </a:extLst>
          </p:cNvPr>
          <p:cNvSpPr txBox="1"/>
          <p:nvPr/>
        </p:nvSpPr>
        <p:spPr>
          <a:xfrm>
            <a:off x="3155756" y="1510505"/>
            <a:ext cx="311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solidFill>
                  <a:schemeClr val="bg1"/>
                </a:solidFill>
                <a:latin typeface="+mj-lt"/>
              </a:rPr>
              <a:t>Schubfachprinzip</a:t>
            </a:r>
            <a:endParaRPr 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11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7A361-FB3C-4A97-9409-E47F4BD3567C}"/>
              </a:ext>
            </a:extLst>
          </p:cNvPr>
          <p:cNvSpPr/>
          <p:nvPr/>
        </p:nvSpPr>
        <p:spPr>
          <a:xfrm>
            <a:off x="2223198" y="1701822"/>
            <a:ext cx="4697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vi-VN" sz="3200">
                <a:latin typeface="+mj-lt"/>
                <a:ea typeface="Calibri" panose="020F0502020204030204" pitchFamily="34" charset="0"/>
              </a:rPr>
              <a:t>Nếu xếp N đối tượng vào k cái hộp thì tồn tại ít nhất 1 hộp chứa [N/k] đối tượng</a:t>
            </a:r>
            <a:endParaRPr lang="en-US" sz="32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29374-DC41-4749-866B-DF0362195028}"/>
              </a:ext>
            </a:extLst>
          </p:cNvPr>
          <p:cNvSpPr txBox="1"/>
          <p:nvPr/>
        </p:nvSpPr>
        <p:spPr>
          <a:xfrm>
            <a:off x="2997253" y="914205"/>
            <a:ext cx="322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Dạng mở rộng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56A8CA-CF63-4B3B-9210-31BD6B843506}"/>
              </a:ext>
            </a:extLst>
          </p:cNvPr>
          <p:cNvSpPr/>
          <p:nvPr/>
        </p:nvSpPr>
        <p:spPr>
          <a:xfrm>
            <a:off x="2223198" y="1701822"/>
            <a:ext cx="4697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vi-VN" sz="3200">
                <a:latin typeface="+mj-lt"/>
                <a:ea typeface="Calibri" panose="020F0502020204030204" pitchFamily="34" charset="0"/>
              </a:rPr>
              <a:t>Nếu xếp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N đối tượng </a:t>
            </a:r>
            <a:r>
              <a:rPr lang="vi-VN" sz="3200">
                <a:latin typeface="+mj-lt"/>
                <a:ea typeface="Calibri" panose="020F0502020204030204" pitchFamily="34" charset="0"/>
              </a:rPr>
              <a:t>vào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k cái hộp</a:t>
            </a:r>
            <a:r>
              <a:rPr lang="vi-VN" sz="3200">
                <a:latin typeface="+mj-lt"/>
                <a:ea typeface="Calibri" panose="020F0502020204030204" pitchFamily="34" charset="0"/>
              </a:rPr>
              <a:t> thì tồn tại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ít nhất 1 hộp</a:t>
            </a:r>
            <a:r>
              <a:rPr lang="vi-VN" sz="3200">
                <a:latin typeface="+mj-lt"/>
                <a:ea typeface="Calibri" panose="020F0502020204030204" pitchFamily="34" charset="0"/>
              </a:rPr>
              <a:t> chứa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[N/k] đối tượng</a:t>
            </a:r>
            <a:endParaRPr lang="en-US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E2D95-D161-4B45-AB5C-F54F28BD052E}"/>
              </a:ext>
            </a:extLst>
          </p:cNvPr>
          <p:cNvSpPr/>
          <p:nvPr/>
        </p:nvSpPr>
        <p:spPr>
          <a:xfrm>
            <a:off x="737297" y="3615610"/>
            <a:ext cx="7669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</a:rPr>
              <a:t>[N/k] là số nguyên nhỏ nhất lớn hơn hoặc bằng N/k</a:t>
            </a:r>
            <a:endParaRPr lang="en-US" sz="28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ADF458-0900-4CB1-9E06-5D3CE379849B}"/>
              </a:ext>
            </a:extLst>
          </p:cNvPr>
          <p:cNvSpPr txBox="1"/>
          <p:nvPr/>
        </p:nvSpPr>
        <p:spPr>
          <a:xfrm>
            <a:off x="9059837" y="914205"/>
            <a:ext cx="309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Dạng tập hợp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8A9F3E-3591-4160-8424-476E93D1DE50}"/>
              </a:ext>
            </a:extLst>
          </p:cNvPr>
          <p:cNvSpPr/>
          <p:nvPr/>
        </p:nvSpPr>
        <p:spPr>
          <a:xfrm>
            <a:off x="-1" y="0"/>
            <a:ext cx="762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2D6898-796B-4001-B267-51439F91F2CE}"/>
              </a:ext>
            </a:extLst>
          </p:cNvPr>
          <p:cNvSpPr/>
          <p:nvPr/>
        </p:nvSpPr>
        <p:spPr>
          <a:xfrm>
            <a:off x="8381998" y="0"/>
            <a:ext cx="762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BF30273-BC62-4794-9A76-06F1239F9F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6"/>
          <a:stretch/>
        </p:blipFill>
        <p:spPr>
          <a:xfrm>
            <a:off x="1102999" y="5237701"/>
            <a:ext cx="6938003" cy="32394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</p:spTree>
    <p:extLst>
      <p:ext uri="{BB962C8B-B14F-4D97-AF65-F5344CB8AC3E}">
        <p14:creationId xmlns:p14="http://schemas.microsoft.com/office/powerpoint/2010/main" val="4198540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A29374-DC41-4749-866B-DF0362195028}"/>
              </a:ext>
            </a:extLst>
          </p:cNvPr>
          <p:cNvSpPr txBox="1"/>
          <p:nvPr/>
        </p:nvSpPr>
        <p:spPr>
          <a:xfrm>
            <a:off x="9144000" y="914205"/>
            <a:ext cx="322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Dạng mở rộng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56A8CA-CF63-4B3B-9210-31BD6B843506}"/>
              </a:ext>
            </a:extLst>
          </p:cNvPr>
          <p:cNvSpPr/>
          <p:nvPr/>
        </p:nvSpPr>
        <p:spPr>
          <a:xfrm>
            <a:off x="-4710999" y="1701822"/>
            <a:ext cx="4697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vi-VN" sz="3200">
                <a:latin typeface="+mj-lt"/>
                <a:ea typeface="Calibri" panose="020F0502020204030204" pitchFamily="34" charset="0"/>
              </a:rPr>
              <a:t>Nếu xếp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N đối tượng </a:t>
            </a:r>
            <a:r>
              <a:rPr lang="vi-VN" sz="3200">
                <a:latin typeface="+mj-lt"/>
                <a:ea typeface="Calibri" panose="020F0502020204030204" pitchFamily="34" charset="0"/>
              </a:rPr>
              <a:t>vào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k cái hộp</a:t>
            </a:r>
            <a:r>
              <a:rPr lang="vi-VN" sz="3200">
                <a:latin typeface="+mj-lt"/>
                <a:ea typeface="Calibri" panose="020F0502020204030204" pitchFamily="34" charset="0"/>
              </a:rPr>
              <a:t> thì tồn tại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ít nhất 1 hộp</a:t>
            </a:r>
            <a:r>
              <a:rPr lang="vi-VN" sz="3200">
                <a:latin typeface="+mj-lt"/>
                <a:ea typeface="Calibri" panose="020F0502020204030204" pitchFamily="34" charset="0"/>
              </a:rPr>
              <a:t> chứa </a:t>
            </a:r>
            <a:r>
              <a:rPr lang="vi-VN" sz="320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[N/k] đối tượng</a:t>
            </a:r>
            <a:endParaRPr lang="en-US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E2D95-D161-4B45-AB5C-F54F28BD052E}"/>
              </a:ext>
            </a:extLst>
          </p:cNvPr>
          <p:cNvSpPr/>
          <p:nvPr/>
        </p:nvSpPr>
        <p:spPr>
          <a:xfrm>
            <a:off x="-7682802" y="3615610"/>
            <a:ext cx="7669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</a:rPr>
              <a:t>[N/k] là số nguyên nhỏ nhất lớn hơn hoặc bằng N/k</a:t>
            </a:r>
            <a:endParaRPr lang="en-US" sz="28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4DE279-A5A4-4807-B598-9D5929A089F8}"/>
              </a:ext>
            </a:extLst>
          </p:cNvPr>
          <p:cNvSpPr/>
          <p:nvPr/>
        </p:nvSpPr>
        <p:spPr>
          <a:xfrm>
            <a:off x="-1" y="0"/>
            <a:ext cx="762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96B50-CEC6-42E0-835B-F7E8FBE2A9A3}"/>
              </a:ext>
            </a:extLst>
          </p:cNvPr>
          <p:cNvSpPr/>
          <p:nvPr/>
        </p:nvSpPr>
        <p:spPr>
          <a:xfrm>
            <a:off x="8381998" y="0"/>
            <a:ext cx="762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2. Nguyên lý chuồng bồ câu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7A2B6-B501-4303-80F7-D94AE7B126CC}"/>
              </a:ext>
            </a:extLst>
          </p:cNvPr>
          <p:cNvSpPr txBox="1"/>
          <p:nvPr/>
        </p:nvSpPr>
        <p:spPr>
          <a:xfrm>
            <a:off x="3026641" y="914205"/>
            <a:ext cx="309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Dạng tập hợp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041FA-6451-4637-8339-2BC4AEC3DD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6"/>
          <a:stretch/>
        </p:blipFill>
        <p:spPr>
          <a:xfrm>
            <a:off x="1102999" y="1532376"/>
            <a:ext cx="6938003" cy="323944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C077B7-35AF-40CB-AAAE-34103CD5E343}"/>
              </a:ext>
            </a:extLst>
          </p:cNvPr>
          <p:cNvSpPr/>
          <p:nvPr/>
        </p:nvSpPr>
        <p:spPr>
          <a:xfrm rot="8100000">
            <a:off x="-3713173" y="104541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F0DE10-AB70-4C7F-A337-FC20BB614E3B}"/>
              </a:ext>
            </a:extLst>
          </p:cNvPr>
          <p:cNvSpPr/>
          <p:nvPr/>
        </p:nvSpPr>
        <p:spPr>
          <a:xfrm rot="8100000">
            <a:off x="976610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3DE443A3-D4FD-4E7A-A60E-5A8004628DE8}"/>
              </a:ext>
            </a:extLst>
          </p:cNvPr>
          <p:cNvSpPr txBox="1"/>
          <p:nvPr/>
        </p:nvSpPr>
        <p:spPr>
          <a:xfrm>
            <a:off x="4233970" y="-1264054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F4B7C4DA-FED0-48B3-9B30-991FBED169F2}"/>
              </a:ext>
            </a:extLst>
          </p:cNvPr>
          <p:cNvSpPr txBox="1"/>
          <p:nvPr/>
        </p:nvSpPr>
        <p:spPr>
          <a:xfrm rot="16200000" flipH="1">
            <a:off x="11764689" y="425730"/>
            <a:ext cx="96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Ứng dụng</a:t>
            </a:r>
            <a:endParaRPr lang="zh-CN" altLang="en-US" sz="60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125955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7B1E42-30FE-4371-A906-EE7F0E881414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18AF4F-3F71-48B9-A9CB-2480B3C1703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1159B0AE-ABFE-4180-BD3E-CE20E7CE96B6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7507ED07-32E6-4318-8E02-93D4C0833C44}"/>
              </a:ext>
            </a:extLst>
          </p:cNvPr>
          <p:cNvSpPr txBox="1"/>
          <p:nvPr/>
        </p:nvSpPr>
        <p:spPr>
          <a:xfrm>
            <a:off x="3285762" y="2217807"/>
            <a:ext cx="257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Ứng dụng</a:t>
            </a:r>
            <a:endParaRPr lang="zh-CN" altLang="en-US" sz="60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4E017-28F7-4FE3-8E68-EE6E55FBA50E}"/>
              </a:ext>
            </a:extLst>
          </p:cNvPr>
          <p:cNvSpPr/>
          <p:nvPr/>
        </p:nvSpPr>
        <p:spPr>
          <a:xfrm>
            <a:off x="-8420104" y="376238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3. Ứng dụng</a:t>
            </a:r>
          </a:p>
        </p:txBody>
      </p:sp>
    </p:spTree>
    <p:extLst>
      <p:ext uri="{BB962C8B-B14F-4D97-AF65-F5344CB8AC3E}">
        <p14:creationId xmlns:p14="http://schemas.microsoft.com/office/powerpoint/2010/main" val="66389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5144453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6358578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6857077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5603557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9929813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5603557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5603557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7390719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8877819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5777865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8562221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7164639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5831981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7866894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9234486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6469312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0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22856" y="376238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3. Ứng dụng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7B1E42-30FE-4371-A906-EE7F0E881414}"/>
              </a:ext>
            </a:extLst>
          </p:cNvPr>
          <p:cNvSpPr/>
          <p:nvPr/>
        </p:nvSpPr>
        <p:spPr>
          <a:xfrm rot="8100000">
            <a:off x="3026461" y="-50971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18AF4F-3F71-48B9-A9CB-2480B3C1703D}"/>
              </a:ext>
            </a:extLst>
          </p:cNvPr>
          <p:cNvSpPr/>
          <p:nvPr/>
        </p:nvSpPr>
        <p:spPr>
          <a:xfrm rot="8100000">
            <a:off x="3364492" y="720075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1159B0AE-ABFE-4180-BD3E-CE20E7CE96B6}"/>
              </a:ext>
            </a:extLst>
          </p:cNvPr>
          <p:cNvSpPr txBox="1"/>
          <p:nvPr/>
        </p:nvSpPr>
        <p:spPr>
          <a:xfrm>
            <a:off x="4294928" y="-96858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C3585202-EF31-4F9B-A716-C0A674DFD430}"/>
              </a:ext>
            </a:extLst>
          </p:cNvPr>
          <p:cNvSpPr txBox="1"/>
          <p:nvPr/>
        </p:nvSpPr>
        <p:spPr>
          <a:xfrm>
            <a:off x="4568960" y="6120120"/>
            <a:ext cx="3108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Ứng dụng</a:t>
            </a:r>
            <a:endParaRPr lang="zh-CN" altLang="en-US" sz="60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AE97F-5479-45BB-82A7-F8CF68868B9A}"/>
              </a:ext>
            </a:extLst>
          </p:cNvPr>
          <p:cNvSpPr/>
          <p:nvPr/>
        </p:nvSpPr>
        <p:spPr>
          <a:xfrm>
            <a:off x="1571264" y="1602254"/>
            <a:ext cx="6001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/>
              <a:t>Chứng minh rằng trong số 12 số tự nhiên bất kỳ có thể chọn hai số có hiệu chia hết cho 11.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04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22856" y="376238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3. Ứng dụng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AE97F-5479-45BB-82A7-F8CF68868B9A}"/>
              </a:ext>
            </a:extLst>
          </p:cNvPr>
          <p:cNvSpPr/>
          <p:nvPr/>
        </p:nvSpPr>
        <p:spPr>
          <a:xfrm>
            <a:off x="1571264" y="1602254"/>
            <a:ext cx="62363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vi-VN" sz="3200"/>
              <a:t>Bên trong tam giác đều ABC cạnh 1 đặt 5 điểm.Chứng minh rằng tồn tại 2 điểm có khoảng cách nhỏ hơn 0,5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766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-2754621" y="670781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err="1">
                <a:solidFill>
                  <a:srgbClr val="4078CE"/>
                </a:solidFill>
                <a:latin typeface="思源黑体 Bold"/>
                <a:ea typeface="思源黑体 Bold"/>
              </a:rPr>
              <a:t>Nội</a:t>
            </a:r>
            <a:r>
              <a:rPr lang="en-US" altLang="zh-CN" sz="4800" b="1">
                <a:solidFill>
                  <a:srgbClr val="4078CE"/>
                </a:solidFill>
                <a:latin typeface="思源黑体 Bold"/>
                <a:ea typeface="思源黑体 Bold"/>
              </a:rPr>
              <a:t> dung</a:t>
            </a:r>
            <a:endParaRPr lang="zh-CN" altLang="en-US" sz="48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3930134" y="5394649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7682902" y="-314303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>
            <a:off x="9880254" y="161012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>
            <a:off x="-2381796" y="5143500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-2754621" y="803280"/>
            <a:ext cx="2702896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463184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641369" y="6213582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400000">
            <a:off x="3661617" y="8135510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679952">
            <a:off x="3661618" y="717454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hương 1">
            <a:extLst>
              <a:ext uri="{FF2B5EF4-FFF2-40B4-BE49-F238E27FC236}">
                <a16:creationId xmlns:a16="http://schemas.microsoft.com/office/drawing/2014/main" id="{5D9780A1-7B11-42A9-B1A8-724FA21F638F}"/>
              </a:ext>
            </a:extLst>
          </p:cNvPr>
          <p:cNvSpPr txBox="1"/>
          <p:nvPr/>
        </p:nvSpPr>
        <p:spPr>
          <a:xfrm>
            <a:off x="9880254" y="510892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1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32" name="Chương 2">
            <a:extLst>
              <a:ext uri="{FF2B5EF4-FFF2-40B4-BE49-F238E27FC236}">
                <a16:creationId xmlns:a16="http://schemas.microsoft.com/office/drawing/2014/main" id="{5555AA32-615F-441F-8CA9-E4F5F3F7EDE2}"/>
              </a:ext>
            </a:extLst>
          </p:cNvPr>
          <p:cNvSpPr txBox="1"/>
          <p:nvPr/>
        </p:nvSpPr>
        <p:spPr>
          <a:xfrm>
            <a:off x="9880254" y="1498065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Chương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2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6" name="Chương 3">
            <a:extLst>
              <a:ext uri="{FF2B5EF4-FFF2-40B4-BE49-F238E27FC236}">
                <a16:creationId xmlns:a16="http://schemas.microsoft.com/office/drawing/2014/main" id="{C553B836-1397-477D-8B8F-554EDA5BD1FB}"/>
              </a:ext>
            </a:extLst>
          </p:cNvPr>
          <p:cNvSpPr txBox="1"/>
          <p:nvPr/>
        </p:nvSpPr>
        <p:spPr>
          <a:xfrm>
            <a:off x="9880254" y="2455671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6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 3</a:t>
            </a:r>
            <a:endParaRPr lang="zh-CN" altLang="en-US" sz="36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7" name="Tiểu sử về Dirichlet">
            <a:extLst>
              <a:ext uri="{FF2B5EF4-FFF2-40B4-BE49-F238E27FC236}">
                <a16:creationId xmlns:a16="http://schemas.microsoft.com/office/drawing/2014/main" id="{DA1C1422-7AB8-44DF-80A3-66EF9FBCFAE5}"/>
              </a:ext>
            </a:extLst>
          </p:cNvPr>
          <p:cNvSpPr txBox="1"/>
          <p:nvPr/>
        </p:nvSpPr>
        <p:spPr>
          <a:xfrm>
            <a:off x="9880254" y="558547"/>
            <a:ext cx="310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Dirichlet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Nguyên lý chuồng chim">
            <a:extLst>
              <a:ext uri="{FF2B5EF4-FFF2-40B4-BE49-F238E27FC236}">
                <a16:creationId xmlns:a16="http://schemas.microsoft.com/office/drawing/2014/main" id="{4048D6E6-D19A-4EA5-BCB3-0C49F9F6EEDB}"/>
              </a:ext>
            </a:extLst>
          </p:cNvPr>
          <p:cNvSpPr txBox="1"/>
          <p:nvPr/>
        </p:nvSpPr>
        <p:spPr>
          <a:xfrm>
            <a:off x="9923281" y="1580459"/>
            <a:ext cx="35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lý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chuồng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chim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9" name="Ứng dụng">
            <a:extLst>
              <a:ext uri="{FF2B5EF4-FFF2-40B4-BE49-F238E27FC236}">
                <a16:creationId xmlns:a16="http://schemas.microsoft.com/office/drawing/2014/main" id="{9EDB3A55-F09D-4BD0-95C1-6723A00C186F}"/>
              </a:ext>
            </a:extLst>
          </p:cNvPr>
          <p:cNvSpPr txBox="1"/>
          <p:nvPr/>
        </p:nvSpPr>
        <p:spPr>
          <a:xfrm>
            <a:off x="10002408" y="2594969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Ứng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dụng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9000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>
            <a:extLst>
              <a:ext uri="{FF2B5EF4-FFF2-40B4-BE49-F238E27FC236}">
                <a16:creationId xmlns:a16="http://schemas.microsoft.com/office/drawing/2014/main" id="{2E4CE06D-F194-4D5F-AEB8-7BC671485B9D}"/>
              </a:ext>
            </a:extLst>
          </p:cNvPr>
          <p:cNvSpPr txBox="1"/>
          <p:nvPr/>
        </p:nvSpPr>
        <p:spPr>
          <a:xfrm>
            <a:off x="3834498" y="505960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err="1">
                <a:solidFill>
                  <a:srgbClr val="4078CE"/>
                </a:solidFill>
                <a:latin typeface="思源黑体 Bold"/>
                <a:ea typeface="思源黑体 Bold"/>
              </a:rPr>
              <a:t>Nội</a:t>
            </a:r>
            <a:r>
              <a:rPr lang="en-US" altLang="zh-CN" sz="4800" b="1">
                <a:solidFill>
                  <a:srgbClr val="4078CE"/>
                </a:solidFill>
                <a:latin typeface="思源黑体 Bold"/>
                <a:ea typeface="思源黑体 Bold"/>
              </a:rPr>
              <a:t> dung</a:t>
            </a:r>
            <a:endParaRPr lang="zh-CN" altLang="en-US" sz="48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9" y="154469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7165268">
            <a:off x="7941980" y="-1205369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20434158">
            <a:off x="8645814" y="57435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8640568">
            <a:off x="-92989" y="2972561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3608472" y="638459"/>
            <a:ext cx="153762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33794" y="-4108371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>
            <a:off x="3834499" y="1986243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>
            <a:off x="3834499" y="390145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>
            <a:off x="3834498" y="2943849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hương 1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4444183" y="186477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1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Chương 2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4444183" y="285194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Chương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2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Chương 3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4444183" y="380955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6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 3</a:t>
            </a:r>
            <a:endParaRPr lang="zh-CN" altLang="en-US" sz="36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Tiểu sử về Dirichlet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4528973" y="2315337"/>
            <a:ext cx="310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Dirichlet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Nguyên lý chuồng chim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4572000" y="3337249"/>
            <a:ext cx="35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lý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chuồng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chim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Ứng dụng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4651127" y="4351759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Ứng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dụng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-3900687" y="118222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9886782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 rot="5400000">
            <a:off x="5018172" y="-3298239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50" name="文本框 14">
            <a:extLst>
              <a:ext uri="{FF2B5EF4-FFF2-40B4-BE49-F238E27FC236}">
                <a16:creationId xmlns:a16="http://schemas.microsoft.com/office/drawing/2014/main" id="{6FC681FA-80E6-4BF6-878F-AD46670D34AC}"/>
              </a:ext>
            </a:extLst>
          </p:cNvPr>
          <p:cNvSpPr txBox="1"/>
          <p:nvPr/>
        </p:nvSpPr>
        <p:spPr>
          <a:xfrm flipH="1">
            <a:off x="9621070" y="-3676114"/>
            <a:ext cx="90516" cy="1249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540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5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04357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">
            <a:extLst>
              <a:ext uri="{FF2B5EF4-FFF2-40B4-BE49-F238E27FC236}">
                <a16:creationId xmlns:a16="http://schemas.microsoft.com/office/drawing/2014/main" id="{0B485328-DF15-41DF-B1C4-3F1A1E534D64}"/>
              </a:ext>
            </a:extLst>
          </p:cNvPr>
          <p:cNvSpPr txBox="1"/>
          <p:nvPr/>
        </p:nvSpPr>
        <p:spPr>
          <a:xfrm>
            <a:off x="9362395" y="312021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err="1">
                <a:solidFill>
                  <a:srgbClr val="4078CE"/>
                </a:solidFill>
                <a:latin typeface="思源黑体 Bold"/>
                <a:ea typeface="思源黑体 Bold"/>
              </a:rPr>
              <a:t>Nội</a:t>
            </a:r>
            <a:r>
              <a:rPr lang="en-US" altLang="zh-CN" sz="4800" b="1">
                <a:solidFill>
                  <a:srgbClr val="4078CE"/>
                </a:solidFill>
                <a:latin typeface="思源黑体 Bold"/>
                <a:ea typeface="思源黑体 Bold"/>
              </a:rPr>
              <a:t> dung</a:t>
            </a:r>
            <a:endParaRPr lang="zh-CN" altLang="en-US" sz="48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389598" y="444520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253727" y="99189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3121741" y="1802309"/>
            <a:ext cx="2900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540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5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4EED25A-0F29-4DAB-A161-D45C39D0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4" y="-15876"/>
            <a:ext cx="4561647" cy="51435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B5628FC-209A-49D7-BA02-21859A98838C}"/>
              </a:ext>
            </a:extLst>
          </p:cNvPr>
          <p:cNvSpPr/>
          <p:nvPr/>
        </p:nvSpPr>
        <p:spPr>
          <a:xfrm>
            <a:off x="-5252218" y="-17576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329A03-76B8-4F2C-9DC0-33D76E8B5073}"/>
              </a:ext>
            </a:extLst>
          </p:cNvPr>
          <p:cNvSpPr/>
          <p:nvPr/>
        </p:nvSpPr>
        <p:spPr>
          <a:xfrm rot="5400000">
            <a:off x="-3158558" y="-2107799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961555-9D2A-4D9D-9A1D-18453649D8F4}"/>
              </a:ext>
            </a:extLst>
          </p:cNvPr>
          <p:cNvSpPr/>
          <p:nvPr/>
        </p:nvSpPr>
        <p:spPr>
          <a:xfrm rot="10800000">
            <a:off x="-5251924" y="-17577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A2DB44-8A5D-4C5F-B76D-46A5352B1A9A}"/>
              </a:ext>
            </a:extLst>
          </p:cNvPr>
          <p:cNvSpPr/>
          <p:nvPr/>
        </p:nvSpPr>
        <p:spPr>
          <a:xfrm>
            <a:off x="609986" y="-3946613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CFC12E-11E0-4F42-8FE0-E86C5DD4F54D}"/>
              </a:ext>
            </a:extLst>
          </p:cNvPr>
          <p:cNvGrpSpPr/>
          <p:nvPr/>
        </p:nvGrpSpPr>
        <p:grpSpPr>
          <a:xfrm rot="16200000">
            <a:off x="305143" y="-4178090"/>
            <a:ext cx="609685" cy="462953"/>
            <a:chOff x="5784380" y="1557422"/>
            <a:chExt cx="609685" cy="462953"/>
          </a:xfrm>
        </p:grpSpPr>
        <p:sp>
          <p:nvSpPr>
            <p:cNvPr id="56" name="placeholder_166993">
              <a:extLst>
                <a:ext uri="{FF2B5EF4-FFF2-40B4-BE49-F238E27FC236}">
                  <a16:creationId xmlns:a16="http://schemas.microsoft.com/office/drawing/2014/main" id="{7CA39C70-BC6D-4EC9-9FB7-28DF6EE2442C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761702-184B-4E68-BEFD-476350005A7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DC6E7E2-3728-4105-84DB-3424BC78065B}"/>
              </a:ext>
            </a:extLst>
          </p:cNvPr>
          <p:cNvSpPr/>
          <p:nvPr/>
        </p:nvSpPr>
        <p:spPr>
          <a:xfrm>
            <a:off x="-5252218" y="378880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59" name="Chương 1">
            <a:extLst>
              <a:ext uri="{FF2B5EF4-FFF2-40B4-BE49-F238E27FC236}">
                <a16:creationId xmlns:a16="http://schemas.microsoft.com/office/drawing/2014/main" id="{3DD40AA6-82B4-4A11-A481-816D7FDAFE34}"/>
              </a:ext>
            </a:extLst>
          </p:cNvPr>
          <p:cNvSpPr txBox="1"/>
          <p:nvPr/>
        </p:nvSpPr>
        <p:spPr>
          <a:xfrm>
            <a:off x="9474729" y="1028495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1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60" name="Chương 2">
            <a:extLst>
              <a:ext uri="{FF2B5EF4-FFF2-40B4-BE49-F238E27FC236}">
                <a16:creationId xmlns:a16="http://schemas.microsoft.com/office/drawing/2014/main" id="{3D12FDE1-55DC-49E1-9263-F565733C3041}"/>
              </a:ext>
            </a:extLst>
          </p:cNvPr>
          <p:cNvSpPr txBox="1"/>
          <p:nvPr/>
        </p:nvSpPr>
        <p:spPr>
          <a:xfrm>
            <a:off x="9474729" y="2015668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err="1">
                <a:solidFill>
                  <a:srgbClr val="4078CE"/>
                </a:solidFill>
                <a:latin typeface="思源黑体 Bold"/>
                <a:ea typeface="思源黑体 Bold"/>
              </a:rPr>
              <a:t>Chương</a:t>
            </a:r>
            <a:r>
              <a:rPr lang="en-US" altLang="zh-CN" sz="3200" b="1">
                <a:solidFill>
                  <a:srgbClr val="4078CE"/>
                </a:solidFill>
                <a:latin typeface="思源黑体 Bold"/>
                <a:ea typeface="思源黑体 Bold"/>
              </a:rPr>
              <a:t> 2</a:t>
            </a:r>
            <a:endParaRPr lang="zh-CN" altLang="en-US" sz="32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61" name="Chương 3">
            <a:extLst>
              <a:ext uri="{FF2B5EF4-FFF2-40B4-BE49-F238E27FC236}">
                <a16:creationId xmlns:a16="http://schemas.microsoft.com/office/drawing/2014/main" id="{C840D33D-516B-45EF-A208-4C5A331AF657}"/>
              </a:ext>
            </a:extLst>
          </p:cNvPr>
          <p:cNvSpPr txBox="1"/>
          <p:nvPr/>
        </p:nvSpPr>
        <p:spPr>
          <a:xfrm>
            <a:off x="9474729" y="2973274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Ch</a:t>
            </a:r>
            <a:r>
              <a:rPr lang="vi-VN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ư</a:t>
            </a:r>
            <a:r>
              <a:rPr lang="en-US" altLang="zh-CN" sz="3600" b="1" err="1">
                <a:solidFill>
                  <a:srgbClr val="4078CE"/>
                </a:solidFill>
                <a:latin typeface="思源黑体 Bold"/>
                <a:ea typeface="思源黑体 Bold"/>
              </a:rPr>
              <a:t>ơng</a:t>
            </a:r>
            <a:r>
              <a:rPr lang="en-US" altLang="zh-CN" sz="3600" b="1">
                <a:solidFill>
                  <a:srgbClr val="4078CE"/>
                </a:solidFill>
                <a:latin typeface="思源黑体 Bold"/>
                <a:ea typeface="思源黑体 Bold"/>
              </a:rPr>
              <a:t> 3</a:t>
            </a:r>
            <a:endParaRPr lang="zh-CN" altLang="en-US" sz="36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62" name="Tiểu sử về Dirichlet">
            <a:extLst>
              <a:ext uri="{FF2B5EF4-FFF2-40B4-BE49-F238E27FC236}">
                <a16:creationId xmlns:a16="http://schemas.microsoft.com/office/drawing/2014/main" id="{D5AB7451-EEF8-4FAE-B82A-6B1F8E5DE911}"/>
              </a:ext>
            </a:extLst>
          </p:cNvPr>
          <p:cNvSpPr txBox="1"/>
          <p:nvPr/>
        </p:nvSpPr>
        <p:spPr>
          <a:xfrm>
            <a:off x="9529428" y="985644"/>
            <a:ext cx="310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Dirichlet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63" name="Nguyên lý chuồng chim">
            <a:extLst>
              <a:ext uri="{FF2B5EF4-FFF2-40B4-BE49-F238E27FC236}">
                <a16:creationId xmlns:a16="http://schemas.microsoft.com/office/drawing/2014/main" id="{6D74CABE-48DB-4D5F-AAF0-595DA3730093}"/>
              </a:ext>
            </a:extLst>
          </p:cNvPr>
          <p:cNvSpPr txBox="1"/>
          <p:nvPr/>
        </p:nvSpPr>
        <p:spPr>
          <a:xfrm>
            <a:off x="9572455" y="2007556"/>
            <a:ext cx="35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lý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chuồng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chim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64" name="Ứng dụng">
            <a:extLst>
              <a:ext uri="{FF2B5EF4-FFF2-40B4-BE49-F238E27FC236}">
                <a16:creationId xmlns:a16="http://schemas.microsoft.com/office/drawing/2014/main" id="{4B7CDA6E-3578-4EF9-868B-EA8BA0D47803}"/>
              </a:ext>
            </a:extLst>
          </p:cNvPr>
          <p:cNvSpPr txBox="1"/>
          <p:nvPr/>
        </p:nvSpPr>
        <p:spPr>
          <a:xfrm>
            <a:off x="9651582" y="3022066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Ứng</a:t>
            </a:r>
            <a:r>
              <a:rPr lang="en-US" altLang="zh-CN" sz="24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400" err="1">
                <a:solidFill>
                  <a:srgbClr val="50B9D1"/>
                </a:solidFill>
                <a:latin typeface="思源黑体 Bold"/>
                <a:ea typeface="思源黑体 Bold"/>
              </a:rPr>
              <a:t>dụng</a:t>
            </a:r>
            <a:endParaRPr lang="zh-CN" altLang="en-US" sz="2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27642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0561D9E-5F1D-4181-A4E4-898BE26FE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3026463" y="11320623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2918071" y="-9162854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125580" y="-9268280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805-1859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-3385765" y="1384667"/>
            <a:ext cx="26055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4768" y="14478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 rot="16419250">
            <a:off x="434682" y="-262202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  <p:sp>
        <p:nvSpPr>
          <p:cNvPr id="55" name="文本框 14">
            <a:extLst>
              <a:ext uri="{FF2B5EF4-FFF2-40B4-BE49-F238E27FC236}">
                <a16:creationId xmlns:a16="http://schemas.microsoft.com/office/drawing/2014/main" id="{B470D3E8-57DA-4EE0-A13E-F532272DE6D3}"/>
              </a:ext>
            </a:extLst>
          </p:cNvPr>
          <p:cNvSpPr txBox="1"/>
          <p:nvPr/>
        </p:nvSpPr>
        <p:spPr>
          <a:xfrm>
            <a:off x="3013349" y="-8345491"/>
            <a:ext cx="2900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Tiểu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sử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4000" err="1">
                <a:solidFill>
                  <a:srgbClr val="50B9D1"/>
                </a:solidFill>
                <a:latin typeface="思源黑体 Bold"/>
                <a:ea typeface="思源黑体 Bold"/>
              </a:rPr>
              <a:t>về</a:t>
            </a:r>
            <a:r>
              <a:rPr lang="en-US" altLang="zh-CN" sz="4000">
                <a:solidFill>
                  <a:srgbClr val="50B9D1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540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540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25645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25914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40">
            <a:extLst>
              <a:ext uri="{FF2B5EF4-FFF2-40B4-BE49-F238E27FC236}">
                <a16:creationId xmlns:a16="http://schemas.microsoft.com/office/drawing/2014/main" id="{05830164-0CB9-4239-A12D-54E056018E14}"/>
              </a:ext>
            </a:extLst>
          </p:cNvPr>
          <p:cNvSpPr txBox="1"/>
          <p:nvPr/>
        </p:nvSpPr>
        <p:spPr>
          <a:xfrm>
            <a:off x="-4122018" y="2248770"/>
            <a:ext cx="33418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Sinh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ra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tại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Đức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78357-9F3B-45A2-844B-AED7E51ACAA8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9735" y="268474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1443452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</p:spTree>
    <p:extLst>
      <p:ext uri="{BB962C8B-B14F-4D97-AF65-F5344CB8AC3E}">
        <p14:creationId xmlns:p14="http://schemas.microsoft.com/office/powerpoint/2010/main" val="100370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25837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29235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Sinh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ra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tại</a:t>
            </a:r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3200" b="1" err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Đức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7" name="文本框 40">
            <a:extLst>
              <a:ext uri="{FF2B5EF4-FFF2-40B4-BE49-F238E27FC236}">
                <a16:creationId xmlns:a16="http://schemas.microsoft.com/office/drawing/2014/main" id="{FFC87B6D-1DA9-4444-80AF-012E2F64A323}"/>
              </a:ext>
            </a:extLst>
          </p:cNvPr>
          <p:cNvSpPr txBox="1"/>
          <p:nvPr/>
        </p:nvSpPr>
        <p:spPr>
          <a:xfrm>
            <a:off x="-3733969" y="3079462"/>
            <a:ext cx="37339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Học tại đại học Bonn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9FCEA-75B2-40B3-875E-128FECFDA03C}"/>
              </a:ext>
            </a:extLst>
          </p:cNvPr>
          <p:cNvSpPr/>
          <p:nvPr/>
        </p:nvSpPr>
        <p:spPr>
          <a:xfrm rot="16200000">
            <a:off x="2111886" y="-2088112"/>
            <a:ext cx="971419" cy="51435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09986" y="1004135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2309680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/>
              <a:t>1. </a:t>
            </a:r>
            <a:r>
              <a:rPr lang="en-US" sz="2400" b="1" err="1"/>
              <a:t>Tiểu</a:t>
            </a:r>
            <a:r>
              <a:rPr lang="en-US" sz="2400" b="1"/>
              <a:t> </a:t>
            </a:r>
            <a:r>
              <a:rPr lang="en-US" sz="2400" b="1" err="1"/>
              <a:t>sử</a:t>
            </a:r>
            <a:r>
              <a:rPr lang="en-US" sz="2400" b="1"/>
              <a:t> </a:t>
            </a:r>
            <a:r>
              <a:rPr lang="en-US" sz="2400" b="1" err="1"/>
              <a:t>về</a:t>
            </a:r>
            <a:r>
              <a:rPr lang="en-US" sz="2400" b="1"/>
              <a:t> Dirichlet</a:t>
            </a:r>
          </a:p>
        </p:txBody>
      </p:sp>
    </p:spTree>
    <p:extLst>
      <p:ext uri="{BB962C8B-B14F-4D97-AF65-F5344CB8AC3E}">
        <p14:creationId xmlns:p14="http://schemas.microsoft.com/office/powerpoint/2010/main" val="205197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背景风商务通用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x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黑体 Bold"/>
        <a:ea typeface="思源黑体 Bold"/>
        <a:cs typeface=""/>
      </a:majorFont>
      <a:minorFont>
        <a:latin typeface="思源黑体 Light"/>
        <a:ea typeface="思源黑体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5035</TotalTime>
  <Words>819</Words>
  <Application>Microsoft Office PowerPoint</Application>
  <PresentationFormat>On-screen Show (16:9)</PresentationFormat>
  <Paragraphs>156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思源黑体 Bold</vt:lpstr>
      <vt:lpstr>思源黑体 Light</vt:lpstr>
      <vt:lpstr>千图网拥有20W+精美PPT模板 更多PPT模板下载至：www.58pic.com/office/pptx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渐变背景风商务通用PPT模板</dc:title>
  <dc:creator>Administrator</dc:creator>
  <cp:lastModifiedBy>Tùng Thanh</cp:lastModifiedBy>
  <cp:revision>2035</cp:revision>
  <dcterms:created xsi:type="dcterms:W3CDTF">2018-08-17T01:38:31Z</dcterms:created>
  <dcterms:modified xsi:type="dcterms:W3CDTF">2019-04-17T04:10:07Z</dcterms:modified>
</cp:coreProperties>
</file>