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26"/>
  </p:notesMasterIdLst>
  <p:sldIdLst>
    <p:sldId id="256" r:id="rId2"/>
    <p:sldId id="257" r:id="rId3"/>
    <p:sldId id="264" r:id="rId4"/>
    <p:sldId id="260" r:id="rId5"/>
    <p:sldId id="276" r:id="rId6"/>
    <p:sldId id="268" r:id="rId7"/>
    <p:sldId id="259" r:id="rId8"/>
    <p:sldId id="262" r:id="rId9"/>
    <p:sldId id="275" r:id="rId10"/>
    <p:sldId id="266" r:id="rId11"/>
    <p:sldId id="263" r:id="rId12"/>
    <p:sldId id="282" r:id="rId13"/>
    <p:sldId id="270" r:id="rId14"/>
    <p:sldId id="267" r:id="rId15"/>
    <p:sldId id="279" r:id="rId16"/>
    <p:sldId id="269" r:id="rId17"/>
    <p:sldId id="283" r:id="rId18"/>
    <p:sldId id="271" r:id="rId19"/>
    <p:sldId id="274" r:id="rId20"/>
    <p:sldId id="273" r:id="rId21"/>
    <p:sldId id="278" r:id="rId22"/>
    <p:sldId id="281" r:id="rId23"/>
    <p:sldId id="27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E74"/>
    <a:srgbClr val="00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/>
    <p:restoredTop sz="90169"/>
  </p:normalViewPr>
  <p:slideViewPr>
    <p:cSldViewPr snapToGrid="0" snapToObjects="1">
      <p:cViewPr varScale="1">
        <p:scale>
          <a:sx n="128" d="100"/>
          <a:sy n="128" d="100"/>
        </p:scale>
        <p:origin x="176" y="10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9A1FF-C83A-0648-87A5-133A574B4A8B}" type="doc">
      <dgm:prSet loTypeId="urn:microsoft.com/office/officeart/2005/8/layout/default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2D86A9-B3A4-D34C-B4AE-B82905E51D2F}">
      <dgm:prSet phldrT="[Text]"/>
      <dgm:spPr/>
      <dgm:t>
        <a:bodyPr/>
        <a:lstStyle/>
        <a:p>
          <a:r>
            <a:rPr lang="vi-VN" dirty="0" smtClean="0"/>
            <a:t>Đối tác</a:t>
          </a:r>
          <a:endParaRPr lang="en-US" dirty="0"/>
        </a:p>
      </dgm:t>
    </dgm:pt>
    <dgm:pt modelId="{2B92F6B4-92CB-FA49-9CD5-E07D55072744}" type="parTrans" cxnId="{07BF3A85-2168-C848-BA83-B5C30DA9BACF}">
      <dgm:prSet/>
      <dgm:spPr/>
      <dgm:t>
        <a:bodyPr/>
        <a:lstStyle/>
        <a:p>
          <a:endParaRPr lang="en-US"/>
        </a:p>
      </dgm:t>
    </dgm:pt>
    <dgm:pt modelId="{EC25FCDD-02DB-DF4E-ACB9-1699CF010E12}" type="sibTrans" cxnId="{07BF3A85-2168-C848-BA83-B5C30DA9BACF}">
      <dgm:prSet/>
      <dgm:spPr/>
      <dgm:t>
        <a:bodyPr/>
        <a:lstStyle/>
        <a:p>
          <a:endParaRPr lang="en-US"/>
        </a:p>
      </dgm:t>
    </dgm:pt>
    <dgm:pt modelId="{BAF989D7-9297-5248-A612-CEACFF5DE41E}">
      <dgm:prSet phldrT="[Text]"/>
      <dgm:spPr/>
      <dgm:t>
        <a:bodyPr/>
        <a:lstStyle/>
        <a:p>
          <a:r>
            <a:rPr lang="vi-VN" dirty="0" smtClean="0"/>
            <a:t>BIDDING</a:t>
          </a:r>
        </a:p>
      </dgm:t>
    </dgm:pt>
    <dgm:pt modelId="{A9ED863E-9FA4-B044-8582-3F659A54284E}" type="parTrans" cxnId="{826064A0-08B0-9A4A-BEC9-4A7A732244D4}">
      <dgm:prSet/>
      <dgm:spPr/>
      <dgm:t>
        <a:bodyPr/>
        <a:lstStyle/>
        <a:p>
          <a:endParaRPr lang="en-US"/>
        </a:p>
      </dgm:t>
    </dgm:pt>
    <dgm:pt modelId="{F0948464-5867-F345-98AA-EC830D208709}" type="sibTrans" cxnId="{826064A0-08B0-9A4A-BEC9-4A7A732244D4}">
      <dgm:prSet/>
      <dgm:spPr/>
      <dgm:t>
        <a:bodyPr/>
        <a:lstStyle/>
        <a:p>
          <a:endParaRPr lang="en-US"/>
        </a:p>
      </dgm:t>
    </dgm:pt>
    <dgm:pt modelId="{4BE66055-120A-2B4E-AD3C-8A5B2D14C643}">
      <dgm:prSet phldrT="[Text]"/>
      <dgm:spPr/>
      <dgm:t>
        <a:bodyPr/>
        <a:lstStyle/>
        <a:p>
          <a:r>
            <a:rPr lang="vi-VN" dirty="0" smtClean="0"/>
            <a:t>TOUR TUYẾN</a:t>
          </a:r>
        </a:p>
      </dgm:t>
    </dgm:pt>
    <dgm:pt modelId="{8FC0421B-C020-BF46-AC6D-90E097F465CB}" type="parTrans" cxnId="{72F227B7-2F37-9344-89CE-620B80DF5FE8}">
      <dgm:prSet/>
      <dgm:spPr/>
      <dgm:t>
        <a:bodyPr/>
        <a:lstStyle/>
        <a:p>
          <a:endParaRPr lang="en-US"/>
        </a:p>
      </dgm:t>
    </dgm:pt>
    <dgm:pt modelId="{0A1B14A1-3CF9-FB4C-A47C-0EA1AAE738C6}" type="sibTrans" cxnId="{72F227B7-2F37-9344-89CE-620B80DF5FE8}">
      <dgm:prSet/>
      <dgm:spPr/>
      <dgm:t>
        <a:bodyPr/>
        <a:lstStyle/>
        <a:p>
          <a:endParaRPr lang="en-US"/>
        </a:p>
      </dgm:t>
    </dgm:pt>
    <dgm:pt modelId="{5095CF2B-4EFB-C749-89E7-C432820EE1EE}">
      <dgm:prSet phldrT="[Text]"/>
      <dgm:spPr/>
      <dgm:t>
        <a:bodyPr/>
        <a:lstStyle/>
        <a:p>
          <a:r>
            <a:rPr lang="vi-VN" dirty="0" smtClean="0"/>
            <a:t>Hợp Đồng</a:t>
          </a:r>
        </a:p>
      </dgm:t>
    </dgm:pt>
    <dgm:pt modelId="{9D2B571B-4112-474F-8BAE-956753D46F52}" type="parTrans" cxnId="{BCCD3D41-3CD0-2446-A95B-DB952520804B}">
      <dgm:prSet/>
      <dgm:spPr/>
      <dgm:t>
        <a:bodyPr/>
        <a:lstStyle/>
        <a:p>
          <a:endParaRPr lang="en-US"/>
        </a:p>
      </dgm:t>
    </dgm:pt>
    <dgm:pt modelId="{82A2CBAE-A702-3349-B855-837AE0EAFB51}" type="sibTrans" cxnId="{BCCD3D41-3CD0-2446-A95B-DB952520804B}">
      <dgm:prSet/>
      <dgm:spPr/>
      <dgm:t>
        <a:bodyPr/>
        <a:lstStyle/>
        <a:p>
          <a:endParaRPr lang="en-US"/>
        </a:p>
      </dgm:t>
    </dgm:pt>
    <dgm:pt modelId="{F23C4796-7BDA-4641-A6D6-4BFE89A0C590}">
      <dgm:prSet phldrT="[Text]"/>
      <dgm:spPr/>
      <dgm:t>
        <a:bodyPr/>
        <a:lstStyle/>
        <a:p>
          <a:r>
            <a:rPr lang="vi-VN" smtClean="0"/>
            <a:t>Báo giá</a:t>
          </a:r>
        </a:p>
      </dgm:t>
    </dgm:pt>
    <dgm:pt modelId="{6F1BBE5B-660E-924C-8324-CE1C115DB80E}" type="parTrans" cxnId="{0047CDB7-D2BD-A14F-A985-DEFE09DE6BF6}">
      <dgm:prSet/>
      <dgm:spPr/>
      <dgm:t>
        <a:bodyPr/>
        <a:lstStyle/>
        <a:p>
          <a:endParaRPr lang="en-US"/>
        </a:p>
      </dgm:t>
    </dgm:pt>
    <dgm:pt modelId="{9DFDB2B5-20BE-6D40-B4D1-A3D4B1CD5FEE}" type="sibTrans" cxnId="{0047CDB7-D2BD-A14F-A985-DEFE09DE6BF6}">
      <dgm:prSet/>
      <dgm:spPr/>
      <dgm:t>
        <a:bodyPr/>
        <a:lstStyle/>
        <a:p>
          <a:endParaRPr lang="en-US"/>
        </a:p>
      </dgm:t>
    </dgm:pt>
    <dgm:pt modelId="{A52196F5-6F7F-9843-95F3-86489F3D7986}">
      <dgm:prSet phldrT="[Text]"/>
      <dgm:spPr/>
      <dgm:t>
        <a:bodyPr/>
        <a:lstStyle/>
        <a:p>
          <a:r>
            <a:rPr lang="vi-VN" smtClean="0"/>
            <a:t>Nhân viên</a:t>
          </a:r>
          <a:endParaRPr lang="vi-VN" dirty="0" smtClean="0"/>
        </a:p>
      </dgm:t>
    </dgm:pt>
    <dgm:pt modelId="{CC768678-536C-5646-B24E-F716BE360208}" type="parTrans" cxnId="{AB48E3FA-A64A-364E-980E-C776E7566EBB}">
      <dgm:prSet/>
      <dgm:spPr/>
      <dgm:t>
        <a:bodyPr/>
        <a:lstStyle/>
        <a:p>
          <a:endParaRPr lang="en-US"/>
        </a:p>
      </dgm:t>
    </dgm:pt>
    <dgm:pt modelId="{D8EBCAEE-A106-2742-9B1F-C6AF1C829D26}" type="sibTrans" cxnId="{AB48E3FA-A64A-364E-980E-C776E7566EBB}">
      <dgm:prSet/>
      <dgm:spPr/>
      <dgm:t>
        <a:bodyPr/>
        <a:lstStyle/>
        <a:p>
          <a:endParaRPr lang="en-US"/>
        </a:p>
      </dgm:t>
    </dgm:pt>
    <dgm:pt modelId="{440405F3-9B43-C24C-968D-B37F94DEF890}">
      <dgm:prSet phldrT="[Text]"/>
      <dgm:spPr/>
      <dgm:t>
        <a:bodyPr/>
        <a:lstStyle/>
        <a:p>
          <a:r>
            <a:rPr lang="vi-VN" dirty="0" smtClean="0"/>
            <a:t>Khách</a:t>
          </a:r>
          <a:r>
            <a:rPr lang="vi-VN" baseline="0" dirty="0" smtClean="0"/>
            <a:t> hàng</a:t>
          </a:r>
          <a:endParaRPr lang="en-US" dirty="0"/>
        </a:p>
      </dgm:t>
    </dgm:pt>
    <dgm:pt modelId="{293A0E33-C687-0143-BF50-E3FE85D333D3}" type="parTrans" cxnId="{6BB9091C-9666-4B43-AE36-6F62069A8747}">
      <dgm:prSet/>
      <dgm:spPr/>
      <dgm:t>
        <a:bodyPr/>
        <a:lstStyle/>
        <a:p>
          <a:endParaRPr lang="en-US"/>
        </a:p>
      </dgm:t>
    </dgm:pt>
    <dgm:pt modelId="{3518F996-0254-C14B-8A9D-EA48A74F18BF}" type="sibTrans" cxnId="{6BB9091C-9666-4B43-AE36-6F62069A8747}">
      <dgm:prSet/>
      <dgm:spPr/>
      <dgm:t>
        <a:bodyPr/>
        <a:lstStyle/>
        <a:p>
          <a:endParaRPr lang="en-US"/>
        </a:p>
      </dgm:t>
    </dgm:pt>
    <dgm:pt modelId="{455FA4BA-578F-C842-9575-255F9EBDA0A6}" type="pres">
      <dgm:prSet presAssocID="{8D79A1FF-C83A-0648-87A5-133A574B4A8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AACE55-E434-EA47-B506-2C9714965440}" type="pres">
      <dgm:prSet presAssocID="{A52196F5-6F7F-9843-95F3-86489F3D798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30182-E31A-954A-9696-99F6040260B3}" type="pres">
      <dgm:prSet presAssocID="{D8EBCAEE-A106-2742-9B1F-C6AF1C829D26}" presName="sibTrans" presStyleCnt="0"/>
      <dgm:spPr/>
    </dgm:pt>
    <dgm:pt modelId="{19FDDB9C-B2B1-4344-A1B8-49CAD7BCC21F}" type="pres">
      <dgm:prSet presAssocID="{440405F3-9B43-C24C-968D-B37F94DEF89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F34A4-34E6-3C41-8968-9F738184D061}" type="pres">
      <dgm:prSet presAssocID="{3518F996-0254-C14B-8A9D-EA48A74F18BF}" presName="sibTrans" presStyleCnt="0"/>
      <dgm:spPr/>
    </dgm:pt>
    <dgm:pt modelId="{61C75BED-1D48-4D44-B049-77C121E40186}" type="pres">
      <dgm:prSet presAssocID="{7B2D86A9-B3A4-D34C-B4AE-B82905E51D2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2599C-7E0C-3949-B366-B896A28922C6}" type="pres">
      <dgm:prSet presAssocID="{EC25FCDD-02DB-DF4E-ACB9-1699CF010E12}" presName="sibTrans" presStyleCnt="0"/>
      <dgm:spPr/>
    </dgm:pt>
    <dgm:pt modelId="{940C5C38-1F50-3748-B33B-F7D1F46B833B}" type="pres">
      <dgm:prSet presAssocID="{BAF989D7-9297-5248-A612-CEACFF5DE41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78134-2B01-EB44-B4C2-891A6D5C06C7}" type="pres">
      <dgm:prSet presAssocID="{F0948464-5867-F345-98AA-EC830D208709}" presName="sibTrans" presStyleCnt="0"/>
      <dgm:spPr/>
    </dgm:pt>
    <dgm:pt modelId="{42450A2D-3EAA-AB41-9844-7433FF63E1FB}" type="pres">
      <dgm:prSet presAssocID="{4BE66055-120A-2B4E-AD3C-8A5B2D14C64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ED505-C84D-EC4D-8083-33C8D1A21B8C}" type="pres">
      <dgm:prSet presAssocID="{0A1B14A1-3CF9-FB4C-A47C-0EA1AAE738C6}" presName="sibTrans" presStyleCnt="0"/>
      <dgm:spPr/>
    </dgm:pt>
    <dgm:pt modelId="{71646024-7A40-6844-94C8-5A9A44B1451B}" type="pres">
      <dgm:prSet presAssocID="{5095CF2B-4EFB-C749-89E7-C432820EE1E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02E26-FD04-064B-9EA2-5F583E52B0AD}" type="pres">
      <dgm:prSet presAssocID="{82A2CBAE-A702-3349-B855-837AE0EAFB51}" presName="sibTrans" presStyleCnt="0"/>
      <dgm:spPr/>
    </dgm:pt>
    <dgm:pt modelId="{E6CD34D9-D158-214A-B2B2-28B3B382667E}" type="pres">
      <dgm:prSet presAssocID="{F23C4796-7BDA-4641-A6D6-4BFE89A0C59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2AADC8-1A04-4447-935F-1EA1550E1268}" type="presOf" srcId="{8D79A1FF-C83A-0648-87A5-133A574B4A8B}" destId="{455FA4BA-578F-C842-9575-255F9EBDA0A6}" srcOrd="0" destOrd="0" presId="urn:microsoft.com/office/officeart/2005/8/layout/default"/>
    <dgm:cxn modelId="{AB48E3FA-A64A-364E-980E-C776E7566EBB}" srcId="{8D79A1FF-C83A-0648-87A5-133A574B4A8B}" destId="{A52196F5-6F7F-9843-95F3-86489F3D7986}" srcOrd="0" destOrd="0" parTransId="{CC768678-536C-5646-B24E-F716BE360208}" sibTransId="{D8EBCAEE-A106-2742-9B1F-C6AF1C829D26}"/>
    <dgm:cxn modelId="{FAFF8C44-1C00-B341-AB39-673C244A8DB8}" type="presOf" srcId="{5095CF2B-4EFB-C749-89E7-C432820EE1EE}" destId="{71646024-7A40-6844-94C8-5A9A44B1451B}" srcOrd="0" destOrd="0" presId="urn:microsoft.com/office/officeart/2005/8/layout/default"/>
    <dgm:cxn modelId="{07BF3A85-2168-C848-BA83-B5C30DA9BACF}" srcId="{8D79A1FF-C83A-0648-87A5-133A574B4A8B}" destId="{7B2D86A9-B3A4-D34C-B4AE-B82905E51D2F}" srcOrd="2" destOrd="0" parTransId="{2B92F6B4-92CB-FA49-9CD5-E07D55072744}" sibTransId="{EC25FCDD-02DB-DF4E-ACB9-1699CF010E12}"/>
    <dgm:cxn modelId="{3392E7AE-58D5-EE40-BA9C-0789DAC32EB7}" type="presOf" srcId="{4BE66055-120A-2B4E-AD3C-8A5B2D14C643}" destId="{42450A2D-3EAA-AB41-9844-7433FF63E1FB}" srcOrd="0" destOrd="0" presId="urn:microsoft.com/office/officeart/2005/8/layout/default"/>
    <dgm:cxn modelId="{38B80B36-CA2C-9649-89F2-4B3E4E9C4EF4}" type="presOf" srcId="{7B2D86A9-B3A4-D34C-B4AE-B82905E51D2F}" destId="{61C75BED-1D48-4D44-B049-77C121E40186}" srcOrd="0" destOrd="0" presId="urn:microsoft.com/office/officeart/2005/8/layout/default"/>
    <dgm:cxn modelId="{72F227B7-2F37-9344-89CE-620B80DF5FE8}" srcId="{8D79A1FF-C83A-0648-87A5-133A574B4A8B}" destId="{4BE66055-120A-2B4E-AD3C-8A5B2D14C643}" srcOrd="4" destOrd="0" parTransId="{8FC0421B-C020-BF46-AC6D-90E097F465CB}" sibTransId="{0A1B14A1-3CF9-FB4C-A47C-0EA1AAE738C6}"/>
    <dgm:cxn modelId="{BCCD3D41-3CD0-2446-A95B-DB952520804B}" srcId="{8D79A1FF-C83A-0648-87A5-133A574B4A8B}" destId="{5095CF2B-4EFB-C749-89E7-C432820EE1EE}" srcOrd="5" destOrd="0" parTransId="{9D2B571B-4112-474F-8BAE-956753D46F52}" sibTransId="{82A2CBAE-A702-3349-B855-837AE0EAFB51}"/>
    <dgm:cxn modelId="{BD3A1500-D251-3D4A-8A26-727CD8F16C4B}" type="presOf" srcId="{A52196F5-6F7F-9843-95F3-86489F3D7986}" destId="{00AACE55-E434-EA47-B506-2C9714965440}" srcOrd="0" destOrd="0" presId="urn:microsoft.com/office/officeart/2005/8/layout/default"/>
    <dgm:cxn modelId="{0047CDB7-D2BD-A14F-A985-DEFE09DE6BF6}" srcId="{8D79A1FF-C83A-0648-87A5-133A574B4A8B}" destId="{F23C4796-7BDA-4641-A6D6-4BFE89A0C590}" srcOrd="6" destOrd="0" parTransId="{6F1BBE5B-660E-924C-8324-CE1C115DB80E}" sibTransId="{9DFDB2B5-20BE-6D40-B4D1-A3D4B1CD5FEE}"/>
    <dgm:cxn modelId="{6A387DA6-5032-084C-AA53-27B54F14E288}" type="presOf" srcId="{440405F3-9B43-C24C-968D-B37F94DEF890}" destId="{19FDDB9C-B2B1-4344-A1B8-49CAD7BCC21F}" srcOrd="0" destOrd="0" presId="urn:microsoft.com/office/officeart/2005/8/layout/default"/>
    <dgm:cxn modelId="{987D87BC-64E3-414F-AA73-F76356B8725D}" type="presOf" srcId="{F23C4796-7BDA-4641-A6D6-4BFE89A0C590}" destId="{E6CD34D9-D158-214A-B2B2-28B3B382667E}" srcOrd="0" destOrd="0" presId="urn:microsoft.com/office/officeart/2005/8/layout/default"/>
    <dgm:cxn modelId="{826064A0-08B0-9A4A-BEC9-4A7A732244D4}" srcId="{8D79A1FF-C83A-0648-87A5-133A574B4A8B}" destId="{BAF989D7-9297-5248-A612-CEACFF5DE41E}" srcOrd="3" destOrd="0" parTransId="{A9ED863E-9FA4-B044-8582-3F659A54284E}" sibTransId="{F0948464-5867-F345-98AA-EC830D208709}"/>
    <dgm:cxn modelId="{6BB9091C-9666-4B43-AE36-6F62069A8747}" srcId="{8D79A1FF-C83A-0648-87A5-133A574B4A8B}" destId="{440405F3-9B43-C24C-968D-B37F94DEF890}" srcOrd="1" destOrd="0" parTransId="{293A0E33-C687-0143-BF50-E3FE85D333D3}" sibTransId="{3518F996-0254-C14B-8A9D-EA48A74F18BF}"/>
    <dgm:cxn modelId="{4E09A699-E4B9-854B-8C14-99AE14FCD608}" type="presOf" srcId="{BAF989D7-9297-5248-A612-CEACFF5DE41E}" destId="{940C5C38-1F50-3748-B33B-F7D1F46B833B}" srcOrd="0" destOrd="0" presId="urn:microsoft.com/office/officeart/2005/8/layout/default"/>
    <dgm:cxn modelId="{411ED263-9A3A-B545-A1FE-B79D46BA8975}" type="presParOf" srcId="{455FA4BA-578F-C842-9575-255F9EBDA0A6}" destId="{00AACE55-E434-EA47-B506-2C9714965440}" srcOrd="0" destOrd="0" presId="urn:microsoft.com/office/officeart/2005/8/layout/default"/>
    <dgm:cxn modelId="{35534417-9B5C-0641-B4AB-74FD0B943329}" type="presParOf" srcId="{455FA4BA-578F-C842-9575-255F9EBDA0A6}" destId="{CF730182-E31A-954A-9696-99F6040260B3}" srcOrd="1" destOrd="0" presId="urn:microsoft.com/office/officeart/2005/8/layout/default"/>
    <dgm:cxn modelId="{5F922F60-6887-A34F-A978-EFAF451BB06B}" type="presParOf" srcId="{455FA4BA-578F-C842-9575-255F9EBDA0A6}" destId="{19FDDB9C-B2B1-4344-A1B8-49CAD7BCC21F}" srcOrd="2" destOrd="0" presId="urn:microsoft.com/office/officeart/2005/8/layout/default"/>
    <dgm:cxn modelId="{F9B1A6DA-41F5-7F4A-A8CC-53F55DFAA5E2}" type="presParOf" srcId="{455FA4BA-578F-C842-9575-255F9EBDA0A6}" destId="{562F34A4-34E6-3C41-8968-9F738184D061}" srcOrd="3" destOrd="0" presId="urn:microsoft.com/office/officeart/2005/8/layout/default"/>
    <dgm:cxn modelId="{9EB0DE6A-1FD8-C94E-A111-9633A9CFA9AA}" type="presParOf" srcId="{455FA4BA-578F-C842-9575-255F9EBDA0A6}" destId="{61C75BED-1D48-4D44-B049-77C121E40186}" srcOrd="4" destOrd="0" presId="urn:microsoft.com/office/officeart/2005/8/layout/default"/>
    <dgm:cxn modelId="{65B270D8-BC75-DA43-8970-9FD49B1913B6}" type="presParOf" srcId="{455FA4BA-578F-C842-9575-255F9EBDA0A6}" destId="{00D2599C-7E0C-3949-B366-B896A28922C6}" srcOrd="5" destOrd="0" presId="urn:microsoft.com/office/officeart/2005/8/layout/default"/>
    <dgm:cxn modelId="{45BDDCDF-B495-C340-93E5-1157293ED5AA}" type="presParOf" srcId="{455FA4BA-578F-C842-9575-255F9EBDA0A6}" destId="{940C5C38-1F50-3748-B33B-F7D1F46B833B}" srcOrd="6" destOrd="0" presId="urn:microsoft.com/office/officeart/2005/8/layout/default"/>
    <dgm:cxn modelId="{404544E6-78E3-E94F-B3DA-A2434C5F8B4C}" type="presParOf" srcId="{455FA4BA-578F-C842-9575-255F9EBDA0A6}" destId="{DA978134-2B01-EB44-B4C2-891A6D5C06C7}" srcOrd="7" destOrd="0" presId="urn:microsoft.com/office/officeart/2005/8/layout/default"/>
    <dgm:cxn modelId="{70B69C87-09A5-2747-B86D-CD96C55D103F}" type="presParOf" srcId="{455FA4BA-578F-C842-9575-255F9EBDA0A6}" destId="{42450A2D-3EAA-AB41-9844-7433FF63E1FB}" srcOrd="8" destOrd="0" presId="urn:microsoft.com/office/officeart/2005/8/layout/default"/>
    <dgm:cxn modelId="{C428B92D-F271-4846-B6CD-7DF4E400ECB3}" type="presParOf" srcId="{455FA4BA-578F-C842-9575-255F9EBDA0A6}" destId="{6DEED505-C84D-EC4D-8083-33C8D1A21B8C}" srcOrd="9" destOrd="0" presId="urn:microsoft.com/office/officeart/2005/8/layout/default"/>
    <dgm:cxn modelId="{AA450A74-D14D-BD44-B2AC-8908DA7EBDCC}" type="presParOf" srcId="{455FA4BA-578F-C842-9575-255F9EBDA0A6}" destId="{71646024-7A40-6844-94C8-5A9A44B1451B}" srcOrd="10" destOrd="0" presId="urn:microsoft.com/office/officeart/2005/8/layout/default"/>
    <dgm:cxn modelId="{DFE2700F-CCE8-614D-BED6-D897F4852C05}" type="presParOf" srcId="{455FA4BA-578F-C842-9575-255F9EBDA0A6}" destId="{E5702E26-FD04-064B-9EA2-5F583E52B0AD}" srcOrd="11" destOrd="0" presId="urn:microsoft.com/office/officeart/2005/8/layout/default"/>
    <dgm:cxn modelId="{D6D42C3D-D55F-E842-8784-92765095C44A}" type="presParOf" srcId="{455FA4BA-578F-C842-9575-255F9EBDA0A6}" destId="{E6CD34D9-D158-214A-B2B2-28B3B382667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ACE55-E434-EA47-B506-2C9714965440}">
      <dsp:nvSpPr>
        <dsp:cNvPr id="0" name=""/>
        <dsp:cNvSpPr/>
      </dsp:nvSpPr>
      <dsp:spPr>
        <a:xfrm>
          <a:off x="11373" y="3523"/>
          <a:ext cx="2267567" cy="136054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smtClean="0"/>
            <a:t>Nhân viên</a:t>
          </a:r>
          <a:endParaRPr lang="vi-VN" sz="3700" kern="1200" dirty="0" smtClean="0"/>
        </a:p>
      </dsp:txBody>
      <dsp:txXfrm>
        <a:off x="11373" y="3523"/>
        <a:ext cx="2267567" cy="1360540"/>
      </dsp:txXfrm>
    </dsp:sp>
    <dsp:sp modelId="{19FDDB9C-B2B1-4344-A1B8-49CAD7BCC21F}">
      <dsp:nvSpPr>
        <dsp:cNvPr id="0" name=""/>
        <dsp:cNvSpPr/>
      </dsp:nvSpPr>
      <dsp:spPr>
        <a:xfrm>
          <a:off x="2505697" y="3523"/>
          <a:ext cx="2267567" cy="136054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3553854"/>
                <a:satOff val="2020"/>
                <a:lumOff val="-1667"/>
                <a:alphaOff val="0"/>
                <a:shade val="36000"/>
                <a:satMod val="120000"/>
              </a:schemeClr>
              <a:schemeClr val="accent5">
                <a:hueOff val="-3553854"/>
                <a:satOff val="2020"/>
                <a:lumOff val="-1667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dirty="0" smtClean="0"/>
            <a:t>Khách</a:t>
          </a:r>
          <a:r>
            <a:rPr lang="vi-VN" sz="3700" kern="1200" baseline="0" dirty="0" smtClean="0"/>
            <a:t> hàng</a:t>
          </a:r>
          <a:endParaRPr lang="en-US" sz="3700" kern="1200" dirty="0"/>
        </a:p>
      </dsp:txBody>
      <dsp:txXfrm>
        <a:off x="2505697" y="3523"/>
        <a:ext cx="2267567" cy="1360540"/>
      </dsp:txXfrm>
    </dsp:sp>
    <dsp:sp modelId="{61C75BED-1D48-4D44-B049-77C121E40186}">
      <dsp:nvSpPr>
        <dsp:cNvPr id="0" name=""/>
        <dsp:cNvSpPr/>
      </dsp:nvSpPr>
      <dsp:spPr>
        <a:xfrm>
          <a:off x="5000022" y="3523"/>
          <a:ext cx="2267567" cy="136054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7107707"/>
                <a:satOff val="4040"/>
                <a:lumOff val="-3333"/>
                <a:alphaOff val="0"/>
                <a:shade val="36000"/>
                <a:satMod val="120000"/>
              </a:schemeClr>
              <a:schemeClr val="accent5">
                <a:hueOff val="-7107707"/>
                <a:satOff val="4040"/>
                <a:lumOff val="-333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dirty="0" smtClean="0"/>
            <a:t>Đối tác</a:t>
          </a:r>
          <a:endParaRPr lang="en-US" sz="3700" kern="1200" dirty="0"/>
        </a:p>
      </dsp:txBody>
      <dsp:txXfrm>
        <a:off x="5000022" y="3523"/>
        <a:ext cx="2267567" cy="1360540"/>
      </dsp:txXfrm>
    </dsp:sp>
    <dsp:sp modelId="{940C5C38-1F50-3748-B33B-F7D1F46B833B}">
      <dsp:nvSpPr>
        <dsp:cNvPr id="0" name=""/>
        <dsp:cNvSpPr/>
      </dsp:nvSpPr>
      <dsp:spPr>
        <a:xfrm>
          <a:off x="11373" y="1590821"/>
          <a:ext cx="2267567" cy="136054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10661560"/>
                <a:satOff val="6060"/>
                <a:lumOff val="-5000"/>
                <a:alphaOff val="0"/>
                <a:shade val="36000"/>
                <a:satMod val="120000"/>
              </a:schemeClr>
              <a:schemeClr val="accent5">
                <a:hueOff val="-10661560"/>
                <a:satOff val="6060"/>
                <a:lumOff val="-500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dirty="0" smtClean="0"/>
            <a:t>BIDDING</a:t>
          </a:r>
        </a:p>
      </dsp:txBody>
      <dsp:txXfrm>
        <a:off x="11373" y="1590821"/>
        <a:ext cx="2267567" cy="1360540"/>
      </dsp:txXfrm>
    </dsp:sp>
    <dsp:sp modelId="{42450A2D-3EAA-AB41-9844-7433FF63E1FB}">
      <dsp:nvSpPr>
        <dsp:cNvPr id="0" name=""/>
        <dsp:cNvSpPr/>
      </dsp:nvSpPr>
      <dsp:spPr>
        <a:xfrm>
          <a:off x="2505697" y="1590821"/>
          <a:ext cx="2267567" cy="136054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14215414"/>
                <a:satOff val="8079"/>
                <a:lumOff val="-6667"/>
                <a:alphaOff val="0"/>
                <a:shade val="36000"/>
                <a:satMod val="120000"/>
              </a:schemeClr>
              <a:schemeClr val="accent5">
                <a:hueOff val="-14215414"/>
                <a:satOff val="8079"/>
                <a:lumOff val="-6667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dirty="0" smtClean="0"/>
            <a:t>TOUR TUYẾN</a:t>
          </a:r>
        </a:p>
      </dsp:txBody>
      <dsp:txXfrm>
        <a:off x="2505697" y="1590821"/>
        <a:ext cx="2267567" cy="1360540"/>
      </dsp:txXfrm>
    </dsp:sp>
    <dsp:sp modelId="{71646024-7A40-6844-94C8-5A9A44B1451B}">
      <dsp:nvSpPr>
        <dsp:cNvPr id="0" name=""/>
        <dsp:cNvSpPr/>
      </dsp:nvSpPr>
      <dsp:spPr>
        <a:xfrm>
          <a:off x="5000022" y="1590821"/>
          <a:ext cx="2267567" cy="136054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17769267"/>
                <a:satOff val="10099"/>
                <a:lumOff val="-8333"/>
                <a:alphaOff val="0"/>
                <a:shade val="36000"/>
                <a:satMod val="120000"/>
              </a:schemeClr>
              <a:schemeClr val="accent5">
                <a:hueOff val="-17769267"/>
                <a:satOff val="10099"/>
                <a:lumOff val="-833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dirty="0" smtClean="0"/>
            <a:t>Hợp Đồng</a:t>
          </a:r>
        </a:p>
      </dsp:txBody>
      <dsp:txXfrm>
        <a:off x="5000022" y="1590821"/>
        <a:ext cx="2267567" cy="1360540"/>
      </dsp:txXfrm>
    </dsp:sp>
    <dsp:sp modelId="{E6CD34D9-D158-214A-B2B2-28B3B382667E}">
      <dsp:nvSpPr>
        <dsp:cNvPr id="0" name=""/>
        <dsp:cNvSpPr/>
      </dsp:nvSpPr>
      <dsp:spPr>
        <a:xfrm>
          <a:off x="2505697" y="3178118"/>
          <a:ext cx="2267567" cy="136054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21323121"/>
                <a:satOff val="12119"/>
                <a:lumOff val="-10000"/>
                <a:alphaOff val="0"/>
                <a:shade val="36000"/>
                <a:satMod val="120000"/>
              </a:schemeClr>
              <a:schemeClr val="accent5">
                <a:hueOff val="-21323121"/>
                <a:satOff val="12119"/>
                <a:lumOff val="-1000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smtClean="0"/>
            <a:t>Báo giá</a:t>
          </a:r>
        </a:p>
      </dsp:txBody>
      <dsp:txXfrm>
        <a:off x="2505697" y="3178118"/>
        <a:ext cx="2267567" cy="1360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6D50E-FF61-424D-A851-DAE935095EA1}" type="datetimeFigureOut">
              <a:t>11/1/15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A40C-63F5-EE4A-9603-A60B008A55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5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59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6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1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1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40C-63F5-EE4A-9603-A60B008A55D9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5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4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2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1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VIETTOURS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4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774" y="102175"/>
            <a:ext cx="9281160" cy="921556"/>
          </a:xfrm>
        </p:spPr>
        <p:txBody>
          <a:bodyPr>
            <a:normAutofit/>
          </a:bodyPr>
          <a:lstStyle/>
          <a:p>
            <a:r>
              <a:rPr lang="vi-VN" sz="6000" dirty="0"/>
              <a:t>QUẢN LÝ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496" y="1023731"/>
            <a:ext cx="5491999" cy="5734879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Dữ liệu visa lưu trữ theo </a:t>
            </a:r>
            <a:r>
              <a:rPr lang="vi-VN" dirty="0" smtClean="0">
                <a:solidFill>
                  <a:srgbClr val="004D00"/>
                </a:solidFill>
              </a:rPr>
              <a:t>quốc gia</a:t>
            </a: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Cập nhật gía - chi phí làm visa các nước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Nhập dữ liệu khách hàng – nhóm các nước yêu cầu visa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Phân loại khách hàng quan trọng – lưu trữ thông tin hồ sơ 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Cập nhật tình hình visa từng tour - tuyến (</a:t>
            </a:r>
            <a:r>
              <a:rPr lang="vi-VN" dirty="0" smtClean="0">
                <a:solidFill>
                  <a:srgbClr val="004D00"/>
                </a:solidFill>
              </a:rPr>
              <a:t>visa status và module trong danh sách khách hàng tham gia tour) </a:t>
            </a: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Lưu trữ thông tin làm hộ chiếu – visa các nước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Phối hợp điều hành trong quá trình thực hiện tour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Lưu trữ các biểu mẫu hồ sơ, dịch thuật cơ bản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Hỗ trợ hệ thống khai một số form cơ bản, truy vấn thông tin</a:t>
            </a:r>
          </a:p>
          <a:p>
            <a:pPr marL="342900" indent="-342900">
              <a:buFont typeface="Wingdings" charset="2"/>
              <a:buChar char="v"/>
            </a:pP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42587" y="3532484"/>
              <a:ext cx="993912" cy="294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 smtClean="0">
                  <a:solidFill>
                    <a:schemeClr val="bg1"/>
                  </a:solidFill>
                </a:rPr>
                <a:t>VISA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24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89" y="115549"/>
            <a:ext cx="11807145" cy="7836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vi-VN" sz="60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ỔNG QUÁT THÔNG TIN </a:t>
            </a:r>
            <a:r>
              <a:rPr lang="vi-VN" sz="60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QUẢN LÝ</a:t>
            </a:r>
            <a:endParaRPr lang="en-US" sz="6000" b="1" cap="none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1853" y="944218"/>
            <a:ext cx="2088192" cy="2981740"/>
          </a:xfrm>
        </p:spPr>
        <p:txBody>
          <a:bodyPr>
            <a:normAutofit fontScale="85000" lnSpcReduction="10000"/>
          </a:bodyPr>
          <a:lstStyle/>
          <a:p>
            <a:r>
              <a:rPr lang="vi-VN" b="1" dirty="0" smtClean="0">
                <a:solidFill>
                  <a:srgbClr val="004D00"/>
                </a:solidFill>
              </a:rPr>
              <a:t>HOTEL</a:t>
            </a:r>
            <a:endParaRPr lang="vi-VN" b="1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Booking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Information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Đánh giá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Giá cả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Chất lượng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liên lạc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42587" y="3532484"/>
              <a:ext cx="993912" cy="294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 smtClean="0">
                  <a:solidFill>
                    <a:schemeClr val="bg1"/>
                  </a:solidFill>
                </a:rPr>
                <a:t>VENDOR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 Placeholder 2"/>
          <p:cNvSpPr txBox="1">
            <a:spLocks/>
          </p:cNvSpPr>
          <p:nvPr/>
        </p:nvSpPr>
        <p:spPr>
          <a:xfrm>
            <a:off x="4606124" y="874645"/>
            <a:ext cx="1997747" cy="2981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b="1" dirty="0" smtClean="0">
                <a:solidFill>
                  <a:srgbClr val="004D00"/>
                </a:solidFill>
              </a:rPr>
              <a:t>RESTAURANT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Booking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Information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Menu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Đánh giá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Giá cả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Chất lượng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liên lạc</a:t>
            </a: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101404" y="874645"/>
            <a:ext cx="1997747" cy="2981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b="1" dirty="0" smtClean="0">
                <a:solidFill>
                  <a:srgbClr val="004D00"/>
                </a:solidFill>
              </a:rPr>
              <a:t>Airlines – Phòng vé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Booking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Information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Đường bay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Đánh giá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Giá cả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Người liên lạc</a:t>
            </a:r>
            <a:endParaRPr lang="en-US" dirty="0">
              <a:solidFill>
                <a:srgbClr val="004D00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9715711" y="874645"/>
            <a:ext cx="1997747" cy="2981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b="1" dirty="0" smtClean="0">
                <a:solidFill>
                  <a:srgbClr val="004D00"/>
                </a:solidFill>
              </a:rPr>
              <a:t>Transportation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Booking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Information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Menu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Đánh giá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Giá cả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Chất lượng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liên lạc</a:t>
            </a: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48983" y="3835251"/>
            <a:ext cx="3452421" cy="30016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b="1" dirty="0" smtClean="0">
                <a:solidFill>
                  <a:srgbClr val="004D00"/>
                </a:solidFill>
              </a:rPr>
              <a:t>LAND TOUR TRAVEL AGENCY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Booking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Tour tuyến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Information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đặt tour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liên lạc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Báo giá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Chất lượng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Đánh giá</a:t>
            </a:r>
            <a:endParaRPr lang="en-US" dirty="0">
              <a:solidFill>
                <a:srgbClr val="004D0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367708" y="3835251"/>
            <a:ext cx="2696006" cy="25874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b="1" dirty="0" smtClean="0">
                <a:solidFill>
                  <a:srgbClr val="004D00"/>
                </a:solidFill>
              </a:rPr>
              <a:t>EVENT AGENCY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Booking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Information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event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liên lạc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Báo giá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Chất lượng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Đánh giá</a:t>
            </a:r>
            <a:endParaRPr lang="en-US" dirty="0">
              <a:solidFill>
                <a:srgbClr val="004D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1391" y="-655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331" y="418058"/>
            <a:ext cx="9281160" cy="921556"/>
          </a:xfrm>
        </p:spPr>
        <p:txBody>
          <a:bodyPr>
            <a:normAutofit fontScale="90000"/>
          </a:bodyPr>
          <a:lstStyle/>
          <a:p>
            <a:r>
              <a:rPr lang="vi-VN" dirty="0"/>
              <a:t>QUẢN LÝ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3741" y="1688749"/>
            <a:ext cx="4866966" cy="4670488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Tên </a:t>
            </a:r>
            <a:r>
              <a:rPr lang="vi-VN" dirty="0" smtClean="0">
                <a:solidFill>
                  <a:srgbClr val="004D00"/>
                </a:solidFill>
              </a:rPr>
              <a:t>đối tác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Khu vực </a:t>
            </a:r>
            <a:r>
              <a:rPr lang="vi-VN" dirty="0" smtClean="0">
                <a:solidFill>
                  <a:srgbClr val="004D00"/>
                </a:solidFill>
              </a:rPr>
              <a:t>quản lý</a:t>
            </a: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Địa chỉ - Tel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Giám đốc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26317" y="3404106"/>
              <a:ext cx="993912" cy="514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>
                  <a:solidFill>
                    <a:schemeClr val="bg1"/>
                  </a:solidFill>
                </a:rPr>
                <a:t>TRAVEL AGENCY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2"/>
          <p:cNvSpPr txBox="1">
            <a:spLocks/>
          </p:cNvSpPr>
          <p:nvPr/>
        </p:nvSpPr>
        <p:spPr>
          <a:xfrm>
            <a:off x="7325034" y="1688749"/>
            <a:ext cx="4866966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Lịch sử điều hành liên hệ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</a:t>
            </a:r>
            <a:r>
              <a:rPr lang="vi-VN" dirty="0" smtClean="0">
                <a:solidFill>
                  <a:srgbClr val="004D00"/>
                </a:solidFill>
              </a:rPr>
              <a:t>tour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làm việc (theo từng tour)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Tệp tin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Danh sách khách sạn đã book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Danh sách menu đã book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Lịch sử đánh giá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Thông tin hướng dẫn</a:t>
            </a:r>
            <a:endParaRPr lang="en-US" dirty="0">
              <a:solidFill>
                <a:srgbClr val="004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4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331" y="418058"/>
            <a:ext cx="9281160" cy="921556"/>
          </a:xfrm>
        </p:spPr>
        <p:txBody>
          <a:bodyPr>
            <a:normAutofit fontScale="90000"/>
          </a:bodyPr>
          <a:lstStyle/>
          <a:p>
            <a:r>
              <a:rPr lang="vi-VN" dirty="0"/>
              <a:t>QUẢN LÝ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054" y="1339615"/>
            <a:ext cx="4866966" cy="4670488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Tên khách sạn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Khu vực 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Địa chỉ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Tiêu chuẩn khách sạn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Tel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Nhân viên liên hệ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Nhóm khách sạn (SPG, </a:t>
            </a:r>
            <a:r>
              <a:rPr lang="is-IS" dirty="0" smtClean="0">
                <a:solidFill>
                  <a:srgbClr val="004D00"/>
                </a:solidFill>
              </a:rPr>
              <a:t>…)</a:t>
            </a: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cơ bản (</a:t>
            </a:r>
            <a:r>
              <a:rPr lang="vi-VN" dirty="0" smtClean="0">
                <a:solidFill>
                  <a:srgbClr val="004D00"/>
                </a:solidFill>
              </a:rPr>
              <a:t>ballroom, fitness, massage, </a:t>
            </a:r>
            <a:r>
              <a:rPr lang="vi-VN" dirty="0" smtClean="0">
                <a:solidFill>
                  <a:srgbClr val="004D00"/>
                </a:solidFill>
              </a:rPr>
              <a:t>wifi, </a:t>
            </a:r>
            <a:r>
              <a:rPr lang="vi-VN" dirty="0" smtClean="0">
                <a:solidFill>
                  <a:srgbClr val="004D00"/>
                </a:solidFill>
              </a:rPr>
              <a:t>parking, facilities, activities..)</a:t>
            </a:r>
            <a:r>
              <a:rPr lang="vi-VN" dirty="0" smtClean="0">
                <a:solidFill>
                  <a:srgbClr val="004D00"/>
                </a:solidFill>
              </a:rPr>
              <a:t> </a:t>
            </a:r>
          </a:p>
          <a:p>
            <a:pPr marL="342900" indent="-342900">
              <a:buFont typeface="Wingdings" charset="2"/>
              <a:buChar char="v"/>
            </a:pP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42587" y="3532484"/>
              <a:ext cx="993912" cy="294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 smtClean="0">
                  <a:solidFill>
                    <a:schemeClr val="bg1"/>
                  </a:solidFill>
                </a:rPr>
                <a:t>HOTEL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2"/>
          <p:cNvSpPr txBox="1">
            <a:spLocks/>
          </p:cNvSpPr>
          <p:nvPr/>
        </p:nvSpPr>
        <p:spPr>
          <a:xfrm>
            <a:off x="7295431" y="1439004"/>
            <a:ext cx="4866966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đặt tour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khuyến mãi</a:t>
            </a: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Đánh giá</a:t>
            </a: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6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831" y="265854"/>
            <a:ext cx="9281160" cy="921556"/>
          </a:xfrm>
        </p:spPr>
        <p:txBody>
          <a:bodyPr>
            <a:normAutofit fontScale="90000"/>
          </a:bodyPr>
          <a:lstStyle/>
          <a:p>
            <a:r>
              <a:rPr lang="vi-VN" dirty="0"/>
              <a:t>QUẢN LÝ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42587" y="3532484"/>
              <a:ext cx="993912" cy="294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 smtClean="0">
                  <a:solidFill>
                    <a:schemeClr val="bg1"/>
                  </a:solidFill>
                </a:rPr>
                <a:t>AIRLINES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 Placeholder 2"/>
          <p:cNvSpPr txBox="1">
            <a:spLocks/>
          </p:cNvSpPr>
          <p:nvPr/>
        </p:nvSpPr>
        <p:spPr>
          <a:xfrm>
            <a:off x="2990352" y="1457031"/>
            <a:ext cx="3942389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Hãng bay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Đội bay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Sales, thông tin liên hệ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Tiêu chuẩn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Cập nhật đường bay tốt - giá tốt</a:t>
            </a: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932741" y="1457031"/>
            <a:ext cx="3942389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booking vé, giá cả – theo tour, dịch vụ</a:t>
            </a:r>
          </a:p>
          <a:p>
            <a:pPr marL="342900" indent="-342900">
              <a:buFont typeface="Wingdings" charset="2"/>
              <a:buChar char="v"/>
            </a:pP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2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774" y="102175"/>
            <a:ext cx="9281160" cy="921556"/>
          </a:xfrm>
        </p:spPr>
        <p:txBody>
          <a:bodyPr>
            <a:normAutofit fontScale="90000"/>
          </a:bodyPr>
          <a:lstStyle/>
          <a:p>
            <a:r>
              <a:rPr lang="vi-VN" dirty="0"/>
              <a:t>QUẢN LÝ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295" y="944217"/>
            <a:ext cx="3499531" cy="5734879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Tên nhà hàng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Khu vực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Địa chỉ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Menu – Giá cả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Liên lạc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Promotion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Khác</a:t>
            </a: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26317" y="3386959"/>
              <a:ext cx="993912" cy="514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NHÀ HÀNG</a:t>
              </a:r>
            </a:p>
          </p:txBody>
        </p:sp>
      </p:grpSp>
      <p:sp>
        <p:nvSpPr>
          <p:cNvPr id="7" name="Text Placeholder 2"/>
          <p:cNvSpPr txBox="1">
            <a:spLocks/>
          </p:cNvSpPr>
          <p:nvPr/>
        </p:nvSpPr>
        <p:spPr>
          <a:xfrm>
            <a:off x="6696675" y="1023731"/>
            <a:ext cx="3499531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đặt – </a:t>
            </a:r>
            <a:r>
              <a:rPr lang="vi-VN" dirty="0" smtClean="0">
                <a:solidFill>
                  <a:srgbClr val="004D00"/>
                </a:solidFill>
              </a:rPr>
              <a:t>liên quan tour</a:t>
            </a:r>
            <a:r>
              <a:rPr lang="vi-VN" dirty="0" smtClean="0">
                <a:solidFill>
                  <a:srgbClr val="004D00"/>
                </a:solidFill>
              </a:rPr>
              <a:t> 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Menu – Giá cả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Đánh giá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Khác</a:t>
            </a: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3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774" y="210244"/>
            <a:ext cx="9281160" cy="921556"/>
          </a:xfrm>
        </p:spPr>
        <p:txBody>
          <a:bodyPr>
            <a:normAutofit fontScale="90000"/>
          </a:bodyPr>
          <a:lstStyle/>
          <a:p>
            <a:r>
              <a:rPr lang="vi-VN" dirty="0"/>
              <a:t>QUẢN LÝ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858" y="1293355"/>
            <a:ext cx="3499531" cy="5734879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Hãng vận chuyển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Khu vực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liên hệ, sales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Tiêu chuẩn</a:t>
            </a:r>
          </a:p>
          <a:p>
            <a:pPr marL="342900" indent="-342900">
              <a:buFont typeface="Wingdings" charset="2"/>
              <a:buChar char="v"/>
            </a:pP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26317" y="3404106"/>
              <a:ext cx="993912" cy="514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</a:t>
              </a:r>
              <a:r>
                <a:rPr lang="vi-VN" dirty="0" smtClean="0">
                  <a:solidFill>
                    <a:schemeClr val="bg1"/>
                  </a:solidFill>
                </a:rPr>
                <a:t>ẬN CHUYỂN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2"/>
          <p:cNvSpPr txBox="1">
            <a:spLocks/>
          </p:cNvSpPr>
          <p:nvPr/>
        </p:nvSpPr>
        <p:spPr>
          <a:xfrm>
            <a:off x="6559826" y="987997"/>
            <a:ext cx="5304225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booking, giá cả - theo tour, dịch v</a:t>
            </a:r>
            <a:r>
              <a:rPr lang="vi-VN" dirty="0" smtClean="0">
                <a:solidFill>
                  <a:srgbClr val="004D00"/>
                </a:solidFill>
              </a:rPr>
              <a:t>ụ</a:t>
            </a: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Đánh giá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Quản lý bởi nhân viên điều hành xe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đặt xe công ty theo tour, thông tin tài xế</a:t>
            </a: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đặt xe </a:t>
            </a:r>
            <a:r>
              <a:rPr lang="vi-VN" dirty="0" smtClean="0">
                <a:solidFill>
                  <a:srgbClr val="004D00"/>
                </a:solidFill>
              </a:rPr>
              <a:t>ngoài </a:t>
            </a:r>
            <a:r>
              <a:rPr lang="vi-VN" dirty="0" smtClean="0">
                <a:solidFill>
                  <a:srgbClr val="004D00"/>
                </a:solidFill>
              </a:rPr>
              <a:t>theo tour, thông tin tài xế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Kết nối thông tin tour tuyến với danh sách khách hàng trong tour </a:t>
            </a:r>
            <a:r>
              <a:rPr lang="vi-VN" dirty="0" smtClean="0">
                <a:solidFill>
                  <a:srgbClr val="004D00"/>
                </a:solidFill>
                <a:sym typeface="Wingdings"/>
              </a:rPr>
              <a:t> lập </a:t>
            </a:r>
            <a:r>
              <a:rPr lang="vi-VN" b="1" dirty="0" smtClean="0">
                <a:solidFill>
                  <a:srgbClr val="004D00"/>
                </a:solidFill>
                <a:sym typeface="Wingdings"/>
              </a:rPr>
              <a:t>Danh sách vận chuyển</a:t>
            </a:r>
            <a:endParaRPr lang="vi-VN" b="1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6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331" y="418058"/>
            <a:ext cx="9281160" cy="921556"/>
          </a:xfrm>
        </p:spPr>
        <p:txBody>
          <a:bodyPr>
            <a:normAutofit fontScale="90000"/>
          </a:bodyPr>
          <a:lstStyle/>
          <a:p>
            <a:r>
              <a:rPr lang="vi-VN" dirty="0"/>
              <a:t>QUẢN LÝ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3741" y="1688749"/>
            <a:ext cx="4866966" cy="4670488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Tên </a:t>
            </a:r>
            <a:r>
              <a:rPr lang="vi-VN" dirty="0" smtClean="0">
                <a:solidFill>
                  <a:srgbClr val="004D00"/>
                </a:solidFill>
              </a:rPr>
              <a:t>đối tác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Khu vực </a:t>
            </a:r>
            <a:r>
              <a:rPr lang="vi-VN" dirty="0" smtClean="0">
                <a:solidFill>
                  <a:srgbClr val="004D00"/>
                </a:solidFill>
              </a:rPr>
              <a:t>quản lý</a:t>
            </a: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Địa chỉ - Tel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Giám đốc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26317" y="3514449"/>
              <a:ext cx="993912" cy="294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>
                  <a:solidFill>
                    <a:schemeClr val="bg1"/>
                  </a:solidFill>
                </a:rPr>
                <a:t>EVENT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2"/>
          <p:cNvSpPr txBox="1">
            <a:spLocks/>
          </p:cNvSpPr>
          <p:nvPr/>
        </p:nvSpPr>
        <p:spPr>
          <a:xfrm>
            <a:off x="5834165" y="1569479"/>
            <a:ext cx="4866966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Lịch sử sự kiện liên hệ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làm việc (theo từng tour)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Tệp tin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Danh sách venue - khách sạn đã book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Lịch sử đánh giá</a:t>
            </a:r>
          </a:p>
        </p:txBody>
      </p:sp>
    </p:spTree>
    <p:extLst>
      <p:ext uri="{BB962C8B-B14F-4D97-AF65-F5344CB8AC3E}">
        <p14:creationId xmlns:p14="http://schemas.microsoft.com/office/powerpoint/2010/main" val="24970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774" y="102175"/>
            <a:ext cx="9281160" cy="921556"/>
          </a:xfrm>
        </p:spPr>
        <p:txBody>
          <a:bodyPr>
            <a:normAutofit fontScale="90000"/>
          </a:bodyPr>
          <a:lstStyle/>
          <a:p>
            <a:r>
              <a:rPr lang="vi-VN" dirty="0"/>
              <a:t>QUẢN LÝ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1978" y="1503834"/>
            <a:ext cx="6120703" cy="5734879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Loại tài liệu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Liên quan: tour, cty, khách hàng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Quốc gia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Tầm quan trọng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Phân quyền quản lý, sử dụng</a:t>
            </a: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26317" y="3551230"/>
              <a:ext cx="993912" cy="294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 smtClean="0">
                  <a:solidFill>
                    <a:schemeClr val="bg1"/>
                  </a:solidFill>
                </a:rPr>
                <a:t>TÀI LIỆU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47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725" y="411968"/>
            <a:ext cx="10847215" cy="790116"/>
          </a:xfrm>
        </p:spPr>
        <p:txBody>
          <a:bodyPr/>
          <a:lstStyle/>
          <a:p>
            <a:r>
              <a:rPr lang="vi-VN" sz="4800" dirty="0" smtClean="0"/>
              <a:t>LỊCH</a:t>
            </a:r>
            <a:endParaRPr lang="en-US" sz="4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2521" y="1497869"/>
            <a:ext cx="7300205" cy="577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charset="2"/>
              <a:buChar char="v"/>
            </a:pPr>
            <a:r>
              <a:rPr lang="vi-VN" sz="1800" dirty="0" smtClean="0"/>
              <a:t>Phân loại lịch theo dạng lưới, list</a:t>
            </a:r>
          </a:p>
          <a:p>
            <a:pPr marL="742950" lvl="1" indent="-285750">
              <a:buFont typeface="Wingdings" charset="2"/>
              <a:buChar char="v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vi-VN" sz="1800" dirty="0" smtClean="0">
                <a:latin typeface="Times New Roman" charset="0"/>
                <a:ea typeface="Times New Roman" charset="0"/>
                <a:cs typeface="Times New Roman" charset="0"/>
              </a:rPr>
              <a:t>ịch được cập nhật và hiển thị theo</a:t>
            </a:r>
          </a:p>
          <a:p>
            <a:pPr marL="1200150" lvl="2" indent="-285750">
              <a:buFont typeface="Arial" charset="0"/>
              <a:buChar char="•"/>
            </a:pP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Phòng ban, chức vụ</a:t>
            </a:r>
          </a:p>
          <a:p>
            <a:pPr marL="1200150" lvl="2" indent="-285750">
              <a:buFont typeface="Arial" charset="0"/>
              <a:buChar char="•"/>
            </a:pP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Thời gian hẹn khách hàng, deadline </a:t>
            </a:r>
          </a:p>
          <a:p>
            <a:pPr marL="1200150" lvl="2" indent="-285750">
              <a:buFont typeface="Arial" charset="0"/>
              <a:buChar char="•"/>
            </a:pP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Lịch tour và đi tour của nhân viên 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lịch tour hàng tháng</a:t>
            </a:r>
          </a:p>
          <a:p>
            <a:pPr marL="1200150" lvl="2" indent="-285750">
              <a:buFont typeface="Arial" charset="0"/>
              <a:buChar char="•"/>
            </a:pP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Lịch booking các dịch vụ, đặc biệt trên các hệ thống booking khách sạn</a:t>
            </a:r>
          </a:p>
          <a:p>
            <a:pPr marL="1200150" lvl="2" indent="-285750">
              <a:buFont typeface="Arial" charset="0"/>
              <a:buChar char="•"/>
            </a:pP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Lịch sinh nhật, ngày đặc biệt của khách hàng, đối tác</a:t>
            </a:r>
          </a:p>
          <a:p>
            <a:pPr marL="742950" lvl="1" indent="-285750">
              <a:buFont typeface="Wingdings" charset="2"/>
              <a:buChar char="v"/>
            </a:pPr>
            <a:r>
              <a:rPr lang="vi-VN" sz="1800" dirty="0" smtClean="0"/>
              <a:t>Lịch có chức năng filter thông tin</a:t>
            </a:r>
          </a:p>
          <a:p>
            <a:pPr marL="742950" lvl="1" indent="-285750">
              <a:buFont typeface="Wingdings" charset="2"/>
              <a:buChar char="v"/>
            </a:pPr>
            <a:r>
              <a:rPr lang="vi-VN" sz="1800" dirty="0" smtClean="0"/>
              <a:t>Thiết kế hài hoà, thân thiện, dễ sử dụng và quản lý</a:t>
            </a:r>
            <a:r>
              <a:rPr lang="vi-VN" sz="1800" dirty="0" smtClean="0"/>
              <a:t/>
            </a:r>
            <a:br>
              <a:rPr lang="vi-VN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035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78904" y="5136791"/>
            <a:ext cx="8080513" cy="1601939"/>
          </a:xfrm>
          <a:prstGeom prst="rect">
            <a:avLst/>
          </a:prstGeom>
          <a:noFill/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89852" y="1957503"/>
            <a:ext cx="4840357" cy="25891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523278" y="5427198"/>
            <a:ext cx="1132337" cy="1105231"/>
            <a:chOff x="3857105" y="3069203"/>
            <a:chExt cx="1132337" cy="1105231"/>
          </a:xfrm>
        </p:grpSpPr>
        <p:sp>
          <p:nvSpPr>
            <p:cNvPr id="7" name="Oval 6"/>
            <p:cNvSpPr/>
            <p:nvPr/>
          </p:nvSpPr>
          <p:spPr>
            <a:xfrm>
              <a:off x="3857105" y="3069203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61179" y="3353796"/>
              <a:ext cx="993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>
                  <a:solidFill>
                    <a:schemeClr val="bg1"/>
                  </a:solidFill>
                </a:rPr>
                <a:t>LOCAL AGENCY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03580" y="2368065"/>
            <a:ext cx="2202450" cy="1993887"/>
            <a:chOff x="3857105" y="3108959"/>
            <a:chExt cx="1132337" cy="1105231"/>
          </a:xfrm>
        </p:grpSpPr>
        <p:sp>
          <p:nvSpPr>
            <p:cNvPr id="27" name="Oval 26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004D00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55774" y="3476908"/>
              <a:ext cx="993912" cy="29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4000">
                  <a:solidFill>
                    <a:schemeClr val="bg1"/>
                  </a:solidFill>
                </a:rPr>
                <a:t>TOUR</a:t>
              </a:r>
              <a:endParaRPr 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92112" y="5436175"/>
            <a:ext cx="1132337" cy="1105231"/>
            <a:chOff x="3857105" y="3108959"/>
            <a:chExt cx="1132337" cy="1105231"/>
          </a:xfrm>
        </p:grpSpPr>
        <p:sp>
          <p:nvSpPr>
            <p:cNvPr id="30" name="Oval 29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55774" y="3476908"/>
              <a:ext cx="993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600">
                  <a:solidFill>
                    <a:schemeClr val="bg1"/>
                  </a:solidFill>
                </a:rPr>
                <a:t>FLIGHT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628306" y="2577075"/>
            <a:ext cx="1659932" cy="1690528"/>
            <a:chOff x="3857105" y="3108959"/>
            <a:chExt cx="1132337" cy="1105231"/>
          </a:xfrm>
        </p:grpSpPr>
        <p:sp>
          <p:nvSpPr>
            <p:cNvPr id="33" name="Oval 32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2587" y="3532484"/>
              <a:ext cx="993912" cy="34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 dirty="0" smtClean="0">
                  <a:solidFill>
                    <a:schemeClr val="bg1"/>
                  </a:solidFill>
                </a:rPr>
                <a:t>QUAN HỆ KHÁCH HÀNG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0884" y="2132687"/>
            <a:ext cx="1132337" cy="1105231"/>
            <a:chOff x="3857105" y="3108959"/>
            <a:chExt cx="1132337" cy="1105231"/>
          </a:xfrm>
        </p:grpSpPr>
        <p:sp>
          <p:nvSpPr>
            <p:cNvPr id="36" name="Oval 35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55774" y="3476908"/>
              <a:ext cx="993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>
                  <a:solidFill>
                    <a:schemeClr val="bg1"/>
                  </a:solidFill>
                </a:rPr>
                <a:t>BIDDING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07077" y="5424326"/>
            <a:ext cx="1132337" cy="1105231"/>
            <a:chOff x="3857105" y="3108959"/>
            <a:chExt cx="1132337" cy="1105231"/>
          </a:xfrm>
        </p:grpSpPr>
        <p:sp>
          <p:nvSpPr>
            <p:cNvPr id="39" name="Oval 38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55774" y="3476908"/>
              <a:ext cx="993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 smtClean="0">
                  <a:solidFill>
                    <a:schemeClr val="bg1"/>
                  </a:solidFill>
                </a:rPr>
                <a:t>Restaurant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767255" y="5437067"/>
            <a:ext cx="1132337" cy="1105231"/>
            <a:chOff x="3857105" y="3108959"/>
            <a:chExt cx="1132337" cy="1105231"/>
          </a:xfrm>
        </p:grpSpPr>
        <p:sp>
          <p:nvSpPr>
            <p:cNvPr id="42" name="Oval 41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55774" y="3476908"/>
              <a:ext cx="99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solidFill>
                    <a:schemeClr val="bg1"/>
                  </a:solidFill>
                </a:rPr>
                <a:t>HOTEL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2152" y="5419421"/>
            <a:ext cx="1132337" cy="1105231"/>
            <a:chOff x="3857105" y="3108959"/>
            <a:chExt cx="1132337" cy="1105231"/>
          </a:xfrm>
        </p:grpSpPr>
        <p:sp>
          <p:nvSpPr>
            <p:cNvPr id="45" name="Oval 4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55774" y="3476908"/>
              <a:ext cx="993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>
                  <a:solidFill>
                    <a:schemeClr val="bg1"/>
                  </a:solidFill>
                </a:rPr>
                <a:t>LOGISTIC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864912" y="5419420"/>
            <a:ext cx="1132337" cy="1105231"/>
            <a:chOff x="7511603" y="-518824"/>
            <a:chExt cx="1132337" cy="1105231"/>
          </a:xfrm>
        </p:grpSpPr>
        <p:sp>
          <p:nvSpPr>
            <p:cNvPr id="48" name="Oval 47"/>
            <p:cNvSpPr/>
            <p:nvPr/>
          </p:nvSpPr>
          <p:spPr>
            <a:xfrm>
              <a:off x="7511603" y="-518824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11603" y="-150875"/>
              <a:ext cx="993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000">
                  <a:solidFill>
                    <a:schemeClr val="bg1"/>
                  </a:solidFill>
                </a:rPr>
                <a:t>TRANSPORTATION</a:t>
              </a:r>
              <a:endParaRPr 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059618" y="3032618"/>
            <a:ext cx="561646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8857718">
            <a:off x="842616" y="4280520"/>
            <a:ext cx="2705559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6000156" y="4690370"/>
            <a:ext cx="613418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6200000">
            <a:off x="3455813" y="1225653"/>
            <a:ext cx="674881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6200000">
            <a:off x="7266536" y="4688027"/>
            <a:ext cx="613418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6200000">
            <a:off x="4722125" y="4687578"/>
            <a:ext cx="613418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18857718">
            <a:off x="2528294" y="4644358"/>
            <a:ext cx="912827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6200000">
            <a:off x="3550441" y="4711630"/>
            <a:ext cx="613418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9716162" y="4443165"/>
            <a:ext cx="1495929" cy="1387253"/>
            <a:chOff x="3857105" y="3108959"/>
            <a:chExt cx="1132337" cy="1105231"/>
          </a:xfrm>
        </p:grpSpPr>
        <p:sp>
          <p:nvSpPr>
            <p:cNvPr id="62" name="Oval 61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03634" y="3528357"/>
              <a:ext cx="993912" cy="269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600" dirty="0" smtClean="0">
                  <a:solidFill>
                    <a:schemeClr val="bg1"/>
                  </a:solidFill>
                </a:rPr>
                <a:t>NHÂN VIÊN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407699" y="3771419"/>
            <a:ext cx="1122206" cy="1388008"/>
            <a:chOff x="8379054" y="4361953"/>
            <a:chExt cx="1122206" cy="1388008"/>
          </a:xfrm>
        </p:grpSpPr>
        <p:sp>
          <p:nvSpPr>
            <p:cNvPr id="73" name="Curved Right Arrow 72"/>
            <p:cNvSpPr/>
            <p:nvPr/>
          </p:nvSpPr>
          <p:spPr>
            <a:xfrm>
              <a:off x="8379054" y="4361953"/>
              <a:ext cx="727813" cy="1012688"/>
            </a:xfrm>
            <a:prstGeom prst="curvedRightArrow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8655494" y="4718757"/>
              <a:ext cx="845766" cy="1031204"/>
            </a:xfrm>
            <a:prstGeom prst="curvedLeftArrow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246899" y="5877009"/>
            <a:ext cx="21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 smtClean="0">
                <a:solidFill>
                  <a:srgbClr val="004D00"/>
                </a:solidFill>
              </a:rPr>
              <a:t>NHÀ CUNG CẤP</a:t>
            </a:r>
            <a:endParaRPr lang="en-US" sz="2000" b="1" dirty="0">
              <a:solidFill>
                <a:srgbClr val="004D00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27084" y="35314"/>
            <a:ext cx="1132337" cy="1105231"/>
            <a:chOff x="7511603" y="-518824"/>
            <a:chExt cx="1132337" cy="1105231"/>
          </a:xfrm>
        </p:grpSpPr>
        <p:sp>
          <p:nvSpPr>
            <p:cNvPr id="81" name="Oval 80"/>
            <p:cNvSpPr/>
            <p:nvPr/>
          </p:nvSpPr>
          <p:spPr>
            <a:xfrm>
              <a:off x="7511603" y="-518824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9413" y="-319377"/>
              <a:ext cx="9939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000">
                  <a:solidFill>
                    <a:schemeClr val="bg1"/>
                  </a:solidFill>
                </a:rPr>
                <a:t>MARKETING:</a:t>
              </a:r>
            </a:p>
            <a:p>
              <a:pPr algn="ctr"/>
              <a:r>
                <a:rPr lang="vi-VN" sz="1000">
                  <a:solidFill>
                    <a:schemeClr val="bg1"/>
                  </a:solidFill>
                </a:rPr>
                <a:t>MAIL</a:t>
              </a:r>
            </a:p>
            <a:p>
              <a:pPr algn="ctr"/>
              <a:r>
                <a:rPr lang="vi-VN" sz="1000">
                  <a:solidFill>
                    <a:schemeClr val="bg1"/>
                  </a:solidFill>
                </a:rPr>
                <a:t>SMS</a:t>
              </a:r>
            </a:p>
            <a:p>
              <a:pPr algn="ctr"/>
              <a:r>
                <a:rPr lang="vi-VN" sz="1000">
                  <a:solidFill>
                    <a:schemeClr val="bg1"/>
                  </a:solidFill>
                </a:rPr>
                <a:t>VIP CARD</a:t>
              </a:r>
              <a:endParaRPr 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83" name="Right Arrow 82"/>
          <p:cNvSpPr/>
          <p:nvPr/>
        </p:nvSpPr>
        <p:spPr>
          <a:xfrm rot="16200000">
            <a:off x="4671790" y="1220686"/>
            <a:ext cx="674881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4443061" y="50225"/>
            <a:ext cx="1132337" cy="1105231"/>
            <a:chOff x="7511603" y="-518824"/>
            <a:chExt cx="1132337" cy="1105231"/>
          </a:xfrm>
          <a:solidFill>
            <a:srgbClr val="769E74"/>
          </a:solidFill>
        </p:grpSpPr>
        <p:sp>
          <p:nvSpPr>
            <p:cNvPr id="85" name="Oval 84"/>
            <p:cNvSpPr/>
            <p:nvPr/>
          </p:nvSpPr>
          <p:spPr>
            <a:xfrm>
              <a:off x="7511603" y="-518824"/>
              <a:ext cx="1132337" cy="1105231"/>
            </a:xfrm>
            <a:prstGeom prst="ellipse">
              <a:avLst/>
            </a:prstGeom>
            <a:grpFill/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560484" y="-73987"/>
              <a:ext cx="993912" cy="246221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vi-VN" sz="1000" dirty="0">
                  <a:solidFill>
                    <a:schemeClr val="bg1"/>
                  </a:solidFill>
                </a:rPr>
                <a:t>TEAMWORK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Right Arrow 86"/>
          <p:cNvSpPr/>
          <p:nvPr/>
        </p:nvSpPr>
        <p:spPr>
          <a:xfrm rot="16200000">
            <a:off x="5928382" y="1220686"/>
            <a:ext cx="674881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699653" y="50225"/>
            <a:ext cx="1132337" cy="1105231"/>
            <a:chOff x="7511603" y="-518824"/>
            <a:chExt cx="1132337" cy="1105231"/>
          </a:xfrm>
        </p:grpSpPr>
        <p:sp>
          <p:nvSpPr>
            <p:cNvPr id="89" name="Oval 88"/>
            <p:cNvSpPr/>
            <p:nvPr/>
          </p:nvSpPr>
          <p:spPr>
            <a:xfrm>
              <a:off x="7511603" y="-518824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35857" y="-89320"/>
              <a:ext cx="993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000">
                  <a:solidFill>
                    <a:schemeClr val="bg1"/>
                  </a:solidFill>
                </a:rPr>
                <a:t>MARKETING</a:t>
              </a:r>
              <a:endParaRPr 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91" name="Right Arrow 90"/>
          <p:cNvSpPr/>
          <p:nvPr/>
        </p:nvSpPr>
        <p:spPr>
          <a:xfrm rot="16200000">
            <a:off x="7193240" y="1220686"/>
            <a:ext cx="674881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964511" y="50225"/>
            <a:ext cx="1132337" cy="1105231"/>
            <a:chOff x="7511603" y="-518824"/>
            <a:chExt cx="1132337" cy="1105231"/>
          </a:xfrm>
        </p:grpSpPr>
        <p:sp>
          <p:nvSpPr>
            <p:cNvPr id="93" name="Oval 92"/>
            <p:cNvSpPr/>
            <p:nvPr/>
          </p:nvSpPr>
          <p:spPr>
            <a:xfrm>
              <a:off x="7511603" y="-518824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35857" y="-89320"/>
              <a:ext cx="9939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000">
                  <a:solidFill>
                    <a:schemeClr val="bg1"/>
                  </a:solidFill>
                </a:rPr>
                <a:t>SCHEDULE</a:t>
              </a:r>
            </a:p>
            <a:p>
              <a:pPr algn="ctr"/>
              <a:r>
                <a:rPr lang="vi-VN" sz="1000">
                  <a:solidFill>
                    <a:schemeClr val="bg1"/>
                  </a:solidFill>
                </a:rPr>
                <a:t>TIME</a:t>
              </a:r>
            </a:p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95" name="Right Arrow 94"/>
          <p:cNvSpPr/>
          <p:nvPr/>
        </p:nvSpPr>
        <p:spPr>
          <a:xfrm rot="16200000">
            <a:off x="2190954" y="1220686"/>
            <a:ext cx="674881" cy="590204"/>
          </a:xfrm>
          <a:prstGeom prst="rightArrow">
            <a:avLst/>
          </a:prstGeom>
          <a:solidFill>
            <a:srgbClr val="769E74"/>
          </a:solidFill>
          <a:ln>
            <a:solidFill>
              <a:srgbClr val="004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962225" y="50225"/>
            <a:ext cx="1132337" cy="1105231"/>
            <a:chOff x="7511603" y="-518824"/>
            <a:chExt cx="1132337" cy="1105231"/>
          </a:xfrm>
        </p:grpSpPr>
        <p:sp>
          <p:nvSpPr>
            <p:cNvPr id="97" name="Oval 96"/>
            <p:cNvSpPr/>
            <p:nvPr/>
          </p:nvSpPr>
          <p:spPr>
            <a:xfrm>
              <a:off x="7511603" y="-518824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35857" y="-89320"/>
              <a:ext cx="993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000">
                  <a:solidFill>
                    <a:schemeClr val="bg1"/>
                  </a:solidFill>
                </a:rPr>
                <a:t>LIABILITIES</a:t>
              </a:r>
              <a:endParaRPr 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686565" y="3327720"/>
            <a:ext cx="1132337" cy="1105231"/>
            <a:chOff x="3857105" y="3108959"/>
            <a:chExt cx="1132337" cy="1105231"/>
          </a:xfrm>
        </p:grpSpPr>
        <p:sp>
          <p:nvSpPr>
            <p:cNvPr id="100" name="Oval 99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55774" y="3476908"/>
              <a:ext cx="993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>
                  <a:solidFill>
                    <a:schemeClr val="bg1"/>
                  </a:solidFill>
                </a:rPr>
                <a:t>REQUEST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03" name="Up Arrow 102"/>
          <p:cNvSpPr/>
          <p:nvPr/>
        </p:nvSpPr>
        <p:spPr>
          <a:xfrm>
            <a:off x="11239638" y="2130448"/>
            <a:ext cx="665922" cy="3772320"/>
          </a:xfrm>
          <a:prstGeom prst="upArrow">
            <a:avLst/>
          </a:prstGeom>
          <a:gradFill flip="none" rotWithShape="1">
            <a:gsLst>
              <a:gs pos="0">
                <a:schemeClr val="accent2"/>
              </a:gs>
              <a:gs pos="12000">
                <a:srgbClr val="FF0000"/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392002" y="587569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C00000"/>
                </a:solidFill>
              </a:rPr>
              <a:t>HIGHER LEVEL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833651" y="2340780"/>
            <a:ext cx="462836" cy="451043"/>
            <a:chOff x="8379054" y="4361953"/>
            <a:chExt cx="1122206" cy="1388008"/>
          </a:xfrm>
        </p:grpSpPr>
        <p:sp>
          <p:nvSpPr>
            <p:cNvPr id="71" name="Curved Right Arrow 70"/>
            <p:cNvSpPr/>
            <p:nvPr/>
          </p:nvSpPr>
          <p:spPr>
            <a:xfrm>
              <a:off x="8379054" y="4361953"/>
              <a:ext cx="727813" cy="1012688"/>
            </a:xfrm>
            <a:prstGeom prst="curvedRightArrow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Curved Left Arrow 71"/>
            <p:cNvSpPr/>
            <p:nvPr/>
          </p:nvSpPr>
          <p:spPr>
            <a:xfrm>
              <a:off x="8655494" y="4718757"/>
              <a:ext cx="845766" cy="1031204"/>
            </a:xfrm>
            <a:prstGeom prst="curvedLeftArrow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941024" y="1646525"/>
            <a:ext cx="825844" cy="695912"/>
            <a:chOff x="3857105" y="3108959"/>
            <a:chExt cx="1132337" cy="1105231"/>
          </a:xfrm>
        </p:grpSpPr>
        <p:sp>
          <p:nvSpPr>
            <p:cNvPr id="77" name="Oval 76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55774" y="3476908"/>
              <a:ext cx="993912" cy="39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000" dirty="0" smtClean="0">
                  <a:solidFill>
                    <a:schemeClr val="bg1"/>
                  </a:solidFill>
                </a:rPr>
                <a:t>VISA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5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63" y="112710"/>
            <a:ext cx="10847215" cy="790116"/>
          </a:xfrm>
        </p:spPr>
        <p:txBody>
          <a:bodyPr/>
          <a:lstStyle/>
          <a:p>
            <a:r>
              <a:rPr lang="vi-VN" sz="4800" dirty="0" smtClean="0"/>
              <a:t>BÁO CÁO THÔNG KÊ</a:t>
            </a:r>
            <a:endParaRPr lang="en-US" sz="4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9642" y="902826"/>
            <a:ext cx="5401326" cy="577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Báo cáo thông tin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Công nợ hiện hữu hiện tại, theo công ty, phòng ban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Hiệu quả công việc, khối lượng công việc tour tuyến theo nâhn viên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Mật độ tour tuyến theo bản đồ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Khách hàng, nhóm khách hàng, công ty đi tour nhiều nhất trong năm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Thị trường thu hút khách du lịch lớn nhất trong năm</a:t>
            </a:r>
          </a:p>
          <a:p>
            <a:pPr marL="285750" indent="-285750">
              <a:buFont typeface="Wingdings" charset="2"/>
              <a:buChar char="v"/>
            </a:pPr>
            <a:endParaRPr lang="vi-VN" sz="1800" dirty="0"/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Thống </a:t>
            </a:r>
            <a:r>
              <a:rPr lang="vi-VN" sz="1800" dirty="0"/>
              <a:t>kê theo từng năm, nhiều </a:t>
            </a:r>
            <a:r>
              <a:rPr lang="vi-VN" sz="1800" dirty="0" smtClean="0"/>
              <a:t>năm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Tổng số tour, inbound, outbound, nội địa, quốc gia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Tổng số khách hàng, người lớn, con nít, nam nữ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Tổng doanh thu cơ bản theo năm, thị trường, công ty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Tổng doanh thu theo từng tháng, từng quý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Tổng doanh thu, chi phí theo phòng ban</a:t>
            </a:r>
          </a:p>
          <a:p>
            <a:pPr lvl="1"/>
            <a:r>
              <a:rPr lang="vi-VN" sz="1600" dirty="0" smtClean="0"/>
              <a:t/>
            </a:r>
            <a:br>
              <a:rPr lang="vi-VN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75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921" y="1358301"/>
            <a:ext cx="9052560" cy="5086002"/>
          </a:xfrm>
        </p:spPr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err="1" smtClean="0">
                <a:latin typeface="Times New Roman"/>
                <a:cs typeface="Times New Roman"/>
              </a:rPr>
              <a:t>Cơ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hội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kinh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doanh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dirty="0" err="1" smtClean="0">
                <a:latin typeface="Times New Roman"/>
                <a:cs typeface="Times New Roman"/>
              </a:rPr>
              <a:t>Trạng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thái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xử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lý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hội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kinh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doanh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dirty="0" err="1" smtClean="0">
                <a:latin typeface="Times New Roman"/>
                <a:cs typeface="Times New Roman"/>
              </a:rPr>
              <a:t>Tìm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kiếm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dirty="0" err="1" smtClean="0">
                <a:latin typeface="Times New Roman"/>
                <a:cs typeface="Times New Roman"/>
              </a:rPr>
              <a:t>Lịch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sử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giao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dịch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liên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hệ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với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khách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hàng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dirty="0" err="1" smtClean="0">
                <a:latin typeface="Times New Roman"/>
                <a:cs typeface="Times New Roman"/>
              </a:rPr>
              <a:t>Quản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lý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sản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phẩm</a:t>
            </a:r>
            <a:r>
              <a:rPr lang="en-US" dirty="0" smtClean="0">
                <a:latin typeface="Times New Roman"/>
                <a:cs typeface="Times New Roman"/>
              </a:rPr>
              <a:t> tour </a:t>
            </a:r>
            <a:r>
              <a:rPr lang="en-US" dirty="0" err="1" smtClean="0">
                <a:latin typeface="Times New Roman"/>
                <a:cs typeface="Times New Roman"/>
              </a:rPr>
              <a:t>bán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lẻ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dirty="0" err="1" smtClean="0">
                <a:latin typeface="Times New Roman"/>
                <a:cs typeface="Times New Roman"/>
              </a:rPr>
              <a:t>Quản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lý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khuyến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mãi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thẻ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thành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viên</a:t>
            </a:r>
          </a:p>
          <a:p>
            <a:pPr marL="342900" indent="-342900">
              <a:buFont typeface="Wingdings" charset="2"/>
              <a:buChar char="ü"/>
            </a:pPr>
            <a:r>
              <a:rPr lang="vi-VN" dirty="0" smtClean="0">
                <a:solidFill>
                  <a:srgbClr val="FF0000"/>
                </a:solidFill>
                <a:latin typeface="Times New Roman"/>
                <a:cs typeface="Times New Roman"/>
              </a:rPr>
              <a:t>Hệ thống tổng hợp các yêu cầu – bidding – tour – chiến dịch đang thực hiện (có filter)</a:t>
            </a:r>
            <a:endParaRPr lang="en-US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ü"/>
            </a:pP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ü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9359" y="236084"/>
            <a:ext cx="9281160" cy="921556"/>
          </a:xfrm>
        </p:spPr>
        <p:txBody>
          <a:bodyPr>
            <a:normAutofit fontScale="90000"/>
          </a:bodyPr>
          <a:lstStyle/>
          <a:p>
            <a:r>
              <a:rPr lang="vi-VN" dirty="0"/>
              <a:t>MODULE 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5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921" y="1358301"/>
            <a:ext cx="9052560" cy="5086002"/>
          </a:xfrm>
        </p:spPr>
        <p:txBody>
          <a:bodyPr/>
          <a:lstStyle/>
          <a:p>
            <a:pPr marL="342900" indent="-342900">
              <a:buFont typeface="Wingdings" charset="2"/>
              <a:buChar char="v"/>
            </a:pPr>
            <a:r>
              <a:rPr lang="vi-VN" dirty="0" smtClean="0">
                <a:latin typeface="Times New Roman"/>
                <a:cs typeface="Times New Roman"/>
              </a:rPr>
              <a:t>Rooming list – Danh sách vận chuyển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latin typeface="Times New Roman"/>
                <a:cs typeface="Times New Roman"/>
              </a:rPr>
              <a:t>Invoice</a:t>
            </a:r>
          </a:p>
          <a:p>
            <a:pPr marL="800100" lvl="1" indent="-342900">
              <a:buFont typeface="Arial" charset="0"/>
              <a:buChar char="•"/>
            </a:pPr>
            <a:r>
              <a:rPr lang="vi-VN" dirty="0" smtClean="0">
                <a:latin typeface="Times New Roman"/>
                <a:cs typeface="Times New Roman"/>
              </a:rPr>
              <a:t>Mẫu báo giá đơn giản</a:t>
            </a:r>
          </a:p>
          <a:p>
            <a:pPr marL="800100" lvl="1" indent="-342900">
              <a:buFont typeface="Arial" charset="0"/>
              <a:buChar char="•"/>
            </a:pPr>
            <a:r>
              <a:rPr lang="vi-VN" dirty="0" smtClean="0">
                <a:latin typeface="Times New Roman"/>
                <a:cs typeface="Times New Roman"/>
              </a:rPr>
              <a:t>Mẫu báo giá chi tiết</a:t>
            </a:r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latin typeface="Times New Roman"/>
                <a:cs typeface="Times New Roman"/>
              </a:rPr>
              <a:t>Thiết kế chương trình tour – thông tin lưu ý trước chuyến đi: EN – VN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latin typeface="Times New Roman"/>
                <a:cs typeface="Times New Roman"/>
              </a:rPr>
              <a:t>Hợp đồng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latin typeface="Times New Roman"/>
                <a:cs typeface="Times New Roman"/>
              </a:rPr>
              <a:t>Thanh lý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latin typeface="Times New Roman"/>
                <a:cs typeface="Times New Roman"/>
              </a:rPr>
              <a:t>Dự trù trước chuyến đi – thanh lý sau chuyến đi</a:t>
            </a:r>
          </a:p>
          <a:p>
            <a:pPr marL="342900" indent="-342900">
              <a:buFont typeface="Wingdings" charset="2"/>
              <a:buChar char="v"/>
            </a:pPr>
            <a:endParaRPr lang="vi-VN" dirty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v"/>
            </a:pPr>
            <a:endParaRPr lang="vi-VN" dirty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v"/>
            </a:pPr>
            <a:endParaRPr lang="vi-VN" dirty="0">
              <a:latin typeface="Times New Roman"/>
              <a:cs typeface="Times New Roman"/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9359" y="236084"/>
            <a:ext cx="9281160" cy="921556"/>
          </a:xfrm>
        </p:spPr>
        <p:txBody>
          <a:bodyPr>
            <a:normAutofit fontScale="90000"/>
          </a:bodyPr>
          <a:lstStyle/>
          <a:p>
            <a:r>
              <a:rPr lang="vi-VN" dirty="0"/>
              <a:t>MẪU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9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316" y="257536"/>
            <a:ext cx="3835271" cy="714737"/>
          </a:xfrm>
        </p:spPr>
        <p:txBody>
          <a:bodyPr>
            <a:noAutofit/>
          </a:bodyPr>
          <a:lstStyle/>
          <a:p>
            <a:r>
              <a:rPr lang="vi-VN" sz="4000" dirty="0" smtClean="0"/>
              <a:t>NHIỆM Vụ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2045" y="972273"/>
            <a:ext cx="6373225" cy="5775768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vi-V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Làm việc hiện đại, hiệu quả, tiết kiệm thời gian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Liên kết các phòng ban</a:t>
            </a:r>
            <a:endParaRPr lang="vi-V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Phân phối, chia sẻ và đồng bộ công việc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Giải quyết và trả lời khách hàng nhanh chóng, hiệu quả</a:t>
            </a:r>
          </a:p>
          <a:p>
            <a:pPr marL="285750" indent="-285750">
              <a:buFont typeface="Wingdings" charset="2"/>
              <a:buChar char="v"/>
            </a:pPr>
            <a:endParaRPr lang="vi-V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charset="2"/>
              <a:buChar char="v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42401" y="1018571"/>
            <a:ext cx="4938338" cy="577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Truy vấn trực tiếp code tour tuyến, khách hàng để truy xuất thông tin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Email marketing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SMS Marketing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Đánh giá chất lượng tour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Phân hệ tuyến điểm theo đại lý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Công cụ thay đôi tỷ giá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Công cụ bản đồ 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Lưu trữ dữ liệu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Thẻ thành viên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Tạo rooming list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Quản lý công nợ với khách hàng và đối tác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Quản lý thẻ - chi trả qua thẻ ngân hàng</a:t>
            </a:r>
          </a:p>
          <a:p>
            <a:pPr marL="285750" indent="-285750">
              <a:buFont typeface="Wingdings" charset="2"/>
              <a:buChar char="v"/>
            </a:pPr>
            <a:endParaRPr lang="vi-VN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316" y="257536"/>
            <a:ext cx="3835271" cy="714737"/>
          </a:xfrm>
        </p:spPr>
        <p:txBody>
          <a:bodyPr>
            <a:noAutofit/>
          </a:bodyPr>
          <a:lstStyle/>
          <a:p>
            <a:r>
              <a:rPr lang="vi-VN" sz="4000" dirty="0" smtClean="0"/>
              <a:t>LƯU Ý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2045" y="972273"/>
            <a:ext cx="11816595" cy="5775768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vi-V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Thông tin lưu trữ luôn trong tình trạng thay đổi liên tục, kể cả giờ chót </a:t>
            </a:r>
            <a:r>
              <a:rPr lang="vi-VN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 hầu hết các dữ liện liên quan đến tour, liên hệ khách hàng cần phải có mục “status” để quản lý trạng thái giao dịch và làm việc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Quy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định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lưu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file: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Tên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ty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– code tour –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địa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điểm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–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thời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điểm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–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ngày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xuất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file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v"/>
            </a:pPr>
            <a:endParaRPr lang="vi-VN" sz="1800" dirty="0" smtClean="0">
              <a:solidFill>
                <a:schemeClr val="tx1">
                  <a:lumMod val="95000"/>
                  <a:lumOff val="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v"/>
            </a:pPr>
            <a:endParaRPr lang="vi-VN" sz="1800" dirty="0" smtClean="0">
              <a:solidFill>
                <a:schemeClr val="tx1">
                  <a:lumMod val="95000"/>
                  <a:lumOff val="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v"/>
            </a:pPr>
            <a:endParaRPr lang="vi-V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charset="2"/>
              <a:buChar char="v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5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314" y="271879"/>
            <a:ext cx="3223857" cy="1016594"/>
          </a:xfrm>
        </p:spPr>
        <p:txBody>
          <a:bodyPr>
            <a:noAutofit/>
          </a:bodyPr>
          <a:lstStyle/>
          <a:p>
            <a:pPr algn="ctr"/>
            <a:r>
              <a:rPr lang="vi-VN" sz="8000" dirty="0" smtClean="0"/>
              <a:t>CODE</a:t>
            </a:r>
            <a:r>
              <a:rPr lang="vi-VN" sz="4000" dirty="0" smtClean="0">
                <a:sym typeface="Wingdings"/>
              </a:rPr>
              <a:t> 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96800"/>
              </p:ext>
            </p:extLst>
          </p:nvPr>
        </p:nvGraphicFramePr>
        <p:xfrm>
          <a:off x="2785762" y="1533697"/>
          <a:ext cx="7278963" cy="454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7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316" y="257536"/>
            <a:ext cx="3835271" cy="714737"/>
          </a:xfrm>
        </p:spPr>
        <p:txBody>
          <a:bodyPr>
            <a:noAutofit/>
          </a:bodyPr>
          <a:lstStyle/>
          <a:p>
            <a:r>
              <a:rPr lang="vi-VN" sz="4000" smtClean="0"/>
              <a:t>CHỨC NĂNG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2046" y="972273"/>
            <a:ext cx="2801074" cy="577576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Phân quyền nhân viên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Tạo mới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Truy cập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Cập nhât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Xóa 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Phân chức vụ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Giám đốc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Phó giám đốc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Trưởng phòng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Phó phòng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Nhân viên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Tạo lịch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Lịch hẹn – nhắc hẹn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Lịch tour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Lịch làm việc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Lịch sinh nhật – lễ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Chat 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Cá nhân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Chat nhóm</a:t>
            </a:r>
            <a:endParaRPr lang="en-US" sz="16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20050" y="972273"/>
            <a:ext cx="4085864" cy="5775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Phân công nhiệm vụ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Theo yêu cầu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Thầu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Khác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Báo cáo thống kê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Công nợ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Doanh thu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Số lượng khách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SL tour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Chia sẻ thông tin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Biểu mẫu chương trình EN - VN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Tạo biểu mẫu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Hợp đồng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Báo giá theo request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Form visa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Tạm ứng tour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Quyết toán tour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Thanh lý tour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sz="1600" dirty="0" smtClean="0"/>
              <a:t>Chuẩn bị tour</a:t>
            </a:r>
            <a:endParaRPr lang="vi-VN" sz="1800" dirty="0" smtClean="0"/>
          </a:p>
          <a:p>
            <a:pPr marL="285750" indent="-285750">
              <a:buFont typeface="Wingdings" charset="2"/>
              <a:buChar char="v"/>
            </a:pPr>
            <a:endParaRPr lang="vi-VN" sz="1600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427999" y="257535"/>
            <a:ext cx="5540223" cy="6490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Lich sử cập nhật thông tin bởi nhân viên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Lịch sử thay đổi thông tin khách hàng, tour tuyến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Truy vấn trực tiếp code tour tuyến, khách hàng, nhân viên, đối tác, booking...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Email marketing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SMS Marketing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Đánh giá chất lượng tour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Phân hệ tuyến điểm theo đại lý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Công cụ thay đôi tỷ giá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Công cụ bản đồ 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Lưu trữ dữ liệu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Thẻ thành viên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Tạo rooming list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Quản lý công nợ với khách hàng và đối tác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800" dirty="0" smtClean="0"/>
              <a:t>Quản lý thẻ - chi trả qua thẻ ngân hàng</a:t>
            </a:r>
          </a:p>
          <a:p>
            <a:pPr marL="285750" indent="-285750">
              <a:buFont typeface="Wingdings" charset="2"/>
              <a:buChar char="v"/>
            </a:pPr>
            <a:endParaRPr lang="vi-VN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54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57478" y="112710"/>
            <a:ext cx="10847215" cy="7901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800" dirty="0" smtClean="0"/>
              <a:t>THAO TÁC CÔNG VIỆC LIÊN QUAN TOUR TUYẾN</a:t>
            </a:r>
            <a:endParaRPr lang="en-US" sz="4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45773" y="1082232"/>
            <a:ext cx="5982588" cy="577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Nhận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được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yêu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cầu</a:t>
            </a:r>
            <a:endParaRPr lang="en-US" sz="18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Phân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tích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yêu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cầu</a:t>
            </a:r>
            <a:r>
              <a:rPr lang="en-US" sz="1800" dirty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–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cập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nhật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request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trên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hệ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thống</a:t>
            </a:r>
            <a:endParaRPr lang="en-US" sz="18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Hệ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thống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nhận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request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và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tự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động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phân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loại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liên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quan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bao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gồm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tin: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khách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hàng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địa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điểm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nhà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cung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cấp</a:t>
            </a:r>
            <a:r>
              <a:rPr lang="is-I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…</a:t>
            </a:r>
            <a:endParaRPr lang="en-US" sz="18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Phân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công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nhiệm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vụ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theo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từng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công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việc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và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tác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vụ</a:t>
            </a:r>
            <a:endParaRPr lang="en-US" sz="18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Hệ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thống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tự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động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chuyển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phân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công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đến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từng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nhân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viên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và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ghi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nhận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tất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cả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cập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nhật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làm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việc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lưu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trữ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trên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hệ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thống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báo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trạng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thái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đến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các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thành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viên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liên</a:t>
            </a:r>
            <a:r>
              <a:rPr lang="en-US" sz="18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quan</a:t>
            </a:r>
            <a:endParaRPr lang="en-US" sz="18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endParaRPr lang="en-US" sz="18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1357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015" y="212721"/>
            <a:ext cx="5663461" cy="778071"/>
          </a:xfrm>
        </p:spPr>
        <p:txBody>
          <a:bodyPr/>
          <a:lstStyle/>
          <a:p>
            <a:r>
              <a:rPr lang="vi-VN" sz="4800" dirty="0" smtClean="0"/>
              <a:t>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ĐIỀU HÀNH TOUR</a:t>
            </a:r>
            <a:endParaRPr lang="en-US" sz="4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9506" y="1206923"/>
            <a:ext cx="5476718" cy="5775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Loại hình dịch vụ: tour, ks, vận chuyển, máy bay, visa, nhà hàng, bảo hiểm</a:t>
            </a:r>
            <a:r>
              <a:rPr lang="is-IS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…</a:t>
            </a:r>
          </a:p>
          <a:p>
            <a:pPr marL="285750" indent="-285750">
              <a:buFont typeface="Wingdings" charset="2"/>
              <a:buChar char="v"/>
            </a:pPr>
            <a:r>
              <a:rPr lang="is-IS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Bộ phận: nội địa, inbound, outbound, vé, xe...</a:t>
            </a:r>
            <a:endParaRPr lang="vi-VN" sz="15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Thời gian – Thời điểm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Địa điểm – tuyến </a:t>
            </a: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  <a:sym typeface="Wingdings"/>
              </a:rPr>
              <a:t> hãng bay, đối tác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Số lượng khách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Thông tin khách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Tiêu chuẩn ăn – nghỉ </a:t>
            </a:r>
            <a:r>
              <a:rPr lang="vi-VN" sz="1500" dirty="0">
                <a:solidFill>
                  <a:schemeClr val="tx1"/>
                </a:solidFill>
                <a:latin typeface="Times New Roman (Body)"/>
                <a:cs typeface="Times New Roman (Body)"/>
              </a:rPr>
              <a:t>–</a:t>
            </a: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 tham quan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Budget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Yêu cầu khác – </a:t>
            </a: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Tệp tin đính kèm</a:t>
            </a:r>
            <a:endParaRPr lang="vi-VN" sz="1500" dirty="0" smtClean="0">
              <a:solidFill>
                <a:schemeClr val="tx1"/>
              </a:solidFill>
              <a:latin typeface="Times New Roman (Body)"/>
              <a:cs typeface="Times New Roman (Body)"/>
            </a:endParaRP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Người liên lạc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Phân quyền nhân viên thực hiện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chemeClr val="tx1"/>
                </a:solidFill>
                <a:latin typeface="Times New Roman (Body)"/>
                <a:cs typeface="Times New Roman (Body)"/>
              </a:rPr>
              <a:t>Tệp tin lưu trữ file request – bidding từ khách hàng</a:t>
            </a:r>
            <a:endParaRPr lang="en-US" sz="1500" dirty="0">
              <a:solidFill>
                <a:schemeClr val="tx1"/>
              </a:solidFill>
              <a:latin typeface="Times New Roman (Body)"/>
              <a:cs typeface="Times New Roman (Body)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56072" y="1206923"/>
            <a:ext cx="6219550" cy="5775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v"/>
            </a:pP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Insert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danh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sách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khách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hàng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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yêu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cầu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hệ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thống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tự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động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cập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nhật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danh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sách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khách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hàng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khách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hàng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cũ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hệ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thống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tự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động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fill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thông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tin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còn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thiếu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và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cập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nhật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các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thông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tin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phát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sinh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khách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hàng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mới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hệ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thống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tự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động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tạo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code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mới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và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cập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nhật</a:t>
            </a:r>
          </a:p>
          <a:p>
            <a:pPr marL="285750" indent="-285750">
              <a:buFont typeface="Wingdings" charset="2"/>
              <a:buChar char="v"/>
            </a:pPr>
            <a:r>
              <a:rPr lang="vi-VN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Insert dịch vụ, lịch, báo giá, liên hệ khách hàng, phản hồi</a:t>
            </a:r>
            <a:endParaRPr lang="en-US" sz="1500" dirty="0" smtClean="0">
              <a:solidFill>
                <a:srgbClr val="000000"/>
              </a:solidFill>
              <a:latin typeface="Times New Roman (Body)"/>
              <a:cs typeface="Times New Roman (Body)"/>
              <a:sym typeface="Wingding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Insert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các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báo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giá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và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thông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báo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dịch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vụ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theo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yêu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cầu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với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chi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tiết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dịch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vụ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giá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báo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và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các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option,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tác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vụ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trao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đổi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liên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hệ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với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khách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hàng (</a:t>
            </a:r>
            <a:r>
              <a:rPr lang="vi-VN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đơn giản: ví dụ ngày giờ liên hệ ai chuyện gì giá cả</a:t>
            </a:r>
            <a:r>
              <a:rPr lang="is-I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…</a:t>
            </a:r>
            <a:r>
              <a:rPr lang="vi-VN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hết)</a:t>
            </a:r>
            <a:endParaRPr lang="en-US" sz="1500" dirty="0" smtClean="0">
              <a:solidFill>
                <a:srgbClr val="000000"/>
              </a:solidFill>
              <a:latin typeface="Times New Roman (Body)"/>
              <a:cs typeface="Times New Roman (Body)"/>
              <a:sym typeface="Wingding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Insert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các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booking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và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dịch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vụ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đặt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theo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yêu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cầu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: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máy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bay,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khách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sạn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nhà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hàng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xe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cộ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tham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quan</a:t>
            </a:r>
            <a:r>
              <a:rPr lang="en-US" sz="1500" dirty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và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các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dịch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vụ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khác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Insert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thời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điểm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vi-VN" sz="1500" b="1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thông báo deadline cancel</a:t>
            </a:r>
            <a:r>
              <a:rPr lang="vi-VN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số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tiền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đặt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cọc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xác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nhận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từ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khách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hàng</a:t>
            </a:r>
            <a:endParaRPr lang="en-US" sz="1500" dirty="0" smtClean="0">
              <a:solidFill>
                <a:srgbClr val="000000"/>
              </a:solidFill>
              <a:latin typeface="Times New Roman (Body)"/>
              <a:cs typeface="Times New Roman (Body)"/>
              <a:sym typeface="Wingding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Insert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lịch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hẹn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lịch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làm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việc</a:t>
            </a:r>
            <a:endParaRPr lang="en-US" sz="1500" dirty="0" smtClean="0">
              <a:solidFill>
                <a:srgbClr val="000000"/>
              </a:solidFill>
              <a:latin typeface="Times New Roman (Body)"/>
              <a:cs typeface="Times New Roman (Body)"/>
              <a:sym typeface="Wingdings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Insert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các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phân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công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nhiệm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vụ</a:t>
            </a:r>
            <a:endParaRPr lang="en-US" sz="1500" dirty="0" smtClean="0">
              <a:solidFill>
                <a:srgbClr val="000000"/>
              </a:solidFill>
              <a:latin typeface="Times New Roman (Body)"/>
              <a:cs typeface="Times New Roman (Body)"/>
              <a:sym typeface="Wingdings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Hệ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thống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hỗ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trợ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làm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invoice/</a:t>
            </a:r>
            <a:r>
              <a:rPr lang="vi-VN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báo giá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, </a:t>
            </a:r>
            <a:r>
              <a:rPr lang="vi-VN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danh sách khách tham gia tour, 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rooming list,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chuẩn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bị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thông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tin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trước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chuyến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đi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chương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trình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tour,</a:t>
            </a:r>
            <a:r>
              <a:rPr lang="en-US" sz="1500" dirty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hợp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đồng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thanh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lý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, 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Insert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danh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sách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hướng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dẫn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tham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gia</a:t>
            </a: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 tour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N</a:t>
            </a:r>
            <a:r>
              <a:rPr lang="vi-VN" sz="1500" dirty="0" smtClean="0">
                <a:solidFill>
                  <a:srgbClr val="000000"/>
                </a:solidFill>
                <a:latin typeface="Times New Roman (Body)"/>
                <a:cs typeface="Times New Roman (Body)"/>
              </a:rPr>
              <a:t>hập liệu thông tin thanh toán với khách hàng và đối tác </a:t>
            </a:r>
            <a:r>
              <a:rPr lang="vi-VN" sz="1500" dirty="0" smtClean="0">
                <a:solidFill>
                  <a:srgbClr val="000000"/>
                </a:solidFill>
                <a:latin typeface="Times New Roman (Body)"/>
                <a:cs typeface="Times New Roman (Body)"/>
                <a:sym typeface="Wingdings"/>
              </a:rPr>
              <a:t> quản lý công nợ, thẻ tín dụng</a:t>
            </a:r>
            <a:endParaRPr lang="en-US" sz="1500" dirty="0" smtClean="0">
              <a:solidFill>
                <a:srgbClr val="000000"/>
              </a:solidFill>
              <a:latin typeface="Times New Roman (Body)"/>
              <a:cs typeface="Times New Roman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506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774" y="102175"/>
            <a:ext cx="9281160" cy="921556"/>
          </a:xfrm>
        </p:spPr>
        <p:txBody>
          <a:bodyPr>
            <a:normAutofit/>
          </a:bodyPr>
          <a:lstStyle/>
          <a:p>
            <a:r>
              <a:rPr lang="vi-VN" sz="6000" dirty="0" smtClean="0"/>
              <a:t>QUẢN LÝ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295" y="944217"/>
            <a:ext cx="3499531" cy="5734879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Tên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Chức vụ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Phòng ban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Email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Tel – Ext – skype 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Ngày sinh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Địa chỉ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Passport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Ngày cấp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Ngày hết hạn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CMND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Người liên lạc</a:t>
            </a:r>
          </a:p>
          <a:p>
            <a:pPr marL="342900" indent="-342900">
              <a:buFont typeface="Wingdings" charset="2"/>
              <a:buChar char="v"/>
            </a:pP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1"/>
            <a:ext cx="1495929" cy="1387253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42587" y="3532484"/>
              <a:ext cx="993912" cy="294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solidFill>
                    <a:schemeClr val="bg1"/>
                  </a:solidFill>
                </a:rPr>
                <a:t>STAFF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2"/>
          <p:cNvSpPr txBox="1">
            <a:spLocks/>
          </p:cNvSpPr>
          <p:nvPr/>
        </p:nvSpPr>
        <p:spPr>
          <a:xfrm>
            <a:off x="6806354" y="1023731"/>
            <a:ext cx="5070907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sz="1800" dirty="0">
                <a:solidFill>
                  <a:srgbClr val="004D00"/>
                </a:solidFill>
                <a:latin typeface="Times New Roman (Body)"/>
                <a:cs typeface="Times New Roman (Body)"/>
              </a:rPr>
              <a:t>Nhiệm vụ</a:t>
            </a:r>
          </a:p>
          <a:p>
            <a:pPr marL="342900" indent="-342900">
              <a:buFont typeface="Wingdings" charset="2"/>
              <a:buChar char="v"/>
            </a:pPr>
            <a:r>
              <a:rPr lang="vi-VN" sz="1800" dirty="0">
                <a:solidFill>
                  <a:srgbClr val="004D00"/>
                </a:solidFill>
                <a:latin typeface="Times New Roman (Body)"/>
                <a:cs typeface="Times New Roman (Body)"/>
              </a:rPr>
              <a:t>Chiến </a:t>
            </a:r>
            <a:r>
              <a:rPr lang="vi-VN" sz="1800" dirty="0" smtClean="0">
                <a:solidFill>
                  <a:srgbClr val="004D00"/>
                </a:solidFill>
                <a:latin typeface="Times New Roman (Body)"/>
                <a:cs typeface="Times New Roman (Body)"/>
              </a:rPr>
              <a:t>dịch – tour tuyến</a:t>
            </a:r>
          </a:p>
          <a:p>
            <a:r>
              <a:rPr lang="vi-VN" sz="1800" dirty="0" smtClean="0">
                <a:solidFill>
                  <a:srgbClr val="004D00"/>
                </a:solidFill>
                <a:latin typeface="Times New Roman (Body)"/>
                <a:cs typeface="Times New Roman (Body)"/>
                <a:sym typeface="Wingdings"/>
              </a:rPr>
              <a:t> </a:t>
            </a:r>
            <a:r>
              <a:rPr lang="en-US" sz="1800" dirty="0" smtClean="0">
                <a:solidFill>
                  <a:srgbClr val="004D00"/>
                </a:solidFill>
                <a:latin typeface="Times New Roman (Body)"/>
                <a:cs typeface="Times New Roman (Body)"/>
                <a:sym typeface="Wingdings"/>
              </a:rPr>
              <a:t>C</a:t>
            </a:r>
            <a:r>
              <a:rPr lang="vi-VN" sz="1800" dirty="0" smtClean="0">
                <a:solidFill>
                  <a:srgbClr val="004D00"/>
                </a:solidFill>
                <a:latin typeface="Times New Roman (Body)"/>
                <a:cs typeface="Times New Roman (Body)"/>
                <a:sym typeface="Wingdings"/>
              </a:rPr>
              <a:t>ập nhật lịch sử làm việc, update thông tin liên quan tour tuyến </a:t>
            </a:r>
            <a:endParaRPr lang="vi-VN" sz="1800" dirty="0">
              <a:solidFill>
                <a:srgbClr val="004D00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sz="1800" dirty="0" smtClean="0">
                <a:solidFill>
                  <a:srgbClr val="004D00"/>
                </a:solidFill>
                <a:latin typeface="Times New Roman (Body)"/>
                <a:cs typeface="Times New Roman (Body)"/>
              </a:rPr>
              <a:t>Cập nhật trao </a:t>
            </a:r>
            <a:r>
              <a:rPr lang="vi-VN" sz="1800" dirty="0">
                <a:solidFill>
                  <a:srgbClr val="004D00"/>
                </a:solidFill>
                <a:latin typeface="Times New Roman (Body)"/>
                <a:cs typeface="Times New Roman (Body)"/>
              </a:rPr>
              <a:t>đổi với khách </a:t>
            </a:r>
            <a:r>
              <a:rPr lang="vi-VN" sz="1800" dirty="0" smtClean="0">
                <a:solidFill>
                  <a:srgbClr val="004D00"/>
                </a:solidFill>
                <a:latin typeface="Times New Roman (Body)"/>
                <a:cs typeface="Times New Roman (Body)"/>
              </a:rPr>
              <a:t>hàng</a:t>
            </a:r>
          </a:p>
          <a:p>
            <a:pPr marL="342900" indent="-342900">
              <a:buFont typeface="Wingdings" charset="2"/>
              <a:buChar char="v"/>
            </a:pPr>
            <a:r>
              <a:rPr lang="vi-VN" sz="1800" dirty="0" smtClean="0">
                <a:solidFill>
                  <a:srgbClr val="004D00"/>
                </a:solidFill>
                <a:latin typeface="Times New Roman (Body)"/>
                <a:cs typeface="Times New Roman (Body)"/>
              </a:rPr>
              <a:t>Cập nhật lịch sử thay đổi thông tin</a:t>
            </a:r>
            <a:endParaRPr lang="vi-VN" sz="1800" dirty="0">
              <a:solidFill>
                <a:srgbClr val="004D00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sz="1800" dirty="0">
                <a:solidFill>
                  <a:srgbClr val="004D00"/>
                </a:solidFill>
                <a:latin typeface="Times New Roman (Body)"/>
                <a:cs typeface="Times New Roman (Body)"/>
              </a:rPr>
              <a:t>Lịch hẹn</a:t>
            </a:r>
          </a:p>
          <a:p>
            <a:pPr marL="342900" indent="-342900">
              <a:buFont typeface="Wingdings" charset="2"/>
              <a:buChar char="v"/>
            </a:pPr>
            <a:r>
              <a:rPr lang="vi-VN" sz="1800" dirty="0">
                <a:solidFill>
                  <a:srgbClr val="004D00"/>
                </a:solidFill>
                <a:latin typeface="Times New Roman (Body)"/>
                <a:cs typeface="Times New Roman (Body)"/>
              </a:rPr>
              <a:t>Lịch tour</a:t>
            </a:r>
          </a:p>
          <a:p>
            <a:pPr marL="342900" indent="-342900">
              <a:buFont typeface="Wingdings" charset="2"/>
              <a:buChar char="v"/>
            </a:pPr>
            <a:r>
              <a:rPr lang="vi-VN" sz="1800" dirty="0" smtClean="0">
                <a:solidFill>
                  <a:srgbClr val="004D00"/>
                </a:solidFill>
                <a:latin typeface="Times New Roman (Body)"/>
                <a:cs typeface="Times New Roman (Body)"/>
              </a:rPr>
              <a:t>Booking </a:t>
            </a:r>
            <a:endParaRPr lang="vi-VN" sz="1800" dirty="0">
              <a:solidFill>
                <a:srgbClr val="004D00"/>
              </a:solidFill>
              <a:latin typeface="Times New Roman (Body)"/>
              <a:cs typeface="Times New Roman (Body)"/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sz="1800" dirty="0">
                <a:solidFill>
                  <a:srgbClr val="004D00"/>
                </a:solidFill>
                <a:latin typeface="Times New Roman (Body)"/>
                <a:cs typeface="Times New Roman (Body)"/>
              </a:rPr>
              <a:t>Khách hàng</a:t>
            </a:r>
          </a:p>
          <a:p>
            <a:pPr marL="342900" indent="-342900">
              <a:buFont typeface="Wingdings" charset="2"/>
              <a:buChar char="v"/>
            </a:pPr>
            <a:r>
              <a:rPr lang="vi-VN" sz="1800" dirty="0">
                <a:solidFill>
                  <a:srgbClr val="004D00"/>
                </a:solidFill>
                <a:latin typeface="Times New Roman (Body)"/>
                <a:cs typeface="Times New Roman (Body)"/>
              </a:rPr>
              <a:t>Trao đổi công việc</a:t>
            </a:r>
          </a:p>
          <a:p>
            <a:pPr marL="800100" lvl="1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  <a:latin typeface="Times New Roman (Body)"/>
              <a:cs typeface="Times New Roman (Body)"/>
            </a:endParaRPr>
          </a:p>
        </p:txBody>
      </p:sp>
    </p:spTree>
    <p:extLst>
      <p:ext uri="{BB962C8B-B14F-4D97-AF65-F5344CB8AC3E}">
        <p14:creationId xmlns:p14="http://schemas.microsoft.com/office/powerpoint/2010/main" val="53005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774" y="102175"/>
            <a:ext cx="9281160" cy="921556"/>
          </a:xfrm>
        </p:spPr>
        <p:txBody>
          <a:bodyPr>
            <a:normAutofit/>
          </a:bodyPr>
          <a:lstStyle/>
          <a:p>
            <a:r>
              <a:rPr lang="vi-VN" sz="6000" dirty="0"/>
              <a:t>QUẢN LÝ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295" y="944217"/>
            <a:ext cx="3499531" cy="634604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Tên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Email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Tel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Ngày sinh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Địa chỉ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Passport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Ngày cấp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Ngày hết hạn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CMND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Công ty </a:t>
            </a:r>
            <a:r>
              <a:rPr lang="vi-VN" dirty="0" smtClean="0">
                <a:solidFill>
                  <a:srgbClr val="004D00"/>
                </a:solidFill>
                <a:sym typeface="Wingdings"/>
              </a:rPr>
              <a:t> Thông tin cty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  <a:sym typeface="Wingdings"/>
              </a:rPr>
              <a:t>Mã nhân viên ( nếu có)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  <a:sym typeface="Wingdings"/>
              </a:rPr>
              <a:t>Mã khác...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>
                <a:solidFill>
                  <a:srgbClr val="004D00"/>
                </a:solidFill>
              </a:rPr>
              <a:t>Người liên </a:t>
            </a:r>
            <a:r>
              <a:rPr lang="vi-VN" dirty="0" smtClean="0">
                <a:solidFill>
                  <a:srgbClr val="004D00"/>
                </a:solidFill>
              </a:rPr>
              <a:t>lạc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Mức độ khách hàng quan trọng</a:t>
            </a:r>
            <a:endParaRPr lang="vi-VN" dirty="0" smtClean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khác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4"/>
            <a:ext cx="1495929" cy="1387254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42587" y="3532484"/>
              <a:ext cx="993912" cy="36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200" dirty="0" smtClean="0">
                  <a:solidFill>
                    <a:schemeClr val="bg1"/>
                  </a:solidFill>
                </a:rPr>
                <a:t>KHÁCH HÀNG</a:t>
              </a:r>
            </a:p>
            <a:p>
              <a:pPr algn="ctr"/>
              <a:r>
                <a:rPr lang="vi-VN" sz="1200" dirty="0" smtClean="0">
                  <a:solidFill>
                    <a:schemeClr val="bg1"/>
                  </a:solidFill>
                </a:rPr>
                <a:t>CÁ NHÂN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Placeholder 2"/>
          <p:cNvSpPr txBox="1">
            <a:spLocks/>
          </p:cNvSpPr>
          <p:nvPr/>
        </p:nvSpPr>
        <p:spPr>
          <a:xfrm>
            <a:off x="6806354" y="1023731"/>
            <a:ext cx="5070907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Tour tuyến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khách hàng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làm việc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Request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Liên hệ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Chiến dịch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Logistics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Từ thông tin khách hàng, tour tuyến </a:t>
            </a:r>
            <a:r>
              <a:rPr lang="vi-VN" dirty="0" smtClean="0">
                <a:solidFill>
                  <a:srgbClr val="004D00"/>
                </a:solidFill>
                <a:sym typeface="Wingdings"/>
              </a:rPr>
              <a:t> lập danh sách phòng, cập nhật thông tin tour tuyến vào khách hàng để truy xuất ngược về thông tin khách hàng đi tour</a:t>
            </a:r>
            <a:endParaRPr lang="en-US" dirty="0">
              <a:solidFill>
                <a:srgbClr val="004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8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774" y="102175"/>
            <a:ext cx="9281160" cy="921556"/>
          </a:xfrm>
        </p:spPr>
        <p:txBody>
          <a:bodyPr>
            <a:normAutofit/>
          </a:bodyPr>
          <a:lstStyle/>
          <a:p>
            <a:r>
              <a:rPr lang="vi-VN" sz="6000" dirty="0"/>
              <a:t>QUẢN LÝ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004" y="944217"/>
            <a:ext cx="3499531" cy="5734879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Tên công ty</a:t>
            </a: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Ngành nghề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Thông tin người liên lạc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Địa chỉ - ĐT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Website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Giám đốc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MST</a:t>
            </a:r>
          </a:p>
          <a:p>
            <a:pPr marL="342900" indent="-342900">
              <a:buFont typeface="Wingdings" charset="2"/>
              <a:buChar char="v"/>
            </a:pPr>
            <a:endParaRPr lang="vi-VN" dirty="0">
              <a:solidFill>
                <a:srgbClr val="004D00"/>
              </a:solidFill>
            </a:endParaRPr>
          </a:p>
          <a:p>
            <a:pPr marL="342900" indent="-342900">
              <a:buFont typeface="Wingdings" charset="2"/>
              <a:buChar char="v"/>
            </a:pPr>
            <a:endParaRPr lang="en-US" dirty="0">
              <a:solidFill>
                <a:srgbClr val="004D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845" y="2204884"/>
            <a:ext cx="1495929" cy="1387254"/>
            <a:chOff x="3857105" y="3108959"/>
            <a:chExt cx="1132337" cy="1105231"/>
          </a:xfrm>
        </p:grpSpPr>
        <p:sp>
          <p:nvSpPr>
            <p:cNvPr id="5" name="Oval 4"/>
            <p:cNvSpPr/>
            <p:nvPr/>
          </p:nvSpPr>
          <p:spPr>
            <a:xfrm>
              <a:off x="3857105" y="3108959"/>
              <a:ext cx="1132337" cy="1105231"/>
            </a:xfrm>
            <a:prstGeom prst="ellipse">
              <a:avLst/>
            </a:prstGeom>
            <a:solidFill>
              <a:srgbClr val="769E74"/>
            </a:solidFill>
            <a:ln>
              <a:solidFill>
                <a:srgbClr val="004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57105" y="3421022"/>
              <a:ext cx="1079394" cy="36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200" dirty="0" smtClean="0">
                  <a:solidFill>
                    <a:schemeClr val="bg1"/>
                  </a:solidFill>
                </a:rPr>
                <a:t>KHÁCH HÀNG</a:t>
              </a:r>
            </a:p>
            <a:p>
              <a:pPr algn="ctr"/>
              <a:r>
                <a:rPr lang="vi-VN" sz="1200" dirty="0" smtClean="0">
                  <a:solidFill>
                    <a:schemeClr val="bg1"/>
                  </a:solidFill>
                </a:rPr>
                <a:t>DOANH NGHIỆP</a:t>
              </a:r>
            </a:p>
          </p:txBody>
        </p:sp>
      </p:grpSp>
      <p:sp>
        <p:nvSpPr>
          <p:cNvPr id="7" name="Text Placeholder 2"/>
          <p:cNvSpPr txBox="1">
            <a:spLocks/>
          </p:cNvSpPr>
          <p:nvPr/>
        </p:nvSpPr>
        <p:spPr>
          <a:xfrm>
            <a:off x="6806354" y="1023731"/>
            <a:ext cx="5070907" cy="5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tour tuyến 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hẹn, lịch làm việc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Lịch sử giao dịch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Phản hồi khách hàng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Công nợ hiện tại</a:t>
            </a:r>
          </a:p>
          <a:p>
            <a:pPr marL="342900" indent="-342900">
              <a:buFont typeface="Wingdings" charset="2"/>
              <a:buChar char="v"/>
            </a:pPr>
            <a:r>
              <a:rPr lang="vi-VN" dirty="0" smtClean="0">
                <a:solidFill>
                  <a:srgbClr val="004D00"/>
                </a:solidFill>
              </a:rPr>
              <a:t>Tập tin: logo, hợp đồng, thanh lý, báo giá</a:t>
            </a:r>
          </a:p>
        </p:txBody>
      </p:sp>
    </p:spTree>
    <p:extLst>
      <p:ext uri="{BB962C8B-B14F-4D97-AF65-F5344CB8AC3E}">
        <p14:creationId xmlns:p14="http://schemas.microsoft.com/office/powerpoint/2010/main" val="383592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4063</TotalTime>
  <Words>2033</Words>
  <Application>Microsoft Macintosh PowerPoint</Application>
  <PresentationFormat>Widescreen</PresentationFormat>
  <Paragraphs>404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Rockwell</vt:lpstr>
      <vt:lpstr>Rockwell Condensed</vt:lpstr>
      <vt:lpstr>Rockwell Extra Bold</vt:lpstr>
      <vt:lpstr>Times New Roman</vt:lpstr>
      <vt:lpstr>Times New Roman (Body)</vt:lpstr>
      <vt:lpstr>Wingdings</vt:lpstr>
      <vt:lpstr>Arial</vt:lpstr>
      <vt:lpstr>Wood Type</vt:lpstr>
      <vt:lpstr>VIETTOURS SOFTWARE</vt:lpstr>
      <vt:lpstr>PowerPoint Presentation</vt:lpstr>
      <vt:lpstr>CODE </vt:lpstr>
      <vt:lpstr>CHỨC NĂNG</vt:lpstr>
      <vt:lpstr>PowerPoint Presentation</vt:lpstr>
      <vt:lpstr> ĐIỀU HÀNH TOUR</vt:lpstr>
      <vt:lpstr>QUẢN LÝ</vt:lpstr>
      <vt:lpstr>QUẢN LÝ</vt:lpstr>
      <vt:lpstr>QUẢN LÝ</vt:lpstr>
      <vt:lpstr>QUẢN LÝ</vt:lpstr>
      <vt:lpstr>TỔNG QUÁT THÔNG TIN QUẢN LÝ</vt:lpstr>
      <vt:lpstr>QUẢN LÝ</vt:lpstr>
      <vt:lpstr>QUẢN LÝ</vt:lpstr>
      <vt:lpstr>QUẢN LÝ</vt:lpstr>
      <vt:lpstr>QUẢN LÝ</vt:lpstr>
      <vt:lpstr>QUẢN LÝ</vt:lpstr>
      <vt:lpstr>QUẢN LÝ</vt:lpstr>
      <vt:lpstr>QUẢN LÝ</vt:lpstr>
      <vt:lpstr>LỊCH</vt:lpstr>
      <vt:lpstr>BÁO CÁO THÔNG KÊ</vt:lpstr>
      <vt:lpstr>MODULE KHÁC</vt:lpstr>
      <vt:lpstr>MẪU </vt:lpstr>
      <vt:lpstr>NHIỆM Vụ</vt:lpstr>
      <vt:lpstr>LƯU 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project </dc:title>
  <dc:creator>Tuan Hoang</dc:creator>
  <cp:lastModifiedBy>Tuan Hoang</cp:lastModifiedBy>
  <cp:revision>76</cp:revision>
  <dcterms:created xsi:type="dcterms:W3CDTF">2015-10-21T15:19:32Z</dcterms:created>
  <dcterms:modified xsi:type="dcterms:W3CDTF">2015-11-01T14:26:57Z</dcterms:modified>
</cp:coreProperties>
</file>