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BDF5-09B0-BA3E-58D7-C5179F98F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32835-5C2F-2BEA-BCDE-F05E10027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2670-0DBB-2F51-19E2-62B2CF77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22BE-EBC0-DB20-FF09-52C686C3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8561-6E6B-545A-57C5-3D60ACA9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49CF-B594-2A52-83F0-86CAC14B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CD596-5C31-F344-F8A5-5B7CA6D95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DB8C-3CDD-69C7-C34E-E4069BD6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85E-43F4-BD86-B3FC-CB7F07FF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9DF9-0879-D354-2AC3-7A85D313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26E1A-3355-9AEB-12B9-3461FFB09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81A42-FEEB-55D5-FFA1-51156A7D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586B-B7EA-7DBC-25F2-D62EBC80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DB38-B2F8-3C65-743C-943E335F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BCA9-603C-51B3-88C5-E09C42FD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4160-9050-7295-8674-4B5A81B7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C26D-64E2-B591-3460-92E99B74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E63E-AAD3-328C-CC10-561E65C8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6B99-7EB0-0A43-FC98-E0EA2EFE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7EB4-6775-FF77-0BAA-DDE69160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424E-0F80-779B-6832-EFAA064D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CB8D6-8CD1-3A34-C0C0-33426604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9578-CACF-6649-980B-AA8AA2D5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CDCB-7BC0-3161-B77D-BE95802B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7891-7176-95DD-DA5E-EC5ECD8D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F2A1-A44B-F8D5-CF81-F13FEFF2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06E2-647A-F2A6-8DCA-E3126B624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4FAA4-2FF7-E205-3452-F9F2DDB1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C38B5-2982-49DF-BE52-7348353C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6D0F4-C959-B523-EA8F-9CF011EF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B32CC-B9E5-8A9A-C3B3-68DD850D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DB76-E7C3-C340-0833-BFBF4808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BDBF2-2F8C-C766-BD81-EAA879500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7D721-E125-CA90-7E1F-447B5029D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CC7FC-1A98-1387-E6E7-D397220BA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8968E-EC4D-973C-FBF1-078D6A06B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8CC2F-4E40-DBCA-6959-0AF1EBA8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F7100-2936-B7E8-C07B-9A1E3486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DFE51-137D-1834-859F-C678933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FE38-4D85-39EE-4AE0-CE9D3FB0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44B81-2F49-0B78-A827-F1AD870A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15607-265A-C623-790A-8A554732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C8D0B-2958-6AD1-4AE1-36D92877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1B2B7-75AA-C2B7-5304-D2A41B5F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CCF4F-AEE8-837A-D679-5EA8A9B4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B899D-418D-4445-309E-E4ACC825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BB28-3059-ABEC-B899-353E706C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683F-EEAF-57F5-D89E-7785A263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221E0-F123-616D-BB59-38F0F01DA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32DDE-53B2-64A6-5BB7-47606B28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5774C-2C48-B579-86A6-7AE0AD2B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7179E-6C25-17FD-066D-27B42295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42D3-F391-01DF-4C5D-65F7B278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AF4D2-71F7-5C0C-BE7C-D1CC42EA0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92F35-138C-42C2-4C58-B8D9CE68F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C98A1-DE08-B14B-E58A-CFFFF303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EDA2F-C6B6-4905-B5A1-348EE240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51170-3744-388E-F344-68F7BADC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5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DA273-B2C6-EAD4-D80A-018062CF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529-381C-82C7-A447-EB5EBDF0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EB2A-D57F-E485-CA4E-017F75E82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C4A1-E740-43ED-85AC-744796F9379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2E473-BF04-22BA-65FE-025B3BBF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EA387-141C-7801-936B-1901D9F5C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A438-5457-464D-B7BB-8B56040E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3EBAA-9000-CBAD-565E-32EAAB0A57FA}"/>
              </a:ext>
            </a:extLst>
          </p:cNvPr>
          <p:cNvSpPr txBox="1"/>
          <p:nvPr/>
        </p:nvSpPr>
        <p:spPr>
          <a:xfrm>
            <a:off x="8988205" y="6193086"/>
            <a:ext cx="302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Diagrams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644AF-158C-4601-FA0F-F5D6DCB590D9}"/>
              </a:ext>
            </a:extLst>
          </p:cNvPr>
          <p:cNvSpPr/>
          <p:nvPr/>
        </p:nvSpPr>
        <p:spPr>
          <a:xfrm>
            <a:off x="160901" y="5804376"/>
            <a:ext cx="5166805" cy="9144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Variables</a:t>
            </a:r>
            <a:endParaRPr lang="en-US" sz="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reg_startdate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register start date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reg_enddate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register end date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eng_startdate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engagement start date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eng_enddate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engagement end date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Change these date to get result of specific months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 that to reduce query time, </a:t>
            </a:r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reg_startdate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 not be too far from </a:t>
            </a:r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reg_enddate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FE7EA-097A-A068-F7C6-E17DDCB57314}"/>
              </a:ext>
            </a:extLst>
          </p:cNvPr>
          <p:cNvSpPr/>
          <p:nvPr/>
        </p:nvSpPr>
        <p:spPr>
          <a:xfrm>
            <a:off x="445731" y="1445677"/>
            <a:ext cx="1241026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gcdm.interactions_full</a:t>
            </a:r>
            <a:r>
              <a:rPr lang="en-US" sz="8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(in short </a:t>
            </a:r>
            <a:r>
              <a:rPr lang="en-US" sz="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interation</a:t>
            </a:r>
            <a:r>
              <a:rPr lang="en-US" sz="8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B9A76-D352-27E0-E566-5A15080BA24B}"/>
              </a:ext>
            </a:extLst>
          </p:cNvPr>
          <p:cNvSpPr/>
          <p:nvPr/>
        </p:nvSpPr>
        <p:spPr>
          <a:xfrm>
            <a:off x="445731" y="2408705"/>
            <a:ext cx="1241026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gcdm.customers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 short </a:t>
            </a:r>
            <a:r>
              <a:rPr lang="en-US" sz="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customers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86489-EC5C-8286-9DF3-BFEE4D17C4E9}"/>
              </a:ext>
            </a:extLst>
          </p:cNvPr>
          <p:cNvSpPr txBox="1"/>
          <p:nvPr/>
        </p:nvSpPr>
        <p:spPr>
          <a:xfrm>
            <a:off x="358608" y="295582"/>
            <a:ext cx="1632012" cy="369332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DB4F46-ECD3-45C4-59F1-DAF73BEEE5A8}"/>
              </a:ext>
            </a:extLst>
          </p:cNvPr>
          <p:cNvSpPr/>
          <p:nvPr/>
        </p:nvSpPr>
        <p:spPr>
          <a:xfrm>
            <a:off x="445731" y="3440693"/>
            <a:ext cx="1227710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gcdm.campaigns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 short </a:t>
            </a:r>
            <a:r>
              <a:rPr lang="en-US" sz="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campaigns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E321E-7692-CBA2-3EF7-C667184527E4}"/>
              </a:ext>
            </a:extLst>
          </p:cNvPr>
          <p:cNvSpPr txBox="1"/>
          <p:nvPr/>
        </p:nvSpPr>
        <p:spPr>
          <a:xfrm>
            <a:off x="4058937" y="251579"/>
            <a:ext cx="2260847" cy="369332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Temporary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1E23D-7594-00A5-77D4-7EDE0F4D94E8}"/>
              </a:ext>
            </a:extLst>
          </p:cNvPr>
          <p:cNvSpPr/>
          <p:nvPr/>
        </p:nvSpPr>
        <p:spPr>
          <a:xfrm>
            <a:off x="5525913" y="2613846"/>
            <a:ext cx="1855433" cy="636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table2</a:t>
            </a:r>
            <a:r>
              <a:rPr lang="en-US" sz="105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[13-70]</a:t>
            </a:r>
            <a:endParaRPr lang="en-US" sz="105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(information of customers with all email engagements and valid campaigns within interest time)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590A6-A578-0D60-58F1-22E22DAAE255}"/>
              </a:ext>
            </a:extLst>
          </p:cNvPr>
          <p:cNvSpPr/>
          <p:nvPr/>
        </p:nvSpPr>
        <p:spPr>
          <a:xfrm>
            <a:off x="5584055" y="4549700"/>
            <a:ext cx="1783282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age_exclusion</a:t>
            </a:r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[72-91] 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(information about customers excluded from report due to age requirements)</a:t>
            </a:r>
            <a:endParaRPr lang="en-US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9E7D8-F2A1-5A4C-2CEB-1DE302C451CF}"/>
              </a:ext>
            </a:extLst>
          </p:cNvPr>
          <p:cNvSpPr txBox="1"/>
          <p:nvPr/>
        </p:nvSpPr>
        <p:spPr>
          <a:xfrm>
            <a:off x="8362767" y="176558"/>
            <a:ext cx="2260847" cy="369332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 tables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CC42C1-EC83-672C-A38B-C6027A8A8141}"/>
              </a:ext>
            </a:extLst>
          </p:cNvPr>
          <p:cNvSpPr/>
          <p:nvPr/>
        </p:nvSpPr>
        <p:spPr>
          <a:xfrm>
            <a:off x="8264677" y="2000835"/>
            <a:ext cx="2583400" cy="819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 about </a:t>
            </a:r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 email metrics </a:t>
            </a:r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(after apply aggregation functions) and </a:t>
            </a:r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campaigns</a:t>
            </a:r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(markets, products) and </a:t>
            </a:r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(month, year) [93-160]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5A8B3-3FFC-987A-2A2B-6A94C5B8602F}"/>
              </a:ext>
            </a:extLst>
          </p:cNvPr>
          <p:cNvSpPr/>
          <p:nvPr/>
        </p:nvSpPr>
        <p:spPr>
          <a:xfrm>
            <a:off x="2578963" y="1759684"/>
            <a:ext cx="1784412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 </a:t>
            </a:r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[18-40]</a:t>
            </a:r>
          </a:p>
          <a:p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(customers who have engagements within interest time)</a:t>
            </a:r>
            <a:endParaRPr lang="en-US" sz="8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06795-D431-D823-DED5-6A63CA64BFB3}"/>
              </a:ext>
            </a:extLst>
          </p:cNvPr>
          <p:cNvSpPr txBox="1"/>
          <p:nvPr/>
        </p:nvSpPr>
        <p:spPr>
          <a:xfrm>
            <a:off x="2355165" y="664914"/>
            <a:ext cx="3104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Filter </a:t>
            </a:r>
            <a:r>
              <a:rPr lang="en-US" sz="800" b="1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interaction</a:t>
            </a:r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related to email metrics within interest time then join with </a:t>
            </a:r>
            <a:r>
              <a:rPr lang="en-US" sz="800" b="1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customers</a:t>
            </a:r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table. Specifically:</a:t>
            </a:r>
          </a:p>
          <a:p>
            <a:r>
              <a:rPr lang="en-US" sz="700" dirty="0">
                <a:latin typeface="Consolas" panose="020B0609020204030204" pitchFamily="49" charset="0"/>
              </a:rPr>
              <a:t>+ [34]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ia_type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'EMAIL_OUTBOUND'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'PUSH_OUTBOUND'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'EMAIL_OPENED'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'PUSH_CLICK'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'PUSH_DELIVERED'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'CLICK_THROUGH'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700" b="0" dirty="0"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+ </a:t>
            </a:r>
            <a:r>
              <a:rPr lang="en-US" sz="800" dirty="0">
                <a:latin typeface="Consolas" panose="020B0609020204030204" pitchFamily="49" charset="0"/>
              </a:rPr>
              <a:t>[36]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ia_date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eng_startdate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eng_enddate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ea typeface="Roboto" panose="02000000000000000000" pitchFamily="2" charset="0"/>
              </a:rPr>
              <a:t>+ [38-39]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INNER JOIN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interaction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.gcdm_customer_id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C4B260-3D61-E7E4-6824-CEA5C2ABDC6E}"/>
              </a:ext>
            </a:extLst>
          </p:cNvPr>
          <p:cNvSpPr/>
          <p:nvPr/>
        </p:nvSpPr>
        <p:spPr>
          <a:xfrm>
            <a:off x="2578963" y="2568542"/>
            <a:ext cx="1784412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 </a:t>
            </a:r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[44-65]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(valid campaigns with information about products and market)</a:t>
            </a:r>
            <a:endParaRPr lang="en-US" sz="8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AC99A8-03A0-2911-FCB1-8B3498FAB5CE}"/>
              </a:ext>
            </a:extLst>
          </p:cNvPr>
          <p:cNvSpPr txBox="1"/>
          <p:nvPr/>
        </p:nvSpPr>
        <p:spPr>
          <a:xfrm>
            <a:off x="2355165" y="3172223"/>
            <a:ext cx="3379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Filter </a:t>
            </a:r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valid</a:t>
            </a:r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800" b="1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campaigns </a:t>
            </a:r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within interest time</a:t>
            </a:r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Ignore these invalid campaigns:</a:t>
            </a:r>
          </a:p>
          <a:p>
            <a:r>
              <a:rPr lang="en-US" sz="700" dirty="0">
                <a:latin typeface="Consolas" panose="020B0609020204030204" pitchFamily="49" charset="0"/>
              </a:rPr>
              <a:t>+ [55]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'S21FE'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'S21'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'2022-01-03'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700" b="0" dirty="0"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+ </a:t>
            </a:r>
            <a:r>
              <a:rPr lang="en-US" sz="800" dirty="0">
                <a:latin typeface="Consolas" panose="020B0609020204030204" pitchFamily="49" charset="0"/>
              </a:rPr>
              <a:t>[56]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'S22'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'2022-01-26’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- Filter 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time: </a:t>
            </a:r>
            <a:r>
              <a:rPr lang="en-US" sz="800" dirty="0">
                <a:latin typeface="Consolas" panose="020B0609020204030204" pitchFamily="49" charset="0"/>
                <a:ea typeface="Roboto" panose="02000000000000000000" pitchFamily="2" charset="0"/>
              </a:rPr>
              <a:t>[60]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eng_startdate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eng_enddate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- Other filters: </a:t>
            </a:r>
            <a:r>
              <a:rPr lang="en-US" sz="800" dirty="0">
                <a:latin typeface="Consolas" panose="020B0609020204030204" pitchFamily="49" charset="0"/>
                <a:ea typeface="Roboto" panose="02000000000000000000" pitchFamily="2" charset="0"/>
              </a:rPr>
              <a:t>[61-62]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hybris_id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</a:p>
          <a:p>
            <a:r>
              <a:rPr lang="en-US" sz="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- Normalize products: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+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[45]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'A’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[46]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'FLIP3'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'FOLD3'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'Z3’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+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[47]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'S21'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'S21FE'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'S21FE'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FD7303-55B7-8BAB-777C-2AB34ECC66D1}"/>
              </a:ext>
            </a:extLst>
          </p:cNvPr>
          <p:cNvSpPr txBox="1"/>
          <p:nvPr/>
        </p:nvSpPr>
        <p:spPr>
          <a:xfrm>
            <a:off x="4729014" y="1666051"/>
            <a:ext cx="3678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Join table </a:t>
            </a:r>
            <a:r>
              <a:rPr lang="en-US" sz="800" b="1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800" b="1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</a:t>
            </a:r>
            <a:endParaRPr lang="en-US" sz="800" i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[41, 66, 67] ]INNER JOIN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p.campaign_id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q.hybris_id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p.country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q.market_area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Filter valid campaigns: 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+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[24]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q.model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'S21FE'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p.ia_date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'2022-01-03'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700" b="0" dirty="0"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+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[25]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q.model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'S22'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p.ia_date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'2022-01-26'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A5E162-2169-AAF3-ED04-CCE841C48640}"/>
              </a:ext>
            </a:extLst>
          </p:cNvPr>
          <p:cNvSpPr txBox="1"/>
          <p:nvPr/>
        </p:nvSpPr>
        <p:spPr>
          <a:xfrm>
            <a:off x="4889678" y="5198372"/>
            <a:ext cx="372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Filters these customers satisfied age and country requirements: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[79, 81]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(age &lt;=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null) and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country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'TH’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[88, 90]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age &lt;=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and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country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'KH'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'MM'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38A305-79C5-CAFE-98E0-4DD58EB2D4D4}"/>
              </a:ext>
            </a:extLst>
          </p:cNvPr>
          <p:cNvSpPr txBox="1"/>
          <p:nvPr/>
        </p:nvSpPr>
        <p:spPr>
          <a:xfrm>
            <a:off x="8014695" y="2974174"/>
            <a:ext cx="42394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Information about email metrics, valid campaigns and interest time [94-102]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country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gcdm_customer_id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tgt_total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(engaged)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eng_total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edm_open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edm_open_total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edm_click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edm_click_total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EXTRACT(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reg_startdate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month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comms_cnt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num_of_comms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EXTRACT(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reg_startdate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</a:t>
            </a:r>
          </a:p>
          <a:p>
            <a:r>
              <a:rPr lang="en-US" sz="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Final filters:</a:t>
            </a:r>
          </a:p>
          <a:p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+ List </a:t>
            </a:r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of interest models: [157]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'Z3'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'S22'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'S21FE'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'TV'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'WM'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'REF’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+ List of interest country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: [158]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country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'KH'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'MM'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'TW’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+ Group by country, model as each row is a unique pair of market and product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[159]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country, model </a:t>
            </a:r>
          </a:p>
          <a:p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+ Sort by country and model with from A to Z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: [160]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country, model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asc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64C10-D4F2-478C-0E10-E61EABF50BB2}"/>
              </a:ext>
            </a:extLst>
          </p:cNvPr>
          <p:cNvSpPr txBox="1"/>
          <p:nvPr/>
        </p:nvSpPr>
        <p:spPr>
          <a:xfrm>
            <a:off x="8014695" y="647158"/>
            <a:ext cx="42394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Filters for people who are targeted</a:t>
            </a:r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defRPr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[111]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ia_type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'EMAIL_OUTBOUND'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'PUSH_OUTBOUND'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'PUSH_DELIVERED’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[117]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country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'KH'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'MM'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'TW’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[112-116]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gcdm_customer_id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not in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age_exclusion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800" b="0" i="1" dirty="0">
                <a:effectLst/>
                <a:latin typeface="Consolas" panose="020B0609020204030204" pitchFamily="49" charset="0"/>
              </a:rPr>
              <a:t>+ </a:t>
            </a:r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More filter </a:t>
            </a:r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for people who are </a:t>
            </a:r>
            <a:r>
              <a:rPr lang="en-US" sz="800" b="1" i="1" dirty="0">
                <a:effectLst/>
                <a:latin typeface="Consolas" panose="020B0609020204030204" pitchFamily="49" charset="0"/>
              </a:rPr>
              <a:t>engaged</a:t>
            </a:r>
            <a:r>
              <a:rPr lang="en-US" sz="800" b="0" i="1" dirty="0">
                <a:effectLst/>
                <a:latin typeface="Consolas" panose="020B0609020204030204" pitchFamily="49" charset="0"/>
              </a:rPr>
              <a:t>: </a:t>
            </a:r>
            <a:r>
              <a:rPr lang="en-US" sz="800" i="1" dirty="0">
                <a:latin typeface="Consolas" panose="020B0609020204030204" pitchFamily="49" charset="0"/>
              </a:rPr>
              <a:t>[124]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ia_type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'EMAIL_OPENED'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'PUSH_CLICK’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+ More filter for people who </a:t>
            </a:r>
            <a:r>
              <a:rPr lang="en-US" sz="800" b="1" i="1" dirty="0">
                <a:latin typeface="Roboto" panose="02000000000000000000" pitchFamily="2" charset="0"/>
                <a:ea typeface="Roboto" panose="02000000000000000000" pitchFamily="2" charset="0"/>
              </a:rPr>
              <a:t>clicked</a:t>
            </a:r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: [133]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ia_type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'CLICK_THROUGH’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+ More filter for people who </a:t>
            </a:r>
            <a:r>
              <a:rPr lang="en-US" sz="800" b="1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opened</a:t>
            </a:r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[142]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ia_type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'EMAIL_OPENED’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+ comms count: </a:t>
            </a:r>
            <a:r>
              <a:rPr lang="en-US" sz="800" i="1" dirty="0">
                <a:latin typeface="Roboto" panose="02000000000000000000" pitchFamily="2" charset="0"/>
                <a:ea typeface="Roboto" panose="02000000000000000000" pitchFamily="2" charset="0"/>
              </a:rPr>
              <a:t>[149-152]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hybris_id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with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ia_type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'EMAIL_OUTBOUND'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'PUSH_OUTBOUND'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'PUSH_DELIVERED'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2D262C-F86B-F7F3-9481-5535FD7934BF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1686757" y="1747518"/>
            <a:ext cx="892206" cy="31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144DD5-581E-CB3F-608E-5FF4E047BFE1}"/>
              </a:ext>
            </a:extLst>
          </p:cNvPr>
          <p:cNvCxnSpPr>
            <a:stCxn id="7" idx="3"/>
            <a:endCxn id="17" idx="1"/>
          </p:cNvCxnSpPr>
          <p:nvPr/>
        </p:nvCxnSpPr>
        <p:spPr>
          <a:xfrm flipV="1">
            <a:off x="1686757" y="2061525"/>
            <a:ext cx="892206" cy="649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6C39B7-E361-52B3-78EA-984270E1F3A8}"/>
              </a:ext>
            </a:extLst>
          </p:cNvPr>
          <p:cNvCxnSpPr>
            <a:stCxn id="9" idx="3"/>
            <a:endCxn id="19" idx="1"/>
          </p:cNvCxnSpPr>
          <p:nvPr/>
        </p:nvCxnSpPr>
        <p:spPr>
          <a:xfrm flipV="1">
            <a:off x="1673441" y="2870383"/>
            <a:ext cx="905522" cy="8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A10E7EE-5204-8585-2C3B-5A496BAEAFDE}"/>
              </a:ext>
            </a:extLst>
          </p:cNvPr>
          <p:cNvCxnSpPr>
            <a:cxnSpLocks/>
            <a:stCxn id="7" idx="1"/>
            <a:endCxn id="12" idx="1"/>
          </p:cNvCxnSpPr>
          <p:nvPr/>
        </p:nvCxnSpPr>
        <p:spPr>
          <a:xfrm rot="10800000" flipH="1" flipV="1">
            <a:off x="445731" y="2710545"/>
            <a:ext cx="5138324" cy="2140995"/>
          </a:xfrm>
          <a:prstGeom prst="bentConnector3">
            <a:avLst>
              <a:gd name="adj1" fmla="val -44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754992-8BE2-2916-FBEF-683A1A50A7A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363375" y="2061525"/>
            <a:ext cx="1162538" cy="87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2E5335-5B0C-331A-92BE-F7D960B9C3A2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4363375" y="2870383"/>
            <a:ext cx="1162538" cy="6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2C0DAE-231A-F93C-2DD5-506938C664CD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7381346" y="2410830"/>
            <a:ext cx="883331" cy="52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5EE4F5-D8C6-41EB-70AF-CA28BC04366E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367337" y="2410830"/>
            <a:ext cx="897340" cy="244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1EE0D0-4EC8-8E14-3E3B-5D3088061713}"/>
              </a:ext>
            </a:extLst>
          </p:cNvPr>
          <p:cNvSpPr txBox="1"/>
          <p:nvPr/>
        </p:nvSpPr>
        <p:spPr>
          <a:xfrm>
            <a:off x="5983883" y="6452537"/>
            <a:ext cx="2632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Note: [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] - line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i-th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in the script</a:t>
            </a:r>
          </a:p>
        </p:txBody>
      </p:sp>
    </p:spTree>
    <p:extLst>
      <p:ext uri="{BB962C8B-B14F-4D97-AF65-F5344CB8AC3E}">
        <p14:creationId xmlns:p14="http://schemas.microsoft.com/office/powerpoint/2010/main" val="10146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EFE7EA-097A-A068-F7C6-E17DDCB57314}"/>
              </a:ext>
            </a:extLst>
          </p:cNvPr>
          <p:cNvSpPr/>
          <p:nvPr/>
        </p:nvSpPr>
        <p:spPr>
          <a:xfrm>
            <a:off x="445731" y="1445677"/>
            <a:ext cx="1241026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gcdm.interactions_full</a:t>
            </a:r>
            <a:r>
              <a:rPr lang="en-US" sz="8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(in short </a:t>
            </a:r>
            <a:r>
              <a:rPr lang="en-US" sz="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interation</a:t>
            </a:r>
            <a:r>
              <a:rPr lang="en-US" sz="8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B9A76-D352-27E0-E566-5A15080BA24B}"/>
              </a:ext>
            </a:extLst>
          </p:cNvPr>
          <p:cNvSpPr/>
          <p:nvPr/>
        </p:nvSpPr>
        <p:spPr>
          <a:xfrm>
            <a:off x="445731" y="2408705"/>
            <a:ext cx="1241026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gcdm.customers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 short </a:t>
            </a:r>
            <a:r>
              <a:rPr lang="en-US" sz="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customers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86489-EC5C-8286-9DF3-BFEE4D17C4E9}"/>
              </a:ext>
            </a:extLst>
          </p:cNvPr>
          <p:cNvSpPr txBox="1"/>
          <p:nvPr/>
        </p:nvSpPr>
        <p:spPr>
          <a:xfrm>
            <a:off x="358608" y="295582"/>
            <a:ext cx="1632012" cy="369332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DB4F46-ECD3-45C4-59F1-DAF73BEEE5A8}"/>
              </a:ext>
            </a:extLst>
          </p:cNvPr>
          <p:cNvSpPr/>
          <p:nvPr/>
        </p:nvSpPr>
        <p:spPr>
          <a:xfrm>
            <a:off x="445731" y="4124274"/>
            <a:ext cx="1227710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gcdm.campaigns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 short </a:t>
            </a:r>
            <a:r>
              <a:rPr lang="en-US" sz="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campaigns</a:t>
            </a: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E321E-7692-CBA2-3EF7-C667184527E4}"/>
              </a:ext>
            </a:extLst>
          </p:cNvPr>
          <p:cNvSpPr txBox="1"/>
          <p:nvPr/>
        </p:nvSpPr>
        <p:spPr>
          <a:xfrm>
            <a:off x="4058937" y="251579"/>
            <a:ext cx="2260847" cy="369332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Temporary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1E23D-7594-00A5-77D4-7EDE0F4D94E8}"/>
              </a:ext>
            </a:extLst>
          </p:cNvPr>
          <p:cNvSpPr/>
          <p:nvPr/>
        </p:nvSpPr>
        <p:spPr>
          <a:xfrm>
            <a:off x="5721229" y="2125571"/>
            <a:ext cx="1855433" cy="636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table2</a:t>
            </a:r>
            <a:r>
              <a:rPr lang="en-US" sz="105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(information of customers with all email engagements and valid campaigns within interest time)</a:t>
            </a:r>
            <a:endParaRPr lang="en-US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590A6-A578-0D60-58F1-22E22DAAE255}"/>
              </a:ext>
            </a:extLst>
          </p:cNvPr>
          <p:cNvSpPr/>
          <p:nvPr/>
        </p:nvSpPr>
        <p:spPr>
          <a:xfrm>
            <a:off x="5779371" y="4549700"/>
            <a:ext cx="1783282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age_exclusion</a:t>
            </a:r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(information about customers excluded from report due to age requirements)</a:t>
            </a:r>
            <a:endParaRPr lang="en-US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CC42C1-EC83-672C-A38B-C6027A8A8141}"/>
              </a:ext>
            </a:extLst>
          </p:cNvPr>
          <p:cNvSpPr/>
          <p:nvPr/>
        </p:nvSpPr>
        <p:spPr>
          <a:xfrm>
            <a:off x="8397847" y="2018591"/>
            <a:ext cx="2583400" cy="819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 about </a:t>
            </a:r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 email metrics </a:t>
            </a:r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(after apply aggregation functions) and </a:t>
            </a:r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campaigns</a:t>
            </a:r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(markets, products) and </a:t>
            </a:r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(month, year)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5A8B3-3FFC-987A-2A2B-6A94C5B8602F}"/>
              </a:ext>
            </a:extLst>
          </p:cNvPr>
          <p:cNvSpPr/>
          <p:nvPr/>
        </p:nvSpPr>
        <p:spPr>
          <a:xfrm>
            <a:off x="2774279" y="1759684"/>
            <a:ext cx="1784412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(customers who have engagements within interest time)</a:t>
            </a:r>
            <a:endParaRPr lang="en-US" sz="8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C4B260-3D61-E7E4-6824-CEA5C2ABDC6E}"/>
              </a:ext>
            </a:extLst>
          </p:cNvPr>
          <p:cNvSpPr/>
          <p:nvPr/>
        </p:nvSpPr>
        <p:spPr>
          <a:xfrm>
            <a:off x="2774279" y="2568542"/>
            <a:ext cx="1784412" cy="60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</a:t>
            </a:r>
          </a:p>
          <a:p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(valid campaigns with information about products and market)</a:t>
            </a:r>
            <a:endParaRPr lang="en-US" sz="8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2D262C-F86B-F7F3-9481-5535FD7934BF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1686757" y="1747518"/>
            <a:ext cx="1087522" cy="31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144DD5-581E-CB3F-608E-5FF4E047BFE1}"/>
              </a:ext>
            </a:extLst>
          </p:cNvPr>
          <p:cNvCxnSpPr>
            <a:stCxn id="7" idx="3"/>
            <a:endCxn id="17" idx="1"/>
          </p:cNvCxnSpPr>
          <p:nvPr/>
        </p:nvCxnSpPr>
        <p:spPr>
          <a:xfrm flipV="1">
            <a:off x="1686757" y="2061525"/>
            <a:ext cx="1087522" cy="649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A10E7EE-5204-8585-2C3B-5A496BAEAFDE}"/>
              </a:ext>
            </a:extLst>
          </p:cNvPr>
          <p:cNvCxnSpPr>
            <a:cxnSpLocks/>
            <a:stCxn id="7" idx="1"/>
            <a:endCxn id="12" idx="1"/>
          </p:cNvCxnSpPr>
          <p:nvPr/>
        </p:nvCxnSpPr>
        <p:spPr>
          <a:xfrm rot="10800000" flipH="1" flipV="1">
            <a:off x="445731" y="2710545"/>
            <a:ext cx="5333640" cy="2140995"/>
          </a:xfrm>
          <a:prstGeom prst="bentConnector3">
            <a:avLst>
              <a:gd name="adj1" fmla="val -42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754992-8BE2-2916-FBEF-683A1A50A7A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558691" y="2061525"/>
            <a:ext cx="1162538" cy="3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2E5335-5B0C-331A-92BE-F7D960B9C3A2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4558691" y="2443920"/>
            <a:ext cx="1162538" cy="42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2C0DAE-231A-F93C-2DD5-506938C664CD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7576662" y="2428586"/>
            <a:ext cx="821185" cy="1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5EE4F5-D8C6-41EB-70AF-CA28BC04366E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562653" y="2428586"/>
            <a:ext cx="835194" cy="24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C2D4B0-F988-CB1F-BCF2-3443432B9F43}"/>
              </a:ext>
            </a:extLst>
          </p:cNvPr>
          <p:cNvSpPr txBox="1"/>
          <p:nvPr/>
        </p:nvSpPr>
        <p:spPr>
          <a:xfrm>
            <a:off x="8988205" y="6193086"/>
            <a:ext cx="302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of columns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E0B8AE-9B56-6300-AEA8-9A912A82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80110"/>
              </p:ext>
            </p:extLst>
          </p:nvPr>
        </p:nvGraphicFramePr>
        <p:xfrm>
          <a:off x="1795643" y="712368"/>
          <a:ext cx="892088" cy="1036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2088">
                  <a:extLst>
                    <a:ext uri="{9D8B030D-6E8A-4147-A177-3AD203B41FA5}">
                      <a16:colId xmlns:a16="http://schemas.microsoft.com/office/drawing/2014/main" val="370825880"/>
                    </a:ext>
                  </a:extLst>
                </a:gridCol>
              </a:tblGrid>
              <a:tr h="8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gcdm_customer_id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64164"/>
                  </a:ext>
                </a:extLst>
              </a:tr>
              <a:tr h="8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origin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666442"/>
                  </a:ext>
                </a:extLst>
              </a:tr>
              <a:tr h="8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medium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919255"/>
                  </a:ext>
                </a:extLst>
              </a:tr>
              <a:tr h="8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ia_type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451671"/>
                  </a:ext>
                </a:extLst>
              </a:tr>
              <a:tr h="8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timestamp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405447"/>
                  </a:ext>
                </a:extLst>
              </a:tr>
              <a:tr h="8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campaign_id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41393"/>
                  </a:ext>
                </a:extLst>
              </a:tr>
              <a:tr h="8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error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975392"/>
                  </a:ext>
                </a:extLst>
              </a:tr>
              <a:tr h="8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ia_date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759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F51F19-639E-F57D-34CB-287B887E8CBB}"/>
              </a:ext>
            </a:extLst>
          </p:cNvPr>
          <p:cNvSpPr txBox="1"/>
          <p:nvPr/>
        </p:nvSpPr>
        <p:spPr>
          <a:xfrm>
            <a:off x="8362767" y="176558"/>
            <a:ext cx="2260847" cy="369332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 tables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D141A80-7EDF-1543-626D-012C29B19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91792"/>
              </p:ext>
            </p:extLst>
          </p:nvPr>
        </p:nvGraphicFramePr>
        <p:xfrm>
          <a:off x="1751879" y="4449287"/>
          <a:ext cx="943961" cy="2331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3961">
                  <a:extLst>
                    <a:ext uri="{9D8B030D-6E8A-4147-A177-3AD203B41FA5}">
                      <a16:colId xmlns:a16="http://schemas.microsoft.com/office/drawing/2014/main" val="72951618"/>
                    </a:ext>
                  </a:extLst>
                </a:gridCol>
              </a:tblGrid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Campaign_Start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7389816"/>
                  </a:ext>
                </a:extLst>
              </a:tr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Campaign_End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1452972"/>
                  </a:ext>
                </a:extLst>
              </a:tr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Executed_Date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5696328"/>
                  </a:ext>
                </a:extLst>
              </a:tr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Campaign_Id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9172109"/>
                  </a:ext>
                </a:extLst>
              </a:tr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Campaign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8777666"/>
                  </a:ext>
                </a:extLst>
              </a:tr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Campaign_Category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7557853"/>
                  </a:ext>
                </a:extLst>
              </a:tr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6328712"/>
                  </a:ext>
                </a:extLst>
              </a:tr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Market_Area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6010927"/>
                  </a:ext>
                </a:extLst>
              </a:tr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Channel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5543319"/>
                  </a:ext>
                </a:extLst>
              </a:tr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Provider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8428992"/>
                  </a:ext>
                </a:extLst>
              </a:tr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Targeted_Sent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067015"/>
                  </a:ext>
                </a:extLst>
              </a:tr>
              <a:tr h="1006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Delivered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4172504"/>
                  </a:ext>
                </a:extLst>
              </a:tr>
              <a:tr h="843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Opened_Displayed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1506075"/>
                  </a:ext>
                </a:extLst>
              </a:tr>
              <a:tr h="843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Clicked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622551"/>
                  </a:ext>
                </a:extLst>
              </a:tr>
              <a:tr h="843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Unsubscription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6854532"/>
                  </a:ext>
                </a:extLst>
              </a:tr>
              <a:tr h="843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2559955"/>
                  </a:ext>
                </a:extLst>
              </a:tr>
              <a:tr h="843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HYBRIS_ID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3404409"/>
                  </a:ext>
                </a:extLst>
              </a:tr>
              <a:tr h="843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478892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E1C6AC1-2DDA-B0D6-0738-EEACA392D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4036"/>
              </p:ext>
            </p:extLst>
          </p:nvPr>
        </p:nvGraphicFramePr>
        <p:xfrm>
          <a:off x="1744180" y="2524523"/>
          <a:ext cx="923304" cy="1295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3304">
                  <a:extLst>
                    <a:ext uri="{9D8B030D-6E8A-4147-A177-3AD203B41FA5}">
                      <a16:colId xmlns:a16="http://schemas.microsoft.com/office/drawing/2014/main" val="714526130"/>
                    </a:ext>
                  </a:extLst>
                </a:gridCol>
              </a:tblGrid>
              <a:tr h="10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9150930"/>
                  </a:ext>
                </a:extLst>
              </a:tr>
              <a:tr h="10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country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7844620"/>
                  </a:ext>
                </a:extLst>
              </a:tr>
              <a:tr h="10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3720801"/>
                  </a:ext>
                </a:extLst>
              </a:tr>
              <a:tr h="10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9608140"/>
                  </a:ext>
                </a:extLst>
              </a:tr>
              <a:tr h="10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language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6263113"/>
                  </a:ext>
                </a:extLst>
              </a:tr>
              <a:tr h="10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gender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6756238"/>
                  </a:ext>
                </a:extLst>
              </a:tr>
              <a:tr h="10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birth_year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3364884"/>
                  </a:ext>
                </a:extLst>
              </a:tr>
              <a:tr h="10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birth_month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9390372"/>
                  </a:ext>
                </a:extLst>
              </a:tr>
              <a:tr h="10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last_ia_timestamp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6562957"/>
                  </a:ext>
                </a:extLst>
              </a:tr>
              <a:tr h="10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optin_channel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918625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AD9257B-63AF-4B74-5940-CD5787C0C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99645"/>
              </p:ext>
            </p:extLst>
          </p:nvPr>
        </p:nvGraphicFramePr>
        <p:xfrm>
          <a:off x="4676455" y="838175"/>
          <a:ext cx="957371" cy="1165860"/>
        </p:xfrm>
        <a:graphic>
          <a:graphicData uri="http://schemas.openxmlformats.org/drawingml/2006/table">
            <a:tbl>
              <a:tblPr/>
              <a:tblGrid>
                <a:gridCol w="957371">
                  <a:extLst>
                    <a:ext uri="{9D8B030D-6E8A-4147-A177-3AD203B41FA5}">
                      <a16:colId xmlns:a16="http://schemas.microsoft.com/office/drawing/2014/main" val="843132545"/>
                    </a:ext>
                  </a:extLst>
                </a:gridCol>
              </a:tblGrid>
              <a:tr h="8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gcdm_customer_id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891230"/>
                  </a:ext>
                </a:extLst>
              </a:tr>
              <a:tr h="8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16363"/>
                  </a:ext>
                </a:extLst>
              </a:tr>
              <a:tr h="8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91114"/>
                  </a:ext>
                </a:extLst>
              </a:tr>
              <a:tr h="8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ia_type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40012"/>
                  </a:ext>
                </a:extLst>
              </a:tr>
              <a:tr h="8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380483"/>
                  </a:ext>
                </a:extLst>
              </a:tr>
              <a:tr h="8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campaign_id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635608"/>
                  </a:ext>
                </a:extLst>
              </a:tr>
              <a:tr h="8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222013"/>
                  </a:ext>
                </a:extLst>
              </a:tr>
              <a:tr h="8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ia_date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914495"/>
                  </a:ext>
                </a:extLst>
              </a:tr>
              <a:tr h="8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197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5CDC92A-3023-F685-5A54-2F8EF030A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11243"/>
              </p:ext>
            </p:extLst>
          </p:nvPr>
        </p:nvGraphicFramePr>
        <p:xfrm>
          <a:off x="4637210" y="2950938"/>
          <a:ext cx="698270" cy="388620"/>
        </p:xfrm>
        <a:graphic>
          <a:graphicData uri="http://schemas.openxmlformats.org/drawingml/2006/table">
            <a:tbl>
              <a:tblPr/>
              <a:tblGrid>
                <a:gridCol w="698270">
                  <a:extLst>
                    <a:ext uri="{9D8B030D-6E8A-4147-A177-3AD203B41FA5}">
                      <a16:colId xmlns:a16="http://schemas.microsoft.com/office/drawing/2014/main" val="843132545"/>
                    </a:ext>
                  </a:extLst>
                </a:gridCol>
              </a:tblGrid>
              <a:tr h="7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hybris_id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891230"/>
                  </a:ext>
                </a:extLst>
              </a:tr>
              <a:tr h="7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16363"/>
                  </a:ext>
                </a:extLst>
              </a:tr>
              <a:tr h="7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market_area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9111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92A65E6-1660-00AA-F29A-544700F51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13873"/>
              </p:ext>
            </p:extLst>
          </p:nvPr>
        </p:nvGraphicFramePr>
        <p:xfrm>
          <a:off x="6939553" y="476545"/>
          <a:ext cx="957371" cy="1554480"/>
        </p:xfrm>
        <a:graphic>
          <a:graphicData uri="http://schemas.openxmlformats.org/drawingml/2006/table">
            <a:tbl>
              <a:tblPr/>
              <a:tblGrid>
                <a:gridCol w="957371">
                  <a:extLst>
                    <a:ext uri="{9D8B030D-6E8A-4147-A177-3AD203B41FA5}">
                      <a16:colId xmlns:a16="http://schemas.microsoft.com/office/drawing/2014/main" val="843132545"/>
                    </a:ext>
                  </a:extLst>
                </a:gridCol>
              </a:tblGrid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gcdm_customer_id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891230"/>
                  </a:ext>
                </a:extLst>
              </a:tr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16363"/>
                  </a:ext>
                </a:extLst>
              </a:tr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91114"/>
                  </a:ext>
                </a:extLst>
              </a:tr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ia_type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40012"/>
                  </a:ext>
                </a:extLst>
              </a:tr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380483"/>
                  </a:ext>
                </a:extLst>
              </a:tr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campaign_id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635608"/>
                  </a:ext>
                </a:extLst>
              </a:tr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222013"/>
                  </a:ext>
                </a:extLst>
              </a:tr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ia_date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914495"/>
                  </a:ext>
                </a:extLst>
              </a:tr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19735"/>
                  </a:ext>
                </a:extLst>
              </a:tr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hybris_id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626283"/>
                  </a:ext>
                </a:extLst>
              </a:tr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485660"/>
                  </a:ext>
                </a:extLst>
              </a:tr>
              <a:tr h="827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market_area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28830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4C409B3-6506-59F1-CBC7-5EA5752F7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91359"/>
              </p:ext>
            </p:extLst>
          </p:nvPr>
        </p:nvGraphicFramePr>
        <p:xfrm>
          <a:off x="7347783" y="5261536"/>
          <a:ext cx="943961" cy="518160"/>
        </p:xfrm>
        <a:graphic>
          <a:graphicData uri="http://schemas.openxmlformats.org/drawingml/2006/table">
            <a:tbl>
              <a:tblPr/>
              <a:tblGrid>
                <a:gridCol w="943961">
                  <a:extLst>
                    <a:ext uri="{9D8B030D-6E8A-4147-A177-3AD203B41FA5}">
                      <a16:colId xmlns:a16="http://schemas.microsoft.com/office/drawing/2014/main" val="843132545"/>
                    </a:ext>
                  </a:extLst>
                </a:gridCol>
              </a:tblGrid>
              <a:tr h="7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gcdm_customer_id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891230"/>
                  </a:ext>
                </a:extLst>
              </a:tr>
              <a:tr h="7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16363"/>
                  </a:ext>
                </a:extLst>
              </a:tr>
              <a:tr h="7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birth_year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91114"/>
                  </a:ext>
                </a:extLst>
              </a:tr>
              <a:tr h="7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429736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C8757C3-1CE0-086C-5A08-E3F6BD28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1598"/>
              </p:ext>
            </p:extLst>
          </p:nvPr>
        </p:nvGraphicFramePr>
        <p:xfrm>
          <a:off x="9885569" y="2952789"/>
          <a:ext cx="835194" cy="1165860"/>
        </p:xfrm>
        <a:graphic>
          <a:graphicData uri="http://schemas.openxmlformats.org/drawingml/2006/table">
            <a:tbl>
              <a:tblPr/>
              <a:tblGrid>
                <a:gridCol w="835194">
                  <a:extLst>
                    <a:ext uri="{9D8B030D-6E8A-4147-A177-3AD203B41FA5}">
                      <a16:colId xmlns:a16="http://schemas.microsoft.com/office/drawing/2014/main" val="843132545"/>
                    </a:ext>
                  </a:extLst>
                </a:gridCol>
              </a:tblGrid>
              <a:tr h="10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891230"/>
                  </a:ext>
                </a:extLst>
              </a:tr>
              <a:tr h="10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16363"/>
                  </a:ext>
                </a:extLst>
              </a:tr>
              <a:tr h="10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tgt_total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91114"/>
                  </a:ext>
                </a:extLst>
              </a:tr>
              <a:tr h="10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eng_total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40012"/>
                  </a:ext>
                </a:extLst>
              </a:tr>
              <a:tr h="10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edm_open_total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380483"/>
                  </a:ext>
                </a:extLst>
              </a:tr>
              <a:tr h="10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edm_click_total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635608"/>
                  </a:ext>
                </a:extLst>
              </a:tr>
              <a:tr h="10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222013"/>
                  </a:ext>
                </a:extLst>
              </a:tr>
              <a:tr h="10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num_of_comms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914495"/>
                  </a:ext>
                </a:extLst>
              </a:tr>
              <a:tr h="10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19735"/>
                  </a:ext>
                </a:extLst>
              </a:tr>
            </a:tbl>
          </a:graphicData>
        </a:graphic>
      </p:graphicFrame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E96F9EC-1780-095C-CD63-6909D3F26753}"/>
              </a:ext>
            </a:extLst>
          </p:cNvPr>
          <p:cNvCxnSpPr>
            <a:endCxn id="19" idx="2"/>
          </p:cNvCxnSpPr>
          <p:nvPr/>
        </p:nvCxnSpPr>
        <p:spPr>
          <a:xfrm flipV="1">
            <a:off x="1673441" y="3172223"/>
            <a:ext cx="1993044" cy="1232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6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1170</Words>
  <Application>Microsoft Office PowerPoint</Application>
  <PresentationFormat>Widescreen</PresentationFormat>
  <Paragraphs>164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 SQL script</dc:title>
  <dc:creator>Manh</dc:creator>
  <cp:lastModifiedBy>Bharathan Revi</cp:lastModifiedBy>
  <cp:revision>4</cp:revision>
  <dcterms:created xsi:type="dcterms:W3CDTF">2022-09-30T08:45:06Z</dcterms:created>
  <dcterms:modified xsi:type="dcterms:W3CDTF">2022-10-18T07:50:44Z</dcterms:modified>
</cp:coreProperties>
</file>