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zard (Current)" id="{A105AC65-9136-4C0D-AE2C-C57411A535F9}">
          <p14:sldIdLst>
            <p14:sldId id="256"/>
          </p14:sldIdLst>
        </p14:section>
        <p14:section name="Single Frame A" id="{E2C600BF-C530-4A99-8782-4FF54C96C28E}">
          <p14:sldIdLst>
            <p14:sldId id="260"/>
          </p14:sldIdLst>
        </p14:section>
        <p14:section name="Single Frame B" id="{E20864F6-6DBF-4F45-B190-10DEFA2EDB88}">
          <p14:sldIdLst>
            <p14:sldId id="261"/>
          </p14:sldIdLst>
        </p14:section>
        <p14:section name="Hybrid Frame/Wizard" id="{3EA06691-D794-43D7-A4D5-9CA2A933C1DD}">
          <p14:sldIdLst>
            <p14:sldId id="257"/>
            <p14:sldId id="259"/>
          </p14:sldIdLst>
        </p14:section>
        <p14:section name="USGS for comparison" id="{BE9EE37C-AFDA-43D6-B2CF-3023557F69E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99" y="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48DC-0DBE-4F70-BBC1-CAD9F084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BDDD-99C8-4484-93FF-8E9B5F90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78D5-4DE1-4A39-A3AE-18B730B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6A60-B51D-4DBB-93D9-76348B6F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E11B-8312-4385-8142-0A2E672F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75A8-C268-4E5B-9AAB-1AD7130F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2646C-69D9-4E2A-81CA-7EBF5A08B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DB50-741C-4222-9DB0-796DEDE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F662-F5B8-4790-AD89-56607243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6EF7-E6E2-478F-A552-DF46163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7E55D-403F-48CC-812F-1CAE5CD41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52859-8CA4-4069-8392-A5995597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5CA-C8A0-4A18-9802-5DA3FFC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C322-D3B2-45E8-9D6E-A19482A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3165-B853-469A-8A2E-B7B8081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EAFA-46A3-4269-9759-4E8EDCD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C86-C1E7-4325-8012-1F6C31D6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E4F4-7CC5-45BF-A897-C947461E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4B9C-E205-4127-A3CF-D65270D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E5F7-6DD4-4611-887D-9613E02D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1ADF-0CFA-42BB-875B-99C51F2F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84FD-0692-407E-879C-2137C5C0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87F9-5514-48A3-A44C-4ABB0F63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CF62-8E61-4F7B-A44B-C64D35B6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77C7-5F76-4E08-BE08-B456F00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E909-FE45-4049-8C24-6C479342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0FB1-EA75-408C-B271-D2FE04583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5258-B000-42E1-A248-6C2D1B3C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4079-CBA4-49FC-BE69-F1DCF04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10F00-E824-4CA8-ABD4-7E9E4406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CFC8-D7D3-410C-8F76-B23B1461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4222-0F48-45F2-825A-2FE2DAA1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C78C-D2B3-4365-90AC-7D4EED39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F738-8179-4D8E-82D1-73432AE2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6B689-4C61-4DDC-A0CF-7A637C10E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5FA0-87F2-4A11-8525-5E29FCA7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750DE-9DED-4799-B5EB-320E6C31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6AAB2-5122-4688-BE7F-8F269AD4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35B30-C976-4FF9-8ACD-CFE7B0E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E14-C845-4338-ABE8-40A2CF1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0A6E-9120-4D04-8F26-E258F27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9219-C23F-43A7-A263-8BDB5AAA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A8DE7-6C34-4E9C-9983-858B1FA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16358-E935-4FDE-BF2B-5743A3C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9CD9-228C-463D-BE10-BE701AE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7D77-668E-4BFB-B6D4-AC0C918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03F-1408-41E6-B66E-A6B89431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86A-674A-4C98-8DC8-DA6B6B5D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8CFA-D54F-4B43-AD6C-8D502CA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6BCA-D81C-4293-9F67-EEC5094A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FF83-0816-4A41-A054-F61C5F82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31F-3C86-45A5-9BB2-4F113232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E30-1BF5-4768-8102-AE834672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DEF17-BAC5-45A3-B540-889E06502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DA141-E8D1-4C67-A1EB-0096E2A5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8856-CB1E-40A0-99B9-31AA4916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58AC-A56A-4164-B5ED-044BF40B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90DB-B51C-466B-8819-EE7D6AC7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782B-5BA7-45DD-BEA9-89F3DCDF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AA05-3EBB-4A05-9E23-DD5DBBA9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8DE07-F86A-4361-9E44-F4C7B5033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7918-BEC2-47C3-8102-42AB3BBF4D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C3-B153-4F24-B247-873CA177C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F5B0-857F-4361-98C3-BCFA7B5A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E443A-F8C1-446B-A357-93A72C08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57707" cy="278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3F83F-8783-45E7-A0AB-F6C65F3C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043" y="0"/>
            <a:ext cx="3047982" cy="2772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4427E-C26F-45E3-A226-1C919081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361" y="22912"/>
            <a:ext cx="3040250" cy="276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8A032A-8464-4A20-AE0F-0FFE0D6E1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947" y="22912"/>
            <a:ext cx="3057707" cy="2781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3F9D98-F251-4D31-A2A9-BBBA6485B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866877"/>
            <a:ext cx="3057708" cy="2781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EBE52C-DF76-4FC9-B3A2-2BBB7A096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44" y="2866877"/>
            <a:ext cx="3104716" cy="2824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82200F-72F9-4019-84B4-BA45D7C0A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097" y="2866877"/>
            <a:ext cx="3040250" cy="27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C8EEEA-C4E4-4146-B1E5-C58153B5CF64}"/>
              </a:ext>
            </a:extLst>
          </p:cNvPr>
          <p:cNvSpPr txBox="1"/>
          <p:nvPr/>
        </p:nvSpPr>
        <p:spPr>
          <a:xfrm>
            <a:off x="6135195" y="134753"/>
            <a:ext cx="475078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FLOOD HAZARD SOURCE SEARCH PARAMETERS: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ADCIRC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[Year List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Synoptic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 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Tropical Events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Storm List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[Advisory List]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D17C8-6C55-4CDD-A27A-B2B30C4C2B23}"/>
              </a:ext>
            </a:extLst>
          </p:cNvPr>
          <p:cNvSpPr txBox="1"/>
          <p:nvPr/>
        </p:nvSpPr>
        <p:spPr>
          <a:xfrm>
            <a:off x="134989" y="2656372"/>
            <a:ext cx="303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AVAILABLE FLOOD HAZARD 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File 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4682-27FD-46EE-9272-EE6502C9DADE}"/>
              </a:ext>
            </a:extLst>
          </p:cNvPr>
          <p:cNvSpPr txBox="1"/>
          <p:nvPr/>
        </p:nvSpPr>
        <p:spPr>
          <a:xfrm>
            <a:off x="6162846" y="2656372"/>
            <a:ext cx="274793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SELECTED FILE PROPERTIES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7B356-BA01-454A-B5DC-75AC712C60D6}"/>
              </a:ext>
            </a:extLst>
          </p:cNvPr>
          <p:cNvSpPr txBox="1"/>
          <p:nvPr/>
        </p:nvSpPr>
        <p:spPr>
          <a:xfrm>
            <a:off x="3263397" y="6404503"/>
            <a:ext cx="279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Selected File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5DF42-2774-4247-B36C-150C5ED718F2}"/>
              </a:ext>
            </a:extLst>
          </p:cNvPr>
          <p:cNvSpPr txBox="1"/>
          <p:nvPr/>
        </p:nvSpPr>
        <p:spPr>
          <a:xfrm>
            <a:off x="10705142" y="6404503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Quit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9643B-11B9-4DF3-AE9A-F000EDB38152}"/>
              </a:ext>
            </a:extLst>
          </p:cNvPr>
          <p:cNvSpPr txBox="1"/>
          <p:nvPr/>
        </p:nvSpPr>
        <p:spPr>
          <a:xfrm>
            <a:off x="6162846" y="6404503"/>
            <a:ext cx="385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 to Existing Hazard Data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18BCF-1B87-42D4-9373-4C366C4E80FA}"/>
              </a:ext>
            </a:extLst>
          </p:cNvPr>
          <p:cNvSpPr txBox="1"/>
          <p:nvPr/>
        </p:nvSpPr>
        <p:spPr>
          <a:xfrm>
            <a:off x="107338" y="5330773"/>
            <a:ext cx="551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[x]  Project to UTM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Feet | Meters | CM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Input Depth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[x]  Overwrite Existing Hazard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[_] Clip to Study Region (user select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SR|browse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input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polygon|define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min/max x/y)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A7781-646B-43E8-8D76-5E0D4B6CF282}"/>
              </a:ext>
            </a:extLst>
          </p:cNvPr>
          <p:cNvSpPr txBox="1"/>
          <p:nvPr/>
        </p:nvSpPr>
        <p:spPr>
          <a:xfrm>
            <a:off x="8782874" y="2485568"/>
            <a:ext cx="253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button to new window, hover text,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 with more info on each key/value</a:t>
            </a:r>
          </a:p>
        </p:txBody>
      </p:sp>
      <p:sp>
        <p:nvSpPr>
          <p:cNvPr id="2" name="Action Button: Go Back or Previous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250048-9B14-4F05-8519-AE97E68FCCE0}"/>
              </a:ext>
            </a:extLst>
          </p:cNvPr>
          <p:cNvSpPr/>
          <p:nvPr/>
        </p:nvSpPr>
        <p:spPr>
          <a:xfrm rot="5400000">
            <a:off x="5732548" y="2961623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ction Button: Go Back or Previous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1DE366-0362-4A86-9D55-66006D3255CA}"/>
              </a:ext>
            </a:extLst>
          </p:cNvPr>
          <p:cNvSpPr/>
          <p:nvPr/>
        </p:nvSpPr>
        <p:spPr>
          <a:xfrm rot="16200000">
            <a:off x="5732549" y="5120920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ction Button: Go Back or Previous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745ED-05DA-45C4-B715-7FA106BE7AE0}"/>
              </a:ext>
            </a:extLst>
          </p:cNvPr>
          <p:cNvSpPr/>
          <p:nvPr/>
        </p:nvSpPr>
        <p:spPr>
          <a:xfrm rot="5400000">
            <a:off x="11849672" y="2959421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ction Button: Go Back or Previous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782C51-0FFE-49F6-B8BA-00FAAF94A7C6}"/>
              </a:ext>
            </a:extLst>
          </p:cNvPr>
          <p:cNvSpPr/>
          <p:nvPr/>
        </p:nvSpPr>
        <p:spPr>
          <a:xfrm rot="16200000">
            <a:off x="11849672" y="5138922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1F631-8149-47B2-8123-29FCFE368443}"/>
              </a:ext>
            </a:extLst>
          </p:cNvPr>
          <p:cNvSpPr/>
          <p:nvPr/>
        </p:nvSpPr>
        <p:spPr>
          <a:xfrm>
            <a:off x="176389" y="2955352"/>
            <a:ext cx="5765673" cy="237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1A327-AD93-49BD-B55F-510209035EEA}"/>
              </a:ext>
            </a:extLst>
          </p:cNvPr>
          <p:cNvSpPr/>
          <p:nvPr/>
        </p:nvSpPr>
        <p:spPr>
          <a:xfrm>
            <a:off x="6215598" y="2936353"/>
            <a:ext cx="5828644" cy="239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FC5854-C924-43DA-B3F6-1DA873DED66D}"/>
              </a:ext>
            </a:extLst>
          </p:cNvPr>
          <p:cNvSpPr txBox="1"/>
          <p:nvPr/>
        </p:nvSpPr>
        <p:spPr>
          <a:xfrm>
            <a:off x="107338" y="134753"/>
            <a:ext cx="2695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SELECT FLOOD HAZARD TYPE: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[Hazard Type]</a:t>
            </a:r>
          </a:p>
          <a:p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9CC41-DB8A-489B-BBBD-543D688BAFE0}"/>
              </a:ext>
            </a:extLst>
          </p:cNvPr>
          <p:cNvSpPr txBox="1"/>
          <p:nvPr/>
        </p:nvSpPr>
        <p:spPr>
          <a:xfrm>
            <a:off x="3006862" y="124934"/>
            <a:ext cx="2973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SELECT FLOOD HAZARD SOURCE: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[Data Source]</a:t>
            </a:r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B3E43-8936-4212-A5FC-BF3DE7BB060C}"/>
              </a:ext>
            </a:extLst>
          </p:cNvPr>
          <p:cNvSpPr txBox="1"/>
          <p:nvPr/>
        </p:nvSpPr>
        <p:spPr>
          <a:xfrm>
            <a:off x="-23820" y="-317790"/>
            <a:ext cx="310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FLOOD HAZARD IMPORT TOOL</a:t>
            </a:r>
          </a:p>
        </p:txBody>
      </p:sp>
      <p:sp>
        <p:nvSpPr>
          <p:cNvPr id="29" name="Action Button: Go Back or Previous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A68D98-AA14-4EAD-A08D-946FBF537ECC}"/>
              </a:ext>
            </a:extLst>
          </p:cNvPr>
          <p:cNvSpPr/>
          <p:nvPr/>
        </p:nvSpPr>
        <p:spPr>
          <a:xfrm rot="16200000">
            <a:off x="7092823" y="980216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ction Button: Go Back or Previous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F4F258-FE80-453E-A4B1-464901199D48}"/>
              </a:ext>
            </a:extLst>
          </p:cNvPr>
          <p:cNvSpPr/>
          <p:nvPr/>
        </p:nvSpPr>
        <p:spPr>
          <a:xfrm rot="16200000">
            <a:off x="7277647" y="1470097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ction Button: Go Back or Previous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36E59D-4694-4C42-AB80-CDB4D09C2A42}"/>
              </a:ext>
            </a:extLst>
          </p:cNvPr>
          <p:cNvSpPr/>
          <p:nvPr/>
        </p:nvSpPr>
        <p:spPr>
          <a:xfrm rot="16200000">
            <a:off x="7399188" y="1713342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ction Button: Go Back or Previous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F5CA8AF-3137-4804-9BB6-58650E2C7432}"/>
              </a:ext>
            </a:extLst>
          </p:cNvPr>
          <p:cNvSpPr/>
          <p:nvPr/>
        </p:nvSpPr>
        <p:spPr>
          <a:xfrm rot="16200000">
            <a:off x="4223911" y="443264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ction Button: Go Back or Previous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E06BA8-142F-4F46-B4A9-00273CA36A63}"/>
              </a:ext>
            </a:extLst>
          </p:cNvPr>
          <p:cNvSpPr/>
          <p:nvPr/>
        </p:nvSpPr>
        <p:spPr>
          <a:xfrm rot="16200000">
            <a:off x="1347635" y="456542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2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C8EEEA-C4E4-4146-B1E5-C58153B5CF64}"/>
              </a:ext>
            </a:extLst>
          </p:cNvPr>
          <p:cNvSpPr txBox="1"/>
          <p:nvPr/>
        </p:nvSpPr>
        <p:spPr>
          <a:xfrm>
            <a:off x="539138" y="1711410"/>
            <a:ext cx="4403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FLOOD HAZARD SOURCE SEARCH PARAMETERS: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[Year List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WeatherType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[Storm List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[Advisory List]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D17C8-6C55-4CDD-A27A-B2B30C4C2B23}"/>
              </a:ext>
            </a:extLst>
          </p:cNvPr>
          <p:cNvSpPr txBox="1"/>
          <p:nvPr/>
        </p:nvSpPr>
        <p:spPr>
          <a:xfrm>
            <a:off x="6149198" y="109353"/>
            <a:ext cx="31875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AVAILABLE FLOOD HAZARD 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File 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4682-27FD-46EE-9272-EE6502C9DADE}"/>
              </a:ext>
            </a:extLst>
          </p:cNvPr>
          <p:cNvSpPr txBox="1"/>
          <p:nvPr/>
        </p:nvSpPr>
        <p:spPr>
          <a:xfrm>
            <a:off x="6137846" y="2962878"/>
            <a:ext cx="274793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SELECTED FILE PROPERTIES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7B356-BA01-454A-B5DC-75AC712C60D6}"/>
              </a:ext>
            </a:extLst>
          </p:cNvPr>
          <p:cNvSpPr txBox="1"/>
          <p:nvPr/>
        </p:nvSpPr>
        <p:spPr>
          <a:xfrm>
            <a:off x="6190598" y="5807437"/>
            <a:ext cx="35364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and Import Selected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5DF42-2774-4247-B36C-150C5ED718F2}"/>
              </a:ext>
            </a:extLst>
          </p:cNvPr>
          <p:cNvSpPr txBox="1"/>
          <p:nvPr/>
        </p:nvSpPr>
        <p:spPr>
          <a:xfrm>
            <a:off x="11411995" y="6344166"/>
            <a:ext cx="6030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9643B-11B9-4DF3-AE9A-F000EDB38152}"/>
              </a:ext>
            </a:extLst>
          </p:cNvPr>
          <p:cNvSpPr txBox="1"/>
          <p:nvPr/>
        </p:nvSpPr>
        <p:spPr>
          <a:xfrm>
            <a:off x="6198174" y="6344166"/>
            <a:ext cx="41898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for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Existing Hazard Data to Import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18BCF-1B87-42D4-9373-4C366C4E80FA}"/>
              </a:ext>
            </a:extLst>
          </p:cNvPr>
          <p:cNvSpPr txBox="1"/>
          <p:nvPr/>
        </p:nvSpPr>
        <p:spPr>
          <a:xfrm>
            <a:off x="524121" y="5513169"/>
            <a:ext cx="4100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[x]  Project to UTM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[Feet ]     Input Depth Units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(ft, m, cm; feet by default)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[x]  Overwrite Existing Hazard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[_] Clip to Study Region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A7781-646B-43E8-8D76-5E0D4B6CF282}"/>
              </a:ext>
            </a:extLst>
          </p:cNvPr>
          <p:cNvSpPr txBox="1"/>
          <p:nvPr/>
        </p:nvSpPr>
        <p:spPr>
          <a:xfrm>
            <a:off x="8747043" y="2797991"/>
            <a:ext cx="253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button to new window, hover text,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 with more info on each key/value</a:t>
            </a:r>
          </a:p>
        </p:txBody>
      </p:sp>
      <p:sp>
        <p:nvSpPr>
          <p:cNvPr id="2" name="Action Button: Go Back or Previous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250048-9B14-4F05-8519-AE97E68FCCE0}"/>
              </a:ext>
            </a:extLst>
          </p:cNvPr>
          <p:cNvSpPr/>
          <p:nvPr/>
        </p:nvSpPr>
        <p:spPr>
          <a:xfrm rot="5400000">
            <a:off x="11746757" y="414604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ction Button: Go Back or Previous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1DE366-0362-4A86-9D55-66006D3255CA}"/>
              </a:ext>
            </a:extLst>
          </p:cNvPr>
          <p:cNvSpPr/>
          <p:nvPr/>
        </p:nvSpPr>
        <p:spPr>
          <a:xfrm rot="16200000">
            <a:off x="11746758" y="2573901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ction Button: Go Back or Previous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745ED-05DA-45C4-B715-7FA106BE7AE0}"/>
              </a:ext>
            </a:extLst>
          </p:cNvPr>
          <p:cNvSpPr/>
          <p:nvPr/>
        </p:nvSpPr>
        <p:spPr>
          <a:xfrm rot="5400000">
            <a:off x="11824672" y="3265927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ction Button: Go Back or Previous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782C51-0FFE-49F6-B8BA-00FAAF94A7C6}"/>
              </a:ext>
            </a:extLst>
          </p:cNvPr>
          <p:cNvSpPr/>
          <p:nvPr/>
        </p:nvSpPr>
        <p:spPr>
          <a:xfrm rot="16200000">
            <a:off x="11824672" y="5445428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1F631-8149-47B2-8123-29FCFE368443}"/>
              </a:ext>
            </a:extLst>
          </p:cNvPr>
          <p:cNvSpPr/>
          <p:nvPr/>
        </p:nvSpPr>
        <p:spPr>
          <a:xfrm>
            <a:off x="6190598" y="408333"/>
            <a:ext cx="5765673" cy="237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1A327-AD93-49BD-B55F-510209035EEA}"/>
              </a:ext>
            </a:extLst>
          </p:cNvPr>
          <p:cNvSpPr/>
          <p:nvPr/>
        </p:nvSpPr>
        <p:spPr>
          <a:xfrm>
            <a:off x="6190598" y="3242859"/>
            <a:ext cx="5828644" cy="239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FC5854-C924-43DA-B3F6-1DA873DED66D}"/>
              </a:ext>
            </a:extLst>
          </p:cNvPr>
          <p:cNvSpPr txBox="1"/>
          <p:nvPr/>
        </p:nvSpPr>
        <p:spPr>
          <a:xfrm>
            <a:off x="539138" y="109353"/>
            <a:ext cx="2846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 SELECT FLOOD HAZARD TYPE:</a:t>
            </a:r>
          </a:p>
          <a:p>
            <a:r>
              <a:rPr lang="en-US" sz="1600" dirty="0"/>
              <a:t>Hazard Type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9CC41-DB8A-489B-BBBD-543D688BAFE0}"/>
              </a:ext>
            </a:extLst>
          </p:cNvPr>
          <p:cNvSpPr txBox="1"/>
          <p:nvPr/>
        </p:nvSpPr>
        <p:spPr>
          <a:xfrm>
            <a:off x="543401" y="1001804"/>
            <a:ext cx="312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 SELECT FLOOD HAZARD SOURCE: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[Data Source]</a:t>
            </a:r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B3E43-8936-4212-A5FC-BF3DE7BB060C}"/>
              </a:ext>
            </a:extLst>
          </p:cNvPr>
          <p:cNvSpPr txBox="1"/>
          <p:nvPr/>
        </p:nvSpPr>
        <p:spPr>
          <a:xfrm>
            <a:off x="0" y="-342209"/>
            <a:ext cx="310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FLOOD HAZARD IMPORT TOOL</a:t>
            </a:r>
          </a:p>
        </p:txBody>
      </p:sp>
      <p:sp>
        <p:nvSpPr>
          <p:cNvPr id="29" name="Action Button: Go Back or Previous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A68D98-AA14-4EAD-A08D-946FBF537ECC}"/>
              </a:ext>
            </a:extLst>
          </p:cNvPr>
          <p:cNvSpPr/>
          <p:nvPr/>
        </p:nvSpPr>
        <p:spPr>
          <a:xfrm rot="16200000">
            <a:off x="1508062" y="2261536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ction Button: Go Back or Previous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F4F258-FE80-453E-A4B1-464901199D48}"/>
              </a:ext>
            </a:extLst>
          </p:cNvPr>
          <p:cNvSpPr/>
          <p:nvPr/>
        </p:nvSpPr>
        <p:spPr>
          <a:xfrm rot="16200000">
            <a:off x="1702398" y="2774451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ction Button: Go Back or Previous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36E59D-4694-4C42-AB80-CDB4D09C2A42}"/>
              </a:ext>
            </a:extLst>
          </p:cNvPr>
          <p:cNvSpPr/>
          <p:nvPr/>
        </p:nvSpPr>
        <p:spPr>
          <a:xfrm rot="16200000">
            <a:off x="1825970" y="3030909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ction Button: Go Back or Previous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F5CA8AF-3137-4804-9BB6-58650E2C7432}"/>
              </a:ext>
            </a:extLst>
          </p:cNvPr>
          <p:cNvSpPr/>
          <p:nvPr/>
        </p:nvSpPr>
        <p:spPr>
          <a:xfrm rot="16200000">
            <a:off x="1760450" y="1320134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ction Button: Go Back or Previous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9460EE-B58D-4A48-AC72-E4F9C27B5D38}"/>
              </a:ext>
            </a:extLst>
          </p:cNvPr>
          <p:cNvSpPr/>
          <p:nvPr/>
        </p:nvSpPr>
        <p:spPr>
          <a:xfrm rot="16200000">
            <a:off x="1071925" y="6090136"/>
            <a:ext cx="148535" cy="97192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E8AE7-1977-4C8E-8542-58C287C687F7}"/>
              </a:ext>
            </a:extLst>
          </p:cNvPr>
          <p:cNvSpPr txBox="1"/>
          <p:nvPr/>
        </p:nvSpPr>
        <p:spPr>
          <a:xfrm>
            <a:off x="744535" y="3744455"/>
            <a:ext cx="487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Blank space to adjust as necessary for other data source 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earch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1AF26-8273-488B-A2A6-B58E7C7F2F93}"/>
              </a:ext>
            </a:extLst>
          </p:cNvPr>
          <p:cNvSpPr txBox="1"/>
          <p:nvPr/>
        </p:nvSpPr>
        <p:spPr>
          <a:xfrm>
            <a:off x="2417894" y="6432949"/>
            <a:ext cx="341140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1200" b="1" dirty="0">
                <a:latin typeface="Calibri" panose="020F0502020204030204"/>
              </a:rPr>
              <a:t>S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 SR | Select polygon | Enter min/max x/y]</a:t>
            </a:r>
            <a:endParaRPr lang="en-US" sz="1200" b="1" dirty="0"/>
          </a:p>
        </p:txBody>
      </p:sp>
      <p:sp>
        <p:nvSpPr>
          <p:cNvPr id="36" name="Action Button: Go Back or Previous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8966DA-71F5-41D6-99B2-C1660E480468}"/>
              </a:ext>
            </a:extLst>
          </p:cNvPr>
          <p:cNvSpPr/>
          <p:nvPr/>
        </p:nvSpPr>
        <p:spPr>
          <a:xfrm rot="16200000">
            <a:off x="1663283" y="431201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026DD-C674-4007-9692-3AA45C7E2EB2}"/>
              </a:ext>
            </a:extLst>
          </p:cNvPr>
          <p:cNvSpPr txBox="1"/>
          <p:nvPr/>
        </p:nvSpPr>
        <p:spPr>
          <a:xfrm>
            <a:off x="629089" y="1967800"/>
            <a:ext cx="16689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Search by Study Region </a:t>
            </a:r>
            <a:endParaRPr 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796385-D846-4F5B-9AF9-20405D8E1D01}"/>
              </a:ext>
            </a:extLst>
          </p:cNvPr>
          <p:cNvSpPr txBox="1"/>
          <p:nvPr/>
        </p:nvSpPr>
        <p:spPr>
          <a:xfrm>
            <a:off x="2298075" y="5776754"/>
            <a:ext cx="1286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Project by default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AB6CE4-50A1-440C-8884-589269F60EDF}"/>
              </a:ext>
            </a:extLst>
          </p:cNvPr>
          <p:cNvSpPr txBox="1"/>
          <p:nvPr/>
        </p:nvSpPr>
        <p:spPr>
          <a:xfrm>
            <a:off x="3076915" y="6204869"/>
            <a:ext cx="2969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Could warn user if already exists and prompt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3B2F0-E783-4680-B4D3-689051C69D1D}"/>
              </a:ext>
            </a:extLst>
          </p:cNvPr>
          <p:cNvSpPr txBox="1"/>
          <p:nvPr/>
        </p:nvSpPr>
        <p:spPr>
          <a:xfrm>
            <a:off x="2358626" y="1967800"/>
            <a:ext cx="352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*Only some data sources can support searching by SR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F34B43-F0F5-4BE0-A9C3-8C280D9D595F}"/>
              </a:ext>
            </a:extLst>
          </p:cNvPr>
          <p:cNvSpPr txBox="1"/>
          <p:nvPr/>
        </p:nvSpPr>
        <p:spPr>
          <a:xfrm>
            <a:off x="2131105" y="2259222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ADCIRC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parameters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ction Button: Go Back or Previous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FB37E7-A5FA-4378-8495-7A5087E9287E}"/>
              </a:ext>
            </a:extLst>
          </p:cNvPr>
          <p:cNvSpPr/>
          <p:nvPr/>
        </p:nvSpPr>
        <p:spPr>
          <a:xfrm rot="16200000">
            <a:off x="1905424" y="2526169"/>
            <a:ext cx="174227" cy="194334"/>
          </a:xfrm>
          <a:prstGeom prst="actionButtonBackPrevio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71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7E35A-4D96-4542-ACB5-C98BCFD9E018}"/>
              </a:ext>
            </a:extLst>
          </p:cNvPr>
          <p:cNvSpPr txBox="1"/>
          <p:nvPr/>
        </p:nvSpPr>
        <p:spPr>
          <a:xfrm>
            <a:off x="586813" y="408628"/>
            <a:ext cx="29336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Flood Hazard Type Selection:</a:t>
            </a:r>
          </a:p>
          <a:p>
            <a:r>
              <a:rPr lang="en-US" b="1" dirty="0"/>
              <a:t>o Riverine</a:t>
            </a:r>
          </a:p>
          <a:p>
            <a:r>
              <a:rPr lang="en-US" dirty="0"/>
              <a:t>    (USGS, NOAA, NHD+,</a:t>
            </a:r>
          </a:p>
          <a:p>
            <a:r>
              <a:rPr lang="en-US" dirty="0"/>
              <a:t>    Stream Stats, </a:t>
            </a:r>
          </a:p>
          <a:p>
            <a:r>
              <a:rPr lang="en-US" dirty="0"/>
              <a:t>    FEMA MSC)</a:t>
            </a:r>
          </a:p>
          <a:p>
            <a:endParaRPr lang="en-US" dirty="0"/>
          </a:p>
          <a:p>
            <a:r>
              <a:rPr lang="en-US" b="1" dirty="0"/>
              <a:t>o Storm Surge / Coastal</a:t>
            </a:r>
          </a:p>
          <a:p>
            <a:r>
              <a:rPr lang="en-US" dirty="0"/>
              <a:t>    (ADCIRC, SLOSH, </a:t>
            </a:r>
          </a:p>
          <a:p>
            <a:r>
              <a:rPr lang="en-US" dirty="0"/>
              <a:t>    FEMA MSC, NOAA SLR)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609CC-D213-4E07-AD30-1C4482C51677}"/>
              </a:ext>
            </a:extLst>
          </p:cNvPr>
          <p:cNvSpPr txBox="1"/>
          <p:nvPr/>
        </p:nvSpPr>
        <p:spPr>
          <a:xfrm>
            <a:off x="6345878" y="318391"/>
            <a:ext cx="3125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Flood Hazard Source Selection:</a:t>
            </a:r>
          </a:p>
          <a:p>
            <a:r>
              <a:rPr lang="en-US" dirty="0"/>
              <a:t>o USGS</a:t>
            </a:r>
          </a:p>
          <a:p>
            <a:r>
              <a:rPr lang="en-US" dirty="0"/>
              <a:t>o NOAA</a:t>
            </a:r>
          </a:p>
          <a:p>
            <a:r>
              <a:rPr lang="en-US" dirty="0"/>
              <a:t>o NHD+</a:t>
            </a:r>
          </a:p>
          <a:p>
            <a:r>
              <a:rPr lang="en-US" dirty="0"/>
              <a:t>o Stream Stats</a:t>
            </a:r>
          </a:p>
          <a:p>
            <a:r>
              <a:rPr lang="en-US" dirty="0"/>
              <a:t>o FEMA MSC</a:t>
            </a:r>
          </a:p>
          <a:p>
            <a:endParaRPr lang="en-US" dirty="0"/>
          </a:p>
          <a:p>
            <a:r>
              <a:rPr lang="en-US" dirty="0"/>
              <a:t>o ADCIRC</a:t>
            </a:r>
          </a:p>
          <a:p>
            <a:r>
              <a:rPr lang="en-US" dirty="0"/>
              <a:t>o SLOSH</a:t>
            </a:r>
          </a:p>
          <a:p>
            <a:r>
              <a:rPr lang="en-US" dirty="0"/>
              <a:t>o NOAA SLR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0BF8D-AFFC-419F-9DB2-5BE0BE500F96}"/>
              </a:ext>
            </a:extLst>
          </p:cNvPr>
          <p:cNvSpPr txBox="1"/>
          <p:nvPr/>
        </p:nvSpPr>
        <p:spPr>
          <a:xfrm>
            <a:off x="6223274" y="6289980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040C9-8867-45B9-85BC-5AA15C1F8EEC}"/>
              </a:ext>
            </a:extLst>
          </p:cNvPr>
          <p:cNvSpPr txBox="1"/>
          <p:nvPr/>
        </p:nvSpPr>
        <p:spPr>
          <a:xfrm>
            <a:off x="10760215" y="6369661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Quit Button</a:t>
            </a:r>
          </a:p>
        </p:txBody>
      </p:sp>
    </p:spTree>
    <p:extLst>
      <p:ext uri="{BB962C8B-B14F-4D97-AF65-F5344CB8AC3E}">
        <p14:creationId xmlns:p14="http://schemas.microsoft.com/office/powerpoint/2010/main" val="334331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C8EEEA-C4E4-4146-B1E5-C58153B5CF64}"/>
              </a:ext>
            </a:extLst>
          </p:cNvPr>
          <p:cNvSpPr txBox="1"/>
          <p:nvPr/>
        </p:nvSpPr>
        <p:spPr>
          <a:xfrm>
            <a:off x="6135195" y="104273"/>
            <a:ext cx="61101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Search Parameters:</a:t>
            </a:r>
            <a:endParaRPr lang="en-US" dirty="0"/>
          </a:p>
          <a:p>
            <a:r>
              <a:rPr lang="en-US" dirty="0"/>
              <a:t>ADCIRC</a:t>
            </a:r>
          </a:p>
          <a:p>
            <a:r>
              <a:rPr lang="en-US" dirty="0"/>
              <a:t>Year List </a:t>
            </a:r>
          </a:p>
          <a:p>
            <a:r>
              <a:rPr lang="en-US" dirty="0" err="1"/>
              <a:t>WeatherType</a:t>
            </a:r>
            <a:r>
              <a:rPr lang="en-US" dirty="0"/>
              <a:t> Radio Button (Synoptic/Global | Tropical Events)</a:t>
            </a:r>
          </a:p>
          <a:p>
            <a:r>
              <a:rPr lang="en-US" dirty="0"/>
              <a:t>Storm List (based on year) </a:t>
            </a:r>
          </a:p>
          <a:p>
            <a:r>
              <a:rPr lang="en-US" dirty="0"/>
              <a:t>Advisory List (based on storm, year)</a:t>
            </a:r>
          </a:p>
          <a:p>
            <a:endParaRPr lang="en-US" dirty="0"/>
          </a:p>
          <a:p>
            <a:r>
              <a:rPr lang="en-US" dirty="0"/>
              <a:t>USGS ?</a:t>
            </a:r>
          </a:p>
          <a:p>
            <a:r>
              <a:rPr lang="en-US" dirty="0"/>
              <a:t>MSC ?</a:t>
            </a:r>
          </a:p>
          <a:p>
            <a:r>
              <a:rPr lang="en-US" dirty="0"/>
              <a:t>NHD+ ?</a:t>
            </a:r>
          </a:p>
          <a:p>
            <a:r>
              <a:rPr lang="en-US" dirty="0"/>
              <a:t>Stream Stats ?</a:t>
            </a:r>
          </a:p>
          <a:p>
            <a:r>
              <a:rPr lang="en-US" dirty="0"/>
              <a:t>SLOSH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D17C8-6C55-4CDD-A27A-B2B30C4C2B23}"/>
              </a:ext>
            </a:extLst>
          </p:cNvPr>
          <p:cNvSpPr txBox="1"/>
          <p:nvPr/>
        </p:nvSpPr>
        <p:spPr>
          <a:xfrm>
            <a:off x="175409" y="3483922"/>
            <a:ext cx="1600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Available Files:</a:t>
            </a:r>
          </a:p>
          <a:p>
            <a:r>
              <a:rPr lang="en-US" dirty="0"/>
              <a:t>File 1</a:t>
            </a:r>
          </a:p>
          <a:p>
            <a:r>
              <a:rPr lang="en-US" dirty="0"/>
              <a:t>File 2</a:t>
            </a:r>
          </a:p>
          <a:p>
            <a:r>
              <a:rPr lang="en-US" dirty="0"/>
              <a:t>File 3</a:t>
            </a:r>
          </a:p>
          <a:p>
            <a:r>
              <a:rPr lang="en-US" dirty="0"/>
              <a:t>File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4682-27FD-46EE-9272-EE6502C9DADE}"/>
              </a:ext>
            </a:extLst>
          </p:cNvPr>
          <p:cNvSpPr txBox="1"/>
          <p:nvPr/>
        </p:nvSpPr>
        <p:spPr>
          <a:xfrm>
            <a:off x="6167048" y="3516641"/>
            <a:ext cx="2485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Selected File Properties:</a:t>
            </a:r>
          </a:p>
          <a:p>
            <a:r>
              <a:rPr lang="en-US" dirty="0"/>
              <a:t>Key 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  <a:r>
              <a:rPr lang="en-US" dirty="0"/>
              <a:t> | Value </a:t>
            </a:r>
          </a:p>
          <a:p>
            <a:r>
              <a:rPr lang="en-US" dirty="0"/>
              <a:t>Key</a:t>
            </a:r>
            <a:r>
              <a:rPr lang="en-US" sz="1800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dirty="0"/>
              <a:t>| Value</a:t>
            </a:r>
          </a:p>
          <a:p>
            <a:r>
              <a:rPr lang="en-US" dirty="0"/>
              <a:t>Key 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dirty="0"/>
              <a:t>| Value</a:t>
            </a:r>
          </a:p>
          <a:p>
            <a:r>
              <a:rPr lang="en-US" dirty="0"/>
              <a:t>Key 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dirty="0"/>
              <a:t>|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7B356-BA01-454A-B5DC-75AC712C60D6}"/>
              </a:ext>
            </a:extLst>
          </p:cNvPr>
          <p:cNvSpPr txBox="1"/>
          <p:nvPr/>
        </p:nvSpPr>
        <p:spPr>
          <a:xfrm>
            <a:off x="3263397" y="6302903"/>
            <a:ext cx="279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Selected File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5DF42-2774-4247-B36C-150C5ED718F2}"/>
              </a:ext>
            </a:extLst>
          </p:cNvPr>
          <p:cNvSpPr txBox="1"/>
          <p:nvPr/>
        </p:nvSpPr>
        <p:spPr>
          <a:xfrm>
            <a:off x="10705142" y="6302903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Quit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C4451-CCD5-4DF1-AC37-A0463488CF1D}"/>
              </a:ext>
            </a:extLst>
          </p:cNvPr>
          <p:cNvSpPr txBox="1"/>
          <p:nvPr/>
        </p:nvSpPr>
        <p:spPr>
          <a:xfrm>
            <a:off x="175409" y="185764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Flood Hazard Type:</a:t>
            </a:r>
          </a:p>
          <a:p>
            <a:r>
              <a:rPr lang="en-US" dirty="0"/>
              <a:t>Storm Surge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BD12B-E93B-47C7-8DDE-2AA49C4B30AB}"/>
              </a:ext>
            </a:extLst>
          </p:cNvPr>
          <p:cNvSpPr txBox="1"/>
          <p:nvPr/>
        </p:nvSpPr>
        <p:spPr>
          <a:xfrm>
            <a:off x="2762383" y="185764"/>
            <a:ext cx="219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Flood Hazard Source:</a:t>
            </a:r>
          </a:p>
          <a:p>
            <a:r>
              <a:rPr lang="en-US" dirty="0"/>
              <a:t>ADCIRC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B2EF1-346F-42C9-A779-9C73B2572FE9}"/>
              </a:ext>
            </a:extLst>
          </p:cNvPr>
          <p:cNvSpPr txBox="1"/>
          <p:nvPr/>
        </p:nvSpPr>
        <p:spPr>
          <a:xfrm>
            <a:off x="175409" y="6345237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9643B-11B9-4DF3-AE9A-F000EDB38152}"/>
              </a:ext>
            </a:extLst>
          </p:cNvPr>
          <p:cNvSpPr txBox="1"/>
          <p:nvPr/>
        </p:nvSpPr>
        <p:spPr>
          <a:xfrm>
            <a:off x="6162846" y="6302903"/>
            <a:ext cx="385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 to Existing Hazard Data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18BCF-1B87-42D4-9373-4C366C4E80FA}"/>
              </a:ext>
            </a:extLst>
          </p:cNvPr>
          <p:cNvSpPr txBox="1"/>
          <p:nvPr/>
        </p:nvSpPr>
        <p:spPr>
          <a:xfrm>
            <a:off x="232559" y="2209503"/>
            <a:ext cx="5748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Options:</a:t>
            </a:r>
          </a:p>
          <a:p>
            <a:r>
              <a:rPr lang="en-US" sz="1200" dirty="0"/>
              <a:t>[True]  Project to UTM Zone</a:t>
            </a:r>
          </a:p>
          <a:p>
            <a:r>
              <a:rPr lang="en-US" sz="1200" dirty="0"/>
              <a:t>[Feet| </a:t>
            </a:r>
            <a:r>
              <a:rPr lang="en-US" sz="1200" dirty="0" err="1"/>
              <a:t>Meters|CM</a:t>
            </a:r>
            <a:r>
              <a:rPr lang="en-US" sz="1200" dirty="0"/>
              <a:t> ] Input Depth Units (must be feet at import)</a:t>
            </a:r>
          </a:p>
          <a:p>
            <a:r>
              <a:rPr lang="en-US" sz="1200" dirty="0"/>
              <a:t>[True]  Overwrite Existing Hazard Data</a:t>
            </a:r>
          </a:p>
          <a:p>
            <a:r>
              <a:rPr lang="en-US" sz="1200" dirty="0"/>
              <a:t>[False] Clip to Study Region (user select </a:t>
            </a:r>
            <a:r>
              <a:rPr lang="en-US" sz="1200" dirty="0" err="1"/>
              <a:t>SR|browse</a:t>
            </a:r>
            <a:r>
              <a:rPr lang="en-US" sz="1200" dirty="0"/>
              <a:t> to input </a:t>
            </a:r>
            <a:r>
              <a:rPr lang="en-US" sz="1200" dirty="0" err="1"/>
              <a:t>polygon|define</a:t>
            </a:r>
            <a:r>
              <a:rPr lang="en-US" sz="1200" dirty="0"/>
              <a:t> min/max x/y)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A7781-646B-43E8-8D76-5E0D4B6CF282}"/>
              </a:ext>
            </a:extLst>
          </p:cNvPr>
          <p:cNvSpPr txBox="1"/>
          <p:nvPr/>
        </p:nvSpPr>
        <p:spPr>
          <a:xfrm>
            <a:off x="6233667" y="5017168"/>
            <a:ext cx="253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) button to new window, hover text,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doc with more info on each key/value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ABDDB-2D4D-4D35-B3EB-3BEC9156DA8A}"/>
              </a:ext>
            </a:extLst>
          </p:cNvPr>
          <p:cNvSpPr txBox="1"/>
          <p:nvPr/>
        </p:nvSpPr>
        <p:spPr>
          <a:xfrm>
            <a:off x="7975746" y="484492"/>
            <a:ext cx="458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Is there plan to use Synoptic? Large global files that need to be clipped.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Concentrate on Tropical? Doug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F0A01-66D9-4545-921D-E1C9937A7192}"/>
              </a:ext>
            </a:extLst>
          </p:cNvPr>
          <p:cNvSpPr txBox="1"/>
          <p:nvPr/>
        </p:nvSpPr>
        <p:spPr>
          <a:xfrm>
            <a:off x="6863226" y="2358416"/>
            <a:ext cx="290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Parameters will be different for each source</a:t>
            </a:r>
          </a:p>
        </p:txBody>
      </p:sp>
      <p:sp>
        <p:nvSpPr>
          <p:cNvPr id="2" name="Action Button: Go Back or Previous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250048-9B14-4F05-8519-AE97E68FCCE0}"/>
              </a:ext>
            </a:extLst>
          </p:cNvPr>
          <p:cNvSpPr/>
          <p:nvPr/>
        </p:nvSpPr>
        <p:spPr>
          <a:xfrm rot="5400000">
            <a:off x="1496773" y="3797642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Go Back or Previous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1DE366-0362-4A86-9D55-66006D3255CA}"/>
              </a:ext>
            </a:extLst>
          </p:cNvPr>
          <p:cNvSpPr/>
          <p:nvPr/>
        </p:nvSpPr>
        <p:spPr>
          <a:xfrm rot="16200000">
            <a:off x="1496773" y="4720936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Go Back or Previous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745ED-05DA-45C4-B715-7FA106BE7AE0}"/>
              </a:ext>
            </a:extLst>
          </p:cNvPr>
          <p:cNvSpPr/>
          <p:nvPr/>
        </p:nvSpPr>
        <p:spPr>
          <a:xfrm rot="5400000">
            <a:off x="8382163" y="3849688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Go Back or Previous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782C51-0FFE-49F6-B8BA-00FAAF94A7C6}"/>
              </a:ext>
            </a:extLst>
          </p:cNvPr>
          <p:cNvSpPr/>
          <p:nvPr/>
        </p:nvSpPr>
        <p:spPr>
          <a:xfrm rot="16200000">
            <a:off x="8382979" y="4787662"/>
            <a:ext cx="200024" cy="18748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1F631-8149-47B2-8123-29FCFE368443}"/>
              </a:ext>
            </a:extLst>
          </p:cNvPr>
          <p:cNvSpPr/>
          <p:nvPr/>
        </p:nvSpPr>
        <p:spPr>
          <a:xfrm>
            <a:off x="232559" y="3782902"/>
            <a:ext cx="1457968" cy="114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1A327-AD93-49BD-B55F-510209035EEA}"/>
              </a:ext>
            </a:extLst>
          </p:cNvPr>
          <p:cNvSpPr/>
          <p:nvPr/>
        </p:nvSpPr>
        <p:spPr>
          <a:xfrm>
            <a:off x="6233667" y="3836935"/>
            <a:ext cx="2343065" cy="114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53EF0-4357-423B-BF89-A47712309E0E}"/>
              </a:ext>
            </a:extLst>
          </p:cNvPr>
          <p:cNvSpPr txBox="1"/>
          <p:nvPr/>
        </p:nvSpPr>
        <p:spPr>
          <a:xfrm>
            <a:off x="8624077" y="1268476"/>
            <a:ext cx="37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This could be a long list of dates for synoptic </a:t>
            </a:r>
            <a:r>
              <a:rPr lang="en-US" sz="1200" dirty="0" err="1">
                <a:solidFill>
                  <a:srgbClr val="FF0000"/>
                </a:solidFill>
              </a:rPr>
              <a:t>weathertype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FE04E-635E-4852-ADF7-B554E3E61BD2}"/>
              </a:ext>
            </a:extLst>
          </p:cNvPr>
          <p:cNvSpPr txBox="1"/>
          <p:nvPr/>
        </p:nvSpPr>
        <p:spPr>
          <a:xfrm>
            <a:off x="2574447" y="3198167"/>
            <a:ext cx="15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Rename file?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Rename clipped files?</a:t>
            </a:r>
          </a:p>
        </p:txBody>
      </p:sp>
    </p:spTree>
    <p:extLst>
      <p:ext uri="{BB962C8B-B14F-4D97-AF65-F5344CB8AC3E}">
        <p14:creationId xmlns:p14="http://schemas.microsoft.com/office/powerpoint/2010/main" val="156856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52C4FC-4A72-44E0-97EC-30348DAA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81000"/>
            <a:ext cx="83343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715</Words>
  <Application>Microsoft Office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Lindeman</dc:creator>
  <cp:lastModifiedBy>Colin Lindeman</cp:lastModifiedBy>
  <cp:revision>105</cp:revision>
  <dcterms:created xsi:type="dcterms:W3CDTF">2021-06-17T00:58:38Z</dcterms:created>
  <dcterms:modified xsi:type="dcterms:W3CDTF">2021-08-05T19:41:02Z</dcterms:modified>
</cp:coreProperties>
</file>