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95" r:id="rId5"/>
    <p:sldId id="276" r:id="rId6"/>
    <p:sldId id="277" r:id="rId7"/>
    <p:sldId id="278" r:id="rId8"/>
    <p:sldId id="279" r:id="rId9"/>
    <p:sldId id="280" r:id="rId10"/>
    <p:sldId id="281" r:id="rId11"/>
    <p:sldId id="296" r:id="rId12"/>
    <p:sldId id="283" r:id="rId13"/>
    <p:sldId id="297" r:id="rId14"/>
    <p:sldId id="282" r:id="rId15"/>
    <p:sldId id="287" r:id="rId16"/>
    <p:sldId id="298" r:id="rId17"/>
    <p:sldId id="288" r:id="rId18"/>
    <p:sldId id="289" r:id="rId19"/>
    <p:sldId id="290" r:id="rId20"/>
    <p:sldId id="299" r:id="rId21"/>
    <p:sldId id="291" r:id="rId22"/>
    <p:sldId id="292" r:id="rId23"/>
    <p:sldId id="293" r:id="rId24"/>
    <p:sldId id="294" r:id="rId25"/>
    <p:sldId id="3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F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69" d="100"/>
          <a:sy n="69" d="100"/>
        </p:scale>
        <p:origin x="780"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1/25/2022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06196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156269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494237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96177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688343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055873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62980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414767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501226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858903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52108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3364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1/25/2022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1/25/2022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306D6F-8E8B-44F3-A8BB-836056FB3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309" y="402688"/>
            <a:ext cx="9901382" cy="1505527"/>
          </a:xfrm>
          <a:prstGeom prst="rect">
            <a:avLst/>
          </a:prstGeom>
        </p:spPr>
      </p:pic>
      <p:sp>
        <p:nvSpPr>
          <p:cNvPr id="9" name="TextBox 8">
            <a:extLst>
              <a:ext uri="{FF2B5EF4-FFF2-40B4-BE49-F238E27FC236}">
                <a16:creationId xmlns:a16="http://schemas.microsoft.com/office/drawing/2014/main" id="{AB4CD589-5E2A-4ECB-9A0E-FB9A7747126D}"/>
              </a:ext>
            </a:extLst>
          </p:cNvPr>
          <p:cNvSpPr txBox="1"/>
          <p:nvPr/>
        </p:nvSpPr>
        <p:spPr>
          <a:xfrm>
            <a:off x="2054087" y="3427141"/>
            <a:ext cx="8083826" cy="1908215"/>
          </a:xfrm>
          <a:prstGeom prst="rect">
            <a:avLst/>
          </a:prstGeom>
          <a:noFill/>
        </p:spPr>
        <p:txBody>
          <a:bodyPr wrap="square">
            <a:spAutoFit/>
          </a:bodyPr>
          <a:lstStyle/>
          <a:p>
            <a:pPr algn="ctr"/>
            <a:r>
              <a:rPr lang="en-US" sz="3600" b="1" dirty="0">
                <a:solidFill>
                  <a:schemeClr val="accent3">
                    <a:lumMod val="75000"/>
                  </a:schemeClr>
                </a:solidFill>
              </a:rPr>
              <a:t>A Full student Enrollment and Learning Management System</a:t>
            </a:r>
            <a:br>
              <a:rPr lang="en-US" b="1" dirty="0">
                <a:solidFill>
                  <a:schemeClr val="bg1"/>
                </a:solidFill>
              </a:rPr>
            </a:br>
            <a:br>
              <a:rPr lang="en-US" dirty="0">
                <a:solidFill>
                  <a:schemeClr val="bg1"/>
                </a:solidFill>
              </a:rPr>
            </a:br>
            <a:r>
              <a:rPr lang="en-US" sz="2800" dirty="0">
                <a:solidFill>
                  <a:schemeClr val="accent4"/>
                </a:solidFill>
              </a:rPr>
              <a:t>Presentation</a:t>
            </a:r>
            <a:endParaRPr lang="en-US" sz="2800" dirty="0"/>
          </a:p>
        </p:txBody>
      </p:sp>
    </p:spTree>
    <p:extLst>
      <p:ext uri="{BB962C8B-B14F-4D97-AF65-F5344CB8AC3E}">
        <p14:creationId xmlns:p14="http://schemas.microsoft.com/office/powerpoint/2010/main" val="324659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655B01EA-C83A-4E02-9D03-0CD35D2C1A0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5359" y="1403805"/>
            <a:ext cx="8761282" cy="3517809"/>
          </a:xfrm>
          <a:prstGeom prst="rect">
            <a:avLst/>
          </a:prstGeom>
          <a:noFill/>
          <a:ln>
            <a:noFill/>
          </a:ln>
        </p:spPr>
      </p:pic>
      <p:sp>
        <p:nvSpPr>
          <p:cNvPr id="24" name="TextBox 23">
            <a:extLst>
              <a:ext uri="{FF2B5EF4-FFF2-40B4-BE49-F238E27FC236}">
                <a16:creationId xmlns:a16="http://schemas.microsoft.com/office/drawing/2014/main" id="{9D48D135-7DEE-4B12-9E9F-CC076555770D}"/>
              </a:ext>
            </a:extLst>
          </p:cNvPr>
          <p:cNvSpPr txBox="1"/>
          <p:nvPr/>
        </p:nvSpPr>
        <p:spPr>
          <a:xfrm>
            <a:off x="3041374" y="4921614"/>
            <a:ext cx="6109252" cy="368755"/>
          </a:xfrm>
          <a:prstGeom prst="rect">
            <a:avLst/>
          </a:prstGeom>
          <a:noFill/>
        </p:spPr>
        <p:txBody>
          <a:bodyPr wrap="square">
            <a:spAutoFit/>
          </a:bodyPr>
          <a:lstStyle/>
          <a:p>
            <a:pPr marL="0" marR="0" algn="ctr">
              <a:lnSpc>
                <a:spcPct val="107000"/>
              </a:lnSpc>
              <a:spcBef>
                <a:spcPts val="0"/>
              </a:spcBef>
              <a:spcAft>
                <a:spcPts val="800"/>
              </a:spcAft>
              <a:tabLst>
                <a:tab pos="239268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Figure : Data Flow Diagram for Student Features</a:t>
            </a:r>
          </a:p>
        </p:txBody>
      </p:sp>
    </p:spTree>
    <p:extLst>
      <p:ext uri="{BB962C8B-B14F-4D97-AF65-F5344CB8AC3E}">
        <p14:creationId xmlns:p14="http://schemas.microsoft.com/office/powerpoint/2010/main" val="248738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831256-42A3-4E41-9F66-959148FB99A7}"/>
              </a:ext>
            </a:extLst>
          </p:cNvPr>
          <p:cNvSpPr txBox="1"/>
          <p:nvPr/>
        </p:nvSpPr>
        <p:spPr>
          <a:xfrm>
            <a:off x="1742661" y="1636105"/>
            <a:ext cx="6109252" cy="4383701"/>
          </a:xfrm>
          <a:prstGeom prst="rect">
            <a:avLst/>
          </a:prstGeom>
          <a:noFill/>
        </p:spPr>
        <p:txBody>
          <a:bodyPr wrap="square">
            <a:spAutoFit/>
          </a:bodyPr>
          <a:lstStyle/>
          <a:p>
            <a:pPr marL="0" marR="0" algn="just">
              <a:lnSpc>
                <a:spcPct val="107000"/>
              </a:lnSpc>
              <a:spcBef>
                <a:spcPts val="0"/>
              </a:spcBef>
              <a:spcAft>
                <a:spcPts val="800"/>
              </a:spcAft>
              <a:tabLst>
                <a:tab pos="2392680" algn="l"/>
              </a:tabLst>
            </a:pPr>
            <a:r>
              <a:rPr lang="en-US" sz="3200" dirty="0">
                <a:effectLst/>
                <a:latin typeface="Times New Roman" panose="02020603050405020304" pitchFamily="18" charset="0"/>
                <a:ea typeface="Calibri" panose="020F0502020204030204" pitchFamily="34" charset="0"/>
                <a:cs typeface="Vrinda" panose="020B0502040204020203" pitchFamily="34" charset="0"/>
              </a:rPr>
              <a:t>Work Process</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Firstly, Student registered SU  SELMS  System with their required all information.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After registered SELMS then Login this system and get Home page.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They send and receive feedback.</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Get semester result.</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Join live class.</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Get course registration </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Show notice.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Get Student details information.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06171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9" name="TextBox 8">
            <a:extLst>
              <a:ext uri="{FF2B5EF4-FFF2-40B4-BE49-F238E27FC236}">
                <a16:creationId xmlns:a16="http://schemas.microsoft.com/office/drawing/2014/main" id="{B3C7F426-B422-4017-B89A-229BE7F50FC5}"/>
              </a:ext>
            </a:extLst>
          </p:cNvPr>
          <p:cNvSpPr txBox="1"/>
          <p:nvPr/>
        </p:nvSpPr>
        <p:spPr>
          <a:xfrm>
            <a:off x="1649896" y="1269057"/>
            <a:ext cx="3629026" cy="3994042"/>
          </a:xfrm>
          <a:prstGeom prst="rect">
            <a:avLst/>
          </a:prstGeom>
          <a:noFill/>
        </p:spPr>
        <p:txBody>
          <a:bodyPr wrap="square">
            <a:spAutoFit/>
          </a:bodyPr>
          <a:lstStyle/>
          <a:p>
            <a:pPr marL="0" marR="0" algn="just">
              <a:lnSpc>
                <a:spcPct val="107000"/>
              </a:lnSpc>
              <a:spcBef>
                <a:spcPts val="0"/>
              </a:spcBef>
              <a:spcAft>
                <a:spcPts val="800"/>
              </a:spcAft>
              <a:tabLst>
                <a:tab pos="2392680" algn="l"/>
              </a:tabLst>
            </a:pPr>
            <a:r>
              <a:rPr lang="en-US" sz="3200" dirty="0">
                <a:effectLst/>
                <a:latin typeface="Times New Roman" panose="02020603050405020304" pitchFamily="18" charset="0"/>
                <a:ea typeface="Calibri" panose="020F0502020204030204" pitchFamily="34" charset="0"/>
                <a:cs typeface="Vrinda" panose="020B0502040204020203" pitchFamily="34" charset="0"/>
              </a:rPr>
              <a:t>Teacher Features</a:t>
            </a: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Dashboard</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Profile </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Profile Update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Change Password</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Live Chat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Mark Input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Students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Routine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10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Result Publish</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285750" indent="-285750">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Vrinda" panose="020B0502040204020203" pitchFamily="34" charset="0"/>
              </a:rPr>
              <a:t>Post update</a:t>
            </a:r>
            <a:endParaRPr lang="en-US" dirty="0"/>
          </a:p>
        </p:txBody>
      </p:sp>
    </p:spTree>
    <p:extLst>
      <p:ext uri="{BB962C8B-B14F-4D97-AF65-F5344CB8AC3E}">
        <p14:creationId xmlns:p14="http://schemas.microsoft.com/office/powerpoint/2010/main" val="227547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10" name="Picture 9">
            <a:extLst>
              <a:ext uri="{FF2B5EF4-FFF2-40B4-BE49-F238E27FC236}">
                <a16:creationId xmlns:a16="http://schemas.microsoft.com/office/drawing/2014/main" id="{766323D0-1A07-41FE-B97E-489C410F944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8297" y="757407"/>
            <a:ext cx="9101797" cy="4029224"/>
          </a:xfrm>
          <a:prstGeom prst="rect">
            <a:avLst/>
          </a:prstGeom>
          <a:noFill/>
          <a:ln>
            <a:noFill/>
          </a:ln>
        </p:spPr>
      </p:pic>
      <p:sp>
        <p:nvSpPr>
          <p:cNvPr id="12" name="TextBox 11">
            <a:extLst>
              <a:ext uri="{FF2B5EF4-FFF2-40B4-BE49-F238E27FC236}">
                <a16:creationId xmlns:a16="http://schemas.microsoft.com/office/drawing/2014/main" id="{05126C64-1521-4171-8E04-5F3467D67DE1}"/>
              </a:ext>
            </a:extLst>
          </p:cNvPr>
          <p:cNvSpPr txBox="1"/>
          <p:nvPr/>
        </p:nvSpPr>
        <p:spPr>
          <a:xfrm>
            <a:off x="2935356" y="5021139"/>
            <a:ext cx="6109252" cy="368755"/>
          </a:xfrm>
          <a:prstGeom prst="rect">
            <a:avLst/>
          </a:prstGeom>
          <a:noFill/>
        </p:spPr>
        <p:txBody>
          <a:bodyPr wrap="square">
            <a:spAutoFit/>
          </a:bodyPr>
          <a:lstStyle/>
          <a:p>
            <a:pPr marL="0" marR="0" algn="ctr">
              <a:lnSpc>
                <a:spcPct val="107000"/>
              </a:lnSpc>
              <a:spcBef>
                <a:spcPts val="0"/>
              </a:spcBef>
              <a:spcAft>
                <a:spcPts val="800"/>
              </a:spcAft>
              <a:tabLst>
                <a:tab pos="239268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Figure : Data Flow Diagram for Teacher Features</a:t>
            </a:r>
          </a:p>
        </p:txBody>
      </p:sp>
    </p:spTree>
    <p:extLst>
      <p:ext uri="{BB962C8B-B14F-4D97-AF65-F5344CB8AC3E}">
        <p14:creationId xmlns:p14="http://schemas.microsoft.com/office/powerpoint/2010/main" val="358982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12" name="TextBox 11">
            <a:extLst>
              <a:ext uri="{FF2B5EF4-FFF2-40B4-BE49-F238E27FC236}">
                <a16:creationId xmlns:a16="http://schemas.microsoft.com/office/drawing/2014/main" id="{79AF975D-B0E1-4EF1-BA72-E9D47D5C363A}"/>
              </a:ext>
            </a:extLst>
          </p:cNvPr>
          <p:cNvSpPr txBox="1"/>
          <p:nvPr/>
        </p:nvSpPr>
        <p:spPr>
          <a:xfrm>
            <a:off x="1831077" y="1274026"/>
            <a:ext cx="5811079" cy="4783233"/>
          </a:xfrm>
          <a:prstGeom prst="rect">
            <a:avLst/>
          </a:prstGeom>
          <a:noFill/>
        </p:spPr>
        <p:txBody>
          <a:bodyPr wrap="square">
            <a:spAutoFit/>
          </a:bodyPr>
          <a:lstStyle/>
          <a:p>
            <a:pPr marL="0" marR="0" algn="just">
              <a:lnSpc>
                <a:spcPct val="107000"/>
              </a:lnSpc>
              <a:spcBef>
                <a:spcPts val="0"/>
              </a:spcBef>
              <a:spcAft>
                <a:spcPts val="800"/>
              </a:spcAft>
              <a:tabLst>
                <a:tab pos="2392680" algn="l"/>
              </a:tabLst>
            </a:pPr>
            <a:r>
              <a:rPr lang="en-US" sz="3200" dirty="0">
                <a:effectLst/>
                <a:latin typeface="Times New Roman" panose="02020603050405020304" pitchFamily="18" charset="0"/>
                <a:ea typeface="Calibri" panose="020F0502020204030204" pitchFamily="34" charset="0"/>
                <a:cs typeface="Vrinda" panose="020B0502040204020203" pitchFamily="34" charset="0"/>
              </a:rPr>
              <a:t>Work Process</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Firstly, </a:t>
            </a:r>
            <a:r>
              <a:rPr lang="en-SG" dirty="0">
                <a:latin typeface="Times New Roman" panose="02020603050405020304" pitchFamily="18" charset="0"/>
                <a:ea typeface="Calibri" panose="020F0502020204030204" pitchFamily="34" charset="0"/>
                <a:cs typeface="Vrinda" panose="020B0502040204020203" pitchFamily="34" charset="0"/>
              </a:rPr>
              <a:t>Teacher</a:t>
            </a:r>
            <a:r>
              <a:rPr lang="en-SG" sz="1800" dirty="0">
                <a:effectLst/>
                <a:latin typeface="Times New Roman" panose="02020603050405020304" pitchFamily="18" charset="0"/>
                <a:ea typeface="Calibri" panose="020F0502020204030204" pitchFamily="34" charset="0"/>
                <a:cs typeface="Vrinda" panose="020B0502040204020203" pitchFamily="34" charset="0"/>
              </a:rPr>
              <a:t> registered SU  SELMS  System with their required all information.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After registered SELMS then Login this system and get Home page.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They send and receive feedback.</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dirty="0">
                <a:latin typeface="Times New Roman" panose="02020603050405020304" pitchFamily="18" charset="0"/>
                <a:ea typeface="Calibri" panose="020F0502020204030204" pitchFamily="34" charset="0"/>
                <a:cs typeface="Vrinda" panose="020B0502040204020203" pitchFamily="34" charset="0"/>
              </a:rPr>
              <a:t>Publish result</a:t>
            </a:r>
            <a:r>
              <a:rPr lang="en-SG" sz="1800" dirty="0">
                <a:effectLst/>
                <a:latin typeface="Times New Roman" panose="02020603050405020304" pitchFamily="18" charset="0"/>
                <a:ea typeface="Calibri" panose="020F0502020204030204" pitchFamily="34" charset="0"/>
                <a:cs typeface="Vrinda" panose="020B0502040204020203" pitchFamily="34" charset="0"/>
              </a:rPr>
              <a:t>.</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dirty="0">
                <a:latin typeface="Times New Roman" panose="02020603050405020304" pitchFamily="18" charset="0"/>
                <a:ea typeface="Calibri" panose="020F0502020204030204" pitchFamily="34" charset="0"/>
                <a:cs typeface="Vrinda" panose="020B0502040204020203" pitchFamily="34" charset="0"/>
              </a:rPr>
              <a:t>Assign mark.</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Update post.</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US" dirty="0">
                <a:latin typeface="Times New Roman" panose="02020603050405020304" pitchFamily="18" charset="0"/>
                <a:ea typeface="Calibri" panose="020F0502020204030204" pitchFamily="34" charset="0"/>
                <a:cs typeface="Vrinda" panose="020B0502040204020203" pitchFamily="34" charset="0"/>
              </a:rPr>
              <a:t>Get student list.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Show notice.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285750" indent="-285750">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Vrinda" panose="020B0502040204020203" pitchFamily="34" charset="0"/>
              </a:rPr>
              <a:t>Get Teacher details information</a:t>
            </a:r>
            <a:endParaRPr lang="en-US" dirty="0"/>
          </a:p>
        </p:txBody>
      </p:sp>
    </p:spTree>
    <p:extLst>
      <p:ext uri="{BB962C8B-B14F-4D97-AF65-F5344CB8AC3E}">
        <p14:creationId xmlns:p14="http://schemas.microsoft.com/office/powerpoint/2010/main" val="289380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9" name="TextBox 8">
            <a:extLst>
              <a:ext uri="{FF2B5EF4-FFF2-40B4-BE49-F238E27FC236}">
                <a16:creationId xmlns:a16="http://schemas.microsoft.com/office/drawing/2014/main" id="{B876D898-F8C4-40B2-9E4A-0D8DDE70A32A}"/>
              </a:ext>
            </a:extLst>
          </p:cNvPr>
          <p:cNvSpPr txBox="1"/>
          <p:nvPr/>
        </p:nvSpPr>
        <p:spPr>
          <a:xfrm>
            <a:off x="1305339" y="966770"/>
            <a:ext cx="4086225" cy="5785751"/>
          </a:xfrm>
          <a:prstGeom prst="rect">
            <a:avLst/>
          </a:prstGeom>
          <a:noFill/>
        </p:spPr>
        <p:txBody>
          <a:bodyPr wrap="square">
            <a:spAutoFit/>
          </a:bodyPr>
          <a:lstStyle/>
          <a:p>
            <a:pPr marL="0" marR="0" algn="just">
              <a:lnSpc>
                <a:spcPct val="107000"/>
              </a:lnSpc>
              <a:spcBef>
                <a:spcPts val="0"/>
              </a:spcBef>
              <a:spcAft>
                <a:spcPts val="800"/>
              </a:spcAft>
              <a:tabLst>
                <a:tab pos="2392680" algn="l"/>
              </a:tabLst>
            </a:pPr>
            <a:r>
              <a:rPr lang="en-US" sz="3200" dirty="0">
                <a:effectLst/>
                <a:latin typeface="Times New Roman" panose="02020603050405020304" pitchFamily="18" charset="0"/>
                <a:ea typeface="Calibri" panose="020F0502020204030204" pitchFamily="34" charset="0"/>
                <a:cs typeface="Vrinda" panose="020B0502040204020203" pitchFamily="34" charset="0"/>
              </a:rPr>
              <a:t>Administrator Features</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Batch Info</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Courses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Offered Courses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Semesters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Groups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Users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Application Type models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Drop Semester</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Mark Distribution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Registered Course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Student application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Student Feedback</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Student info</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404243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7" name="TextBox 6">
            <a:extLst>
              <a:ext uri="{FF2B5EF4-FFF2-40B4-BE49-F238E27FC236}">
                <a16:creationId xmlns:a16="http://schemas.microsoft.com/office/drawing/2014/main" id="{AC94E6FE-0572-4446-BFF6-95F428A082AE}"/>
              </a:ext>
            </a:extLst>
          </p:cNvPr>
          <p:cNvSpPr txBox="1"/>
          <p:nvPr/>
        </p:nvSpPr>
        <p:spPr>
          <a:xfrm>
            <a:off x="1172816" y="939973"/>
            <a:ext cx="3505201" cy="1565621"/>
          </a:xfrm>
          <a:prstGeom prst="rect">
            <a:avLst/>
          </a:prstGeom>
          <a:noFill/>
        </p:spPr>
        <p:txBody>
          <a:bodyPr wrap="square">
            <a:spAutoFit/>
          </a:bodyPr>
          <a:lstStyle/>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Teacher Department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Teacher Designation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Teacher Faculty</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Teacher List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00977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13" name="Picture 12">
            <a:extLst>
              <a:ext uri="{FF2B5EF4-FFF2-40B4-BE49-F238E27FC236}">
                <a16:creationId xmlns:a16="http://schemas.microsoft.com/office/drawing/2014/main" id="{EDB5A748-FD78-4FCA-8E75-35415AE7AA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8923" y="639138"/>
            <a:ext cx="6138242" cy="5579724"/>
          </a:xfrm>
          <a:prstGeom prst="rect">
            <a:avLst/>
          </a:prstGeom>
          <a:noFill/>
          <a:ln>
            <a:noFill/>
          </a:ln>
        </p:spPr>
      </p:pic>
      <p:sp>
        <p:nvSpPr>
          <p:cNvPr id="15" name="TextBox 14">
            <a:extLst>
              <a:ext uri="{FF2B5EF4-FFF2-40B4-BE49-F238E27FC236}">
                <a16:creationId xmlns:a16="http://schemas.microsoft.com/office/drawing/2014/main" id="{4AC6C1C5-D3D3-4291-AE4B-B1B0AB3C783F}"/>
              </a:ext>
            </a:extLst>
          </p:cNvPr>
          <p:cNvSpPr txBox="1"/>
          <p:nvPr/>
        </p:nvSpPr>
        <p:spPr>
          <a:xfrm>
            <a:off x="2517913" y="6335101"/>
            <a:ext cx="6109252" cy="368755"/>
          </a:xfrm>
          <a:prstGeom prst="rect">
            <a:avLst/>
          </a:prstGeom>
          <a:noFill/>
        </p:spPr>
        <p:txBody>
          <a:bodyPr wrap="square">
            <a:spAutoFit/>
          </a:bodyPr>
          <a:lstStyle/>
          <a:p>
            <a:pPr marL="0" marR="0" algn="ctr">
              <a:lnSpc>
                <a:spcPct val="107000"/>
              </a:lnSpc>
              <a:spcBef>
                <a:spcPts val="0"/>
              </a:spcBef>
              <a:spcAft>
                <a:spcPts val="800"/>
              </a:spcAft>
              <a:tabLst>
                <a:tab pos="239268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Figure : Data Flow Diagram for Admin Features</a:t>
            </a:r>
          </a:p>
        </p:txBody>
      </p:sp>
    </p:spTree>
    <p:extLst>
      <p:ext uri="{BB962C8B-B14F-4D97-AF65-F5344CB8AC3E}">
        <p14:creationId xmlns:p14="http://schemas.microsoft.com/office/powerpoint/2010/main" val="41156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6" name="TextBox 5">
            <a:extLst>
              <a:ext uri="{FF2B5EF4-FFF2-40B4-BE49-F238E27FC236}">
                <a16:creationId xmlns:a16="http://schemas.microsoft.com/office/drawing/2014/main" id="{46A1FB91-227E-4D18-8EE6-0898C0887A98}"/>
              </a:ext>
            </a:extLst>
          </p:cNvPr>
          <p:cNvSpPr txBox="1"/>
          <p:nvPr/>
        </p:nvSpPr>
        <p:spPr>
          <a:xfrm>
            <a:off x="1031599" y="1167124"/>
            <a:ext cx="6109252" cy="5181611"/>
          </a:xfrm>
          <a:prstGeom prst="rect">
            <a:avLst/>
          </a:prstGeom>
          <a:noFill/>
        </p:spPr>
        <p:txBody>
          <a:bodyPr wrap="square">
            <a:spAutoFit/>
          </a:bodyPr>
          <a:lstStyle/>
          <a:p>
            <a:pPr marL="0" marR="0" algn="just">
              <a:lnSpc>
                <a:spcPct val="107000"/>
              </a:lnSpc>
              <a:spcBef>
                <a:spcPts val="0"/>
              </a:spcBef>
              <a:spcAft>
                <a:spcPts val="800"/>
              </a:spcAft>
              <a:tabLst>
                <a:tab pos="2392680" algn="l"/>
              </a:tabLst>
            </a:pPr>
            <a:r>
              <a:rPr lang="en-US" sz="3200" dirty="0">
                <a:effectLst/>
                <a:latin typeface="Times New Roman" panose="02020603050405020304" pitchFamily="18" charset="0"/>
                <a:ea typeface="Calibri" panose="020F0502020204030204" pitchFamily="34" charset="0"/>
                <a:cs typeface="Vrinda" panose="020B0502040204020203" pitchFamily="34" charset="0"/>
              </a:rPr>
              <a:t>Work Process</a:t>
            </a:r>
            <a:r>
              <a:rPr lang="en-US" sz="1800" dirty="0">
                <a:effectLst/>
                <a:latin typeface="Times New Roman" panose="02020603050405020304" pitchFamily="18" charset="0"/>
                <a:ea typeface="Calibri" panose="020F0502020204030204" pitchFamily="34" charset="0"/>
                <a:cs typeface="Vrinda" panose="020B0502040204020203" pitchFamily="34" charset="0"/>
              </a:rPr>
              <a:t>:</a:t>
            </a: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Firstly, Student registered SU  SELMS  System with their required all information.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After registered SELMS then Login this system and get Home page (Document management).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They send and receive feedback.</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Publish semester result with details and generate mark sheet.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Give notice.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Teacher details information.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Student details Information.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App Student.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Add Teacher.</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l">
              <a:lnSpc>
                <a:spcPct val="107000"/>
              </a:lnSpc>
              <a:spcBef>
                <a:spcPts val="0"/>
              </a:spcBef>
              <a:spcAft>
                <a:spcPts val="8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Handel each and every panel.</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0058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graphicFrame>
        <p:nvGraphicFramePr>
          <p:cNvPr id="3" name="Table 2">
            <a:extLst>
              <a:ext uri="{FF2B5EF4-FFF2-40B4-BE49-F238E27FC236}">
                <a16:creationId xmlns:a16="http://schemas.microsoft.com/office/drawing/2014/main" id="{A97CA988-D34F-475A-9A69-6ABA1018A75C}"/>
              </a:ext>
            </a:extLst>
          </p:cNvPr>
          <p:cNvGraphicFramePr>
            <a:graphicFrameLocks noGrp="1"/>
          </p:cNvGraphicFramePr>
          <p:nvPr>
            <p:extLst>
              <p:ext uri="{D42A27DB-BD31-4B8C-83A1-F6EECF244321}">
                <p14:modId xmlns:p14="http://schemas.microsoft.com/office/powerpoint/2010/main" val="2417619871"/>
              </p:ext>
            </p:extLst>
          </p:nvPr>
        </p:nvGraphicFramePr>
        <p:xfrm>
          <a:off x="1065114" y="1958147"/>
          <a:ext cx="10061771" cy="3827998"/>
        </p:xfrm>
        <a:graphic>
          <a:graphicData uri="http://schemas.openxmlformats.org/drawingml/2006/table">
            <a:tbl>
              <a:tblPr firstRow="1" firstCol="1" lastRow="1" lastCol="1" bandRow="1" bandCol="1">
                <a:tableStyleId>{5C22544A-7EE6-4342-B048-85BDC9FD1C3A}</a:tableStyleId>
              </a:tblPr>
              <a:tblGrid>
                <a:gridCol w="4016658">
                  <a:extLst>
                    <a:ext uri="{9D8B030D-6E8A-4147-A177-3AD203B41FA5}">
                      <a16:colId xmlns:a16="http://schemas.microsoft.com/office/drawing/2014/main" val="3767243449"/>
                    </a:ext>
                  </a:extLst>
                </a:gridCol>
                <a:gridCol w="2024429">
                  <a:extLst>
                    <a:ext uri="{9D8B030D-6E8A-4147-A177-3AD203B41FA5}">
                      <a16:colId xmlns:a16="http://schemas.microsoft.com/office/drawing/2014/main" val="1485196411"/>
                    </a:ext>
                  </a:extLst>
                </a:gridCol>
                <a:gridCol w="1823193">
                  <a:extLst>
                    <a:ext uri="{9D8B030D-6E8A-4147-A177-3AD203B41FA5}">
                      <a16:colId xmlns:a16="http://schemas.microsoft.com/office/drawing/2014/main" val="382637361"/>
                    </a:ext>
                  </a:extLst>
                </a:gridCol>
                <a:gridCol w="2197491">
                  <a:extLst>
                    <a:ext uri="{9D8B030D-6E8A-4147-A177-3AD203B41FA5}">
                      <a16:colId xmlns:a16="http://schemas.microsoft.com/office/drawing/2014/main" val="103995350"/>
                    </a:ext>
                  </a:extLst>
                </a:gridCol>
              </a:tblGrid>
              <a:tr h="605560">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Team Member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a:effectLst/>
                          <a:latin typeface="Arial" panose="020B0604020202020204" pitchFamily="34" charset="0"/>
                          <a:cs typeface="Arial" panose="020B0604020202020204" pitchFamily="34" charset="0"/>
                        </a:rPr>
                        <a:t>Role</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a:effectLst/>
                          <a:latin typeface="Arial" panose="020B0604020202020204" pitchFamily="34" charset="0"/>
                          <a:cs typeface="Arial" panose="020B0604020202020204" pitchFamily="34" charset="0"/>
                        </a:rPr>
                        <a:t>Reports To</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a:effectLst/>
                          <a:latin typeface="Arial" panose="020B0604020202020204" pitchFamily="34" charset="0"/>
                          <a:cs typeface="Arial" panose="020B0604020202020204" pitchFamily="34" charset="0"/>
                        </a:rPr>
                        <a:t>Responsibility</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10769728"/>
                  </a:ext>
                </a:extLst>
              </a:tr>
              <a:tr h="441487">
                <a:tc>
                  <a:txBody>
                    <a:bodyPr/>
                    <a:lstStyle/>
                    <a:p>
                      <a:pPr marL="0" marR="0">
                        <a:spcBef>
                          <a:spcPts val="0"/>
                        </a:spcBef>
                        <a:spcAft>
                          <a:spcPts val="0"/>
                        </a:spcAft>
                      </a:pPr>
                      <a:r>
                        <a:rPr lang="en-US" sz="1800" dirty="0">
                          <a:latin typeface="Arial" panose="020B0604020202020204" pitchFamily="34" charset="0"/>
                          <a:cs typeface="Arial" panose="020B0604020202020204" pitchFamily="34" charset="0"/>
                        </a:rPr>
                        <a:t>Sadia </a:t>
                      </a:r>
                      <a:r>
                        <a:rPr lang="en-US" sz="1800" dirty="0" err="1">
                          <a:latin typeface="Arial" panose="020B0604020202020204" pitchFamily="34" charset="0"/>
                          <a:cs typeface="Arial" panose="020B0604020202020204" pitchFamily="34" charset="0"/>
                        </a:rPr>
                        <a:t>Tasnim</a:t>
                      </a:r>
                      <a:r>
                        <a:rPr lang="en-US" sz="1800" dirty="0">
                          <a:latin typeface="Arial" panose="020B0604020202020204" pitchFamily="34" charset="0"/>
                          <a:cs typeface="Arial" panose="020B0604020202020204" pitchFamily="34" charset="0"/>
                        </a:rPr>
                        <a:t> Barsha</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latin typeface="Arial" panose="020B0604020202020204" pitchFamily="34" charset="0"/>
                          <a:cs typeface="Arial" panose="020B0604020202020204" pitchFamily="34" charset="0"/>
                        </a:rPr>
                        <a:t>Project Supervisor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latin typeface="Arial" panose="020B0604020202020204" pitchFamily="34" charset="0"/>
                          <a:cs typeface="Arial" panose="020B0604020202020204" pitchFamily="34" charset="0"/>
                        </a:rPr>
                        <a:t>Manage all project activities</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127445"/>
                  </a:ext>
                </a:extLst>
              </a:tr>
              <a:tr h="753558">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Md. Zubair Rahman</a:t>
                      </a:r>
                    </a:p>
                  </a:txBody>
                  <a:tcPr marL="68580" marR="68580" marT="0" marB="0"/>
                </a:tc>
                <a:tc>
                  <a:txBody>
                    <a:bodyPr/>
                    <a:lstStyle/>
                    <a:p>
                      <a:pPr marL="0" marR="0">
                        <a:spcBef>
                          <a:spcPts val="0"/>
                        </a:spcBef>
                        <a:spcAft>
                          <a:spcPts val="0"/>
                        </a:spcAft>
                      </a:pPr>
                      <a:r>
                        <a:rPr lang="en-US" sz="1800" dirty="0">
                          <a:effectLst/>
                          <a:latin typeface="Arial" panose="020B0604020202020204" pitchFamily="34" charset="0"/>
                          <a:cs typeface="Arial" panose="020B0604020202020204" pitchFamily="34" charset="0"/>
                        </a:rPr>
                        <a:t>Team Leader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latin typeface="Arial" panose="020B0604020202020204" pitchFamily="34" charset="0"/>
                          <a:cs typeface="Arial" panose="020B0604020202020204" pitchFamily="34" charset="0"/>
                        </a:rPr>
                        <a:t>Project</a:t>
                      </a:r>
                    </a:p>
                    <a:p>
                      <a:pPr marL="0" marR="0">
                        <a:spcBef>
                          <a:spcPts val="0"/>
                        </a:spcBef>
                        <a:spcAft>
                          <a:spcPts val="0"/>
                        </a:spcAft>
                      </a:pPr>
                      <a:r>
                        <a:rPr lang="en-US" sz="1800" dirty="0">
                          <a:effectLst/>
                          <a:latin typeface="Arial" panose="020B0604020202020204" pitchFamily="34" charset="0"/>
                          <a:cs typeface="Arial" panose="020B0604020202020204" pitchFamily="34" charset="0"/>
                        </a:rPr>
                        <a:t>Supervisor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latin typeface="Arial" panose="020B0604020202020204" pitchFamily="34" charset="0"/>
                          <a:cs typeface="Arial" panose="020B0604020202020204" pitchFamily="34" charset="0"/>
                        </a:rPr>
                        <a:t>Project Manage and development</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46437462"/>
                  </a:ext>
                </a:extLst>
              </a:tr>
              <a:tr h="376779">
                <a:tc>
                  <a:txBody>
                    <a:bodyPr/>
                    <a:lstStyle/>
                    <a:p>
                      <a:pPr marL="0" marR="0">
                        <a:spcBef>
                          <a:spcPts val="0"/>
                        </a:spcBef>
                        <a:spcAft>
                          <a:spcPts val="0"/>
                        </a:spcAft>
                      </a:pPr>
                      <a:r>
                        <a:rPr lang="en-US" sz="1800" dirty="0" err="1">
                          <a:effectLst/>
                          <a:latin typeface="Arial" panose="020B0604020202020204" pitchFamily="34" charset="0"/>
                          <a:ea typeface="Times New Roman" panose="02020603050405020304" pitchFamily="18" charset="0"/>
                          <a:cs typeface="Arial" panose="020B0604020202020204" pitchFamily="34" charset="0"/>
                        </a:rPr>
                        <a:t>Sumiya</a:t>
                      </a:r>
                      <a:r>
                        <a:rPr lang="en-US" sz="1800" dirty="0">
                          <a:effectLst/>
                          <a:latin typeface="Arial" panose="020B0604020202020204" pitchFamily="34" charset="0"/>
                          <a:ea typeface="Times New Roman" panose="02020603050405020304" pitchFamily="18" charset="0"/>
                          <a:cs typeface="Arial" panose="020B0604020202020204" pitchFamily="34" charset="0"/>
                        </a:rPr>
                        <a:t> Rahman</a:t>
                      </a:r>
                    </a:p>
                  </a:txBody>
                  <a:tcPr marL="68580" marR="68580" marT="0" marB="0"/>
                </a:tc>
                <a:tc>
                  <a:txBody>
                    <a:bodyPr/>
                    <a:lstStyle/>
                    <a:p>
                      <a:pPr marL="0" marR="0">
                        <a:spcBef>
                          <a:spcPts val="0"/>
                        </a:spcBef>
                        <a:spcAft>
                          <a:spcPts val="0"/>
                        </a:spcAft>
                      </a:pPr>
                      <a:r>
                        <a:rPr lang="en-US" sz="1800" dirty="0">
                          <a:effectLst/>
                          <a:latin typeface="Arial" panose="020B0604020202020204" pitchFamily="34" charset="0"/>
                          <a:cs typeface="Arial" panose="020B0604020202020204" pitchFamily="34" charset="0"/>
                        </a:rPr>
                        <a:t>Team member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latin typeface="Arial" panose="020B0604020202020204" pitchFamily="34" charset="0"/>
                          <a:cs typeface="Arial" panose="020B0604020202020204" pitchFamily="34" charset="0"/>
                        </a:rPr>
                        <a:t>Team Leader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Assist and Design Support</a:t>
                      </a:r>
                    </a:p>
                  </a:txBody>
                  <a:tcPr marL="68580" marR="68580" marT="0" marB="0"/>
                </a:tc>
                <a:extLst>
                  <a:ext uri="{0D108BD9-81ED-4DB2-BD59-A6C34878D82A}">
                    <a16:rowId xmlns:a16="http://schemas.microsoft.com/office/drawing/2014/main" val="216013107"/>
                  </a:ext>
                </a:extLst>
              </a:tr>
              <a:tr h="376779">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Alif Ahmed</a:t>
                      </a:r>
                    </a:p>
                  </a:txBody>
                  <a:tcPr marL="68580" marR="68580" marT="0" marB="0"/>
                </a:tc>
                <a:tc>
                  <a:txBody>
                    <a:bodyPr/>
                    <a:lstStyle/>
                    <a:p>
                      <a:pPr marL="0" marR="0">
                        <a:spcBef>
                          <a:spcPts val="0"/>
                        </a:spcBef>
                        <a:spcAft>
                          <a:spcPts val="0"/>
                        </a:spcAft>
                      </a:pPr>
                      <a:r>
                        <a:rPr lang="en-US" sz="1800" dirty="0">
                          <a:effectLst/>
                          <a:latin typeface="Arial" panose="020B0604020202020204" pitchFamily="34" charset="0"/>
                          <a:cs typeface="Arial" panose="020B0604020202020204" pitchFamily="34" charset="0"/>
                        </a:rPr>
                        <a:t>Team member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latin typeface="Arial" panose="020B0604020202020204" pitchFamily="34" charset="0"/>
                          <a:cs typeface="Arial" panose="020B0604020202020204" pitchFamily="34" charset="0"/>
                        </a:rPr>
                        <a:t>Team Leader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Assist and Design Support</a:t>
                      </a:r>
                    </a:p>
                  </a:txBody>
                  <a:tcPr marL="68580" marR="68580" marT="0" marB="0"/>
                </a:tc>
                <a:extLst>
                  <a:ext uri="{0D108BD9-81ED-4DB2-BD59-A6C34878D82A}">
                    <a16:rowId xmlns:a16="http://schemas.microsoft.com/office/drawing/2014/main" val="819793620"/>
                  </a:ext>
                </a:extLst>
              </a:tr>
              <a:tr h="376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Arial" panose="020B0604020202020204" pitchFamily="34" charset="0"/>
                        </a:rPr>
                        <a:t>Md. Ashraful</a:t>
                      </a:r>
                    </a:p>
                    <a:p>
                      <a:pPr marL="0" marR="0">
                        <a:spcBef>
                          <a:spcPts val="0"/>
                        </a:spcBef>
                        <a:spcAft>
                          <a:spcPts val="0"/>
                        </a:spcAft>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cs typeface="Arial" panose="020B0604020202020204" pitchFamily="34" charset="0"/>
                        </a:rPr>
                        <a:t>Team member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cs typeface="Arial" panose="020B0604020202020204" pitchFamily="34" charset="0"/>
                        </a:rPr>
                        <a:t>Team Leader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Arial" panose="020B0604020202020204" pitchFamily="34" charset="0"/>
                        </a:rPr>
                        <a:t>Assist and Design Support</a:t>
                      </a:r>
                    </a:p>
                    <a:p>
                      <a:pPr marL="0" marR="0">
                        <a:spcBef>
                          <a:spcPts val="0"/>
                        </a:spcBef>
                        <a:spcAft>
                          <a:spcPts val="0"/>
                        </a:spcAft>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99605888"/>
                  </a:ext>
                </a:extLst>
              </a:tr>
            </a:tbl>
          </a:graphicData>
        </a:graphic>
      </p:graphicFrame>
      <p:sp>
        <p:nvSpPr>
          <p:cNvPr id="9" name="Text Placeholder 2">
            <a:extLst>
              <a:ext uri="{FF2B5EF4-FFF2-40B4-BE49-F238E27FC236}">
                <a16:creationId xmlns:a16="http://schemas.microsoft.com/office/drawing/2014/main" id="{3DB6EF25-5610-4A7B-ACE7-BCDFD18C8647}"/>
              </a:ext>
            </a:extLst>
          </p:cNvPr>
          <p:cNvSpPr txBox="1">
            <a:spLocks/>
          </p:cNvSpPr>
          <p:nvPr/>
        </p:nvSpPr>
        <p:spPr>
          <a:xfrm>
            <a:off x="1065114" y="1278153"/>
            <a:ext cx="4873474" cy="679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Project Team</a:t>
            </a:r>
          </a:p>
        </p:txBody>
      </p:sp>
    </p:spTree>
    <p:extLst>
      <p:ext uri="{BB962C8B-B14F-4D97-AF65-F5344CB8AC3E}">
        <p14:creationId xmlns:p14="http://schemas.microsoft.com/office/powerpoint/2010/main" val="293684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DD99442-2DBD-4752-8414-8BA90BDEA371}"/>
              </a:ext>
            </a:extLst>
          </p:cNvPr>
          <p:cNvSpPr txBox="1"/>
          <p:nvPr/>
        </p:nvSpPr>
        <p:spPr>
          <a:xfrm>
            <a:off x="7527235" y="2542910"/>
            <a:ext cx="3690730" cy="2838021"/>
          </a:xfrm>
          <a:prstGeom prst="rect">
            <a:avLst/>
          </a:prstGeom>
          <a:noFill/>
        </p:spPr>
        <p:txBody>
          <a:bodyPr wrap="square">
            <a:spAutoFit/>
          </a:bodyPr>
          <a:lstStyle/>
          <a:p>
            <a:pPr marL="0" marR="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Md. Zubair Rahman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 CSE1801013067</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Sumiya</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Rahman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 CSE1801013073</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Alif Ahmed</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 CSE1801013065</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Md. Ashraful </a:t>
            </a:r>
            <a:r>
              <a:rPr lang="en-US" b="1" dirty="0">
                <a:latin typeface="Times New Roman" panose="02020603050405020304" pitchFamily="18" charset="0"/>
                <a:ea typeface="Calibri" panose="020F0502020204030204" pitchFamily="34" charset="0"/>
                <a:cs typeface="Vrinda" panose="020B0502040204020203" pitchFamily="34" charset="0"/>
              </a:rPr>
              <a:t> </a:t>
            </a:r>
          </a:p>
          <a:p>
            <a:pPr marL="0" marR="0" algn="ctr">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ID: CSE1801013029</a:t>
            </a:r>
            <a:endParaRPr lang="en-US" dirty="0"/>
          </a:p>
        </p:txBody>
      </p:sp>
      <p:sp>
        <p:nvSpPr>
          <p:cNvPr id="44" name="Text Placeholder 13">
            <a:extLst>
              <a:ext uri="{FF2B5EF4-FFF2-40B4-BE49-F238E27FC236}">
                <a16:creationId xmlns:a16="http://schemas.microsoft.com/office/drawing/2014/main" id="{789E53C8-85C5-49C5-AEF4-04A9363DE63E}"/>
              </a:ext>
            </a:extLst>
          </p:cNvPr>
          <p:cNvSpPr txBox="1">
            <a:spLocks/>
          </p:cNvSpPr>
          <p:nvPr/>
        </p:nvSpPr>
        <p:spPr>
          <a:xfrm>
            <a:off x="7871165" y="1626541"/>
            <a:ext cx="5106027" cy="679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Presented By</a:t>
            </a:r>
          </a:p>
        </p:txBody>
      </p:sp>
      <p:sp>
        <p:nvSpPr>
          <p:cNvPr id="45" name="Rectangle 44">
            <a:extLst>
              <a:ext uri="{FF2B5EF4-FFF2-40B4-BE49-F238E27FC236}">
                <a16:creationId xmlns:a16="http://schemas.microsoft.com/office/drawing/2014/main" id="{C39C3780-1C2F-4751-9D9D-BEA15B129B5D}"/>
              </a:ext>
            </a:extLst>
          </p:cNvPr>
          <p:cNvSpPr/>
          <p:nvPr/>
        </p:nvSpPr>
        <p:spPr>
          <a:xfrm>
            <a:off x="1495424" y="2437262"/>
            <a:ext cx="5181601" cy="1549655"/>
          </a:xfrm>
          <a:prstGeom prst="rect">
            <a:avLst/>
          </a:prstGeom>
        </p:spPr>
        <p:txBody>
          <a:bodyPr wrap="square">
            <a:spAutoFit/>
          </a:bodyPr>
          <a:lstStyle/>
          <a:p>
            <a:pPr marL="0" marR="0" algn="l">
              <a:lnSpc>
                <a:spcPct val="115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Sadia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Tasnim</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Barsha</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just">
              <a:lnSpc>
                <a:spcPct val="107000"/>
              </a:lnSpc>
              <a:spcBef>
                <a:spcPts val="200"/>
              </a:spcBef>
              <a:spcAft>
                <a:spcPts val="0"/>
              </a:spcAft>
            </a:pPr>
            <a:r>
              <a:rPr lang="en-US" sz="1800" b="1" dirty="0">
                <a:effectLst/>
                <a:latin typeface="Times New Roman" panose="02020603050405020304" pitchFamily="18" charset="0"/>
                <a:ea typeface="Times New Roman" panose="02020603050405020304" pitchFamily="18" charset="0"/>
                <a:cs typeface="Vrinda" panose="020B0502040204020203" pitchFamily="34" charset="0"/>
              </a:rPr>
              <a:t>Lecturer &amp; Exam Coordinator</a:t>
            </a:r>
            <a:r>
              <a:rPr lang="en-US"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800" b="1" dirty="0">
              <a:solidFill>
                <a:srgbClr val="1F3763"/>
              </a:solidFill>
              <a:effectLst/>
              <a:latin typeface="Calibri Light" panose="020F0302020204030204" pitchFamily="34" charset="0"/>
              <a:ea typeface="Times New Roman" panose="02020603050405020304" pitchFamily="18" charset="0"/>
              <a:cs typeface="Vrinda" panose="020B0502040204020203" pitchFamily="34" charset="0"/>
            </a:endParaRPr>
          </a:p>
          <a:p>
            <a:pPr marL="0" marR="0" algn="l">
              <a:lnSpc>
                <a:spcPct val="115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algn="l">
              <a:lnSpc>
                <a:spcPct val="115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Sonargaon University (SU)</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p:txBody>
      </p:sp>
      <p:sp>
        <p:nvSpPr>
          <p:cNvPr id="46" name="TextBox 45">
            <a:extLst>
              <a:ext uri="{FF2B5EF4-FFF2-40B4-BE49-F238E27FC236}">
                <a16:creationId xmlns:a16="http://schemas.microsoft.com/office/drawing/2014/main" id="{BD76199F-C7C8-45F4-BEA4-E09A05B0C81D}"/>
              </a:ext>
            </a:extLst>
          </p:cNvPr>
          <p:cNvSpPr txBox="1"/>
          <p:nvPr/>
        </p:nvSpPr>
        <p:spPr>
          <a:xfrm>
            <a:off x="914399" y="1713651"/>
            <a:ext cx="6486938" cy="584775"/>
          </a:xfrm>
          <a:prstGeom prst="rect">
            <a:avLst/>
          </a:prstGeom>
          <a:noFill/>
        </p:spPr>
        <p:txBody>
          <a:bodyPr wrap="square">
            <a:spAutoFit/>
          </a:bodyPr>
          <a:lstStyle/>
          <a:p>
            <a:pPr marL="457200" indent="-457200">
              <a:buFont typeface="Arial" panose="020B0604020202020204" pitchFamily="34" charset="0"/>
              <a:buChar char="•"/>
            </a:pPr>
            <a:r>
              <a:rPr lang="en-US" sz="3200" cap="none" dirty="0">
                <a:latin typeface="Times New Roman" panose="02020603050405020304" pitchFamily="18" charset="0"/>
                <a:cs typeface="Times New Roman" panose="02020603050405020304" pitchFamily="18" charset="0"/>
              </a:rPr>
              <a:t>Supervised By</a:t>
            </a: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7" name="Text Placeholder 2">
            <a:extLst>
              <a:ext uri="{FF2B5EF4-FFF2-40B4-BE49-F238E27FC236}">
                <a16:creationId xmlns:a16="http://schemas.microsoft.com/office/drawing/2014/main" id="{6F3DAFD8-386E-4F2E-925F-EB87C6F0DDDC}"/>
              </a:ext>
            </a:extLst>
          </p:cNvPr>
          <p:cNvSpPr txBox="1">
            <a:spLocks/>
          </p:cNvSpPr>
          <p:nvPr/>
        </p:nvSpPr>
        <p:spPr>
          <a:xfrm>
            <a:off x="932246" y="893200"/>
            <a:ext cx="4873474" cy="679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Future plan</a:t>
            </a:r>
          </a:p>
        </p:txBody>
      </p:sp>
      <p:sp>
        <p:nvSpPr>
          <p:cNvPr id="9" name="Content Placeholder 3">
            <a:extLst>
              <a:ext uri="{FF2B5EF4-FFF2-40B4-BE49-F238E27FC236}">
                <a16:creationId xmlns:a16="http://schemas.microsoft.com/office/drawing/2014/main" id="{4A853FF8-5DE4-4636-BD62-9F68801E439F}"/>
              </a:ext>
            </a:extLst>
          </p:cNvPr>
          <p:cNvSpPr txBox="1">
            <a:spLocks/>
          </p:cNvSpPr>
          <p:nvPr/>
        </p:nvSpPr>
        <p:spPr>
          <a:xfrm>
            <a:off x="932246" y="1573194"/>
            <a:ext cx="10086736" cy="45689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Student will be able to see their every semester gap status.</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Student will be able to request get extra credit.</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Student will be able to choose semester wise </a:t>
            </a:r>
            <a:r>
              <a:rPr lang="en-US" sz="1800">
                <a:latin typeface="Times New Roman" panose="02020603050405020304" pitchFamily="18" charset="0"/>
                <a:cs typeface="Times New Roman" panose="02020603050405020304" pitchFamily="18" charset="0"/>
              </a:rPr>
              <a:t>offered course.</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Live chat option will be updated and authentication will be added.</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Classroom </a:t>
            </a:r>
            <a:r>
              <a:rPr lang="en-US" sz="1800" dirty="0" err="1">
                <a:latin typeface="Times New Roman" panose="02020603050405020304" pitchFamily="18" charset="0"/>
                <a:cs typeface="Times New Roman" panose="02020603050405020304" pitchFamily="18" charset="0"/>
              </a:rPr>
              <a:t>api</a:t>
            </a:r>
            <a:r>
              <a:rPr lang="en-US" sz="1800" dirty="0">
                <a:latin typeface="Times New Roman" panose="02020603050405020304" pitchFamily="18" charset="0"/>
                <a:cs typeface="Times New Roman" panose="02020603050405020304" pitchFamily="18" charset="0"/>
              </a:rPr>
              <a:t> will added.</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Direct online money transaction.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Manage all information related to rooms, mess, goods, etc. Track details of menu, reduce food expenses and optimize room allocation.</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Maintain student’s every day attendance period wise. Generate attendance related reports on-demand for the stakeholders.</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7952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10" name="Text Placeholder 2">
            <a:extLst>
              <a:ext uri="{FF2B5EF4-FFF2-40B4-BE49-F238E27FC236}">
                <a16:creationId xmlns:a16="http://schemas.microsoft.com/office/drawing/2014/main" id="{4A933004-F2FD-474D-A72E-51CDDD23A8C4}"/>
              </a:ext>
            </a:extLst>
          </p:cNvPr>
          <p:cNvSpPr txBox="1">
            <a:spLocks/>
          </p:cNvSpPr>
          <p:nvPr/>
        </p:nvSpPr>
        <p:spPr>
          <a:xfrm>
            <a:off x="653951" y="1424577"/>
            <a:ext cx="4873474" cy="679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Conclusion</a:t>
            </a:r>
          </a:p>
        </p:txBody>
      </p:sp>
      <p:sp>
        <p:nvSpPr>
          <p:cNvPr id="11" name="Content Placeholder 3">
            <a:extLst>
              <a:ext uri="{FF2B5EF4-FFF2-40B4-BE49-F238E27FC236}">
                <a16:creationId xmlns:a16="http://schemas.microsoft.com/office/drawing/2014/main" id="{F5769D55-A07D-4E53-98BB-F6A97A30EB14}"/>
              </a:ext>
            </a:extLst>
          </p:cNvPr>
          <p:cNvSpPr txBox="1">
            <a:spLocks/>
          </p:cNvSpPr>
          <p:nvPr/>
        </p:nvSpPr>
        <p:spPr>
          <a:xfrm>
            <a:off x="653951" y="2090029"/>
            <a:ext cx="10086736" cy="19273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Student Information System in online based software. It is very helpful for educational institute. Student and teacher can easily maintain their section wise document. It serves as a helpful approach for the users. Thus, the project is the user-friendly approach.</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961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TextBox 2">
            <a:extLst>
              <a:ext uri="{FF2B5EF4-FFF2-40B4-BE49-F238E27FC236}">
                <a16:creationId xmlns:a16="http://schemas.microsoft.com/office/drawing/2014/main" id="{F21AEEE4-692E-42B3-ADF6-D65A3E39D431}"/>
              </a:ext>
            </a:extLst>
          </p:cNvPr>
          <p:cNvSpPr txBox="1"/>
          <p:nvPr/>
        </p:nvSpPr>
        <p:spPr>
          <a:xfrm>
            <a:off x="2186609" y="2644170"/>
            <a:ext cx="7460974" cy="1569660"/>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Thank you everyone</a:t>
            </a:r>
          </a:p>
          <a:p>
            <a:endParaRPr lang="en-US" sz="3200" dirty="0">
              <a:latin typeface="Times New Roman" panose="02020603050405020304" pitchFamily="18" charset="0"/>
              <a:cs typeface="Times New Roman" panose="02020603050405020304" pitchFamily="18" charset="0"/>
            </a:endParaRPr>
          </a:p>
          <a:p>
            <a:pPr algn="ctr"/>
            <a:r>
              <a:rPr lang="en-US" sz="3200" dirty="0">
                <a:latin typeface="Times New Roman" panose="02020603050405020304" pitchFamily="18" charset="0"/>
                <a:cs typeface="Times New Roman" panose="02020603050405020304" pitchFamily="18" charset="0"/>
              </a:rPr>
              <a:t>Any question?</a:t>
            </a:r>
          </a:p>
        </p:txBody>
      </p:sp>
    </p:spTree>
    <p:extLst>
      <p:ext uri="{BB962C8B-B14F-4D97-AF65-F5344CB8AC3E}">
        <p14:creationId xmlns:p14="http://schemas.microsoft.com/office/powerpoint/2010/main" val="159652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39" name="TextBox 38">
            <a:extLst>
              <a:ext uri="{FF2B5EF4-FFF2-40B4-BE49-F238E27FC236}">
                <a16:creationId xmlns:a16="http://schemas.microsoft.com/office/drawing/2014/main" id="{7E961494-E895-456B-943F-E27A9788C378}"/>
              </a:ext>
            </a:extLst>
          </p:cNvPr>
          <p:cNvSpPr txBox="1"/>
          <p:nvPr/>
        </p:nvSpPr>
        <p:spPr>
          <a:xfrm>
            <a:off x="228600" y="2500641"/>
            <a:ext cx="10320131" cy="3978974"/>
          </a:xfrm>
          <a:prstGeom prst="rect">
            <a:avLst/>
          </a:prstGeom>
          <a:noFill/>
        </p:spPr>
        <p:txBody>
          <a:bodyPr wrap="square">
            <a:spAutoFit/>
          </a:bodyPr>
          <a:lstStyle/>
          <a:p>
            <a:pPr marL="1657350" lvl="3" indent="-285750" algn="just">
              <a:lnSpc>
                <a:spcPct val="102000"/>
              </a:lnSpc>
              <a:spcAft>
                <a:spcPts val="80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cs typeface="Calibri" panose="020F0502020204030204" pitchFamily="34" charset="0"/>
              </a:rPr>
              <a:t>D</a:t>
            </a:r>
            <a:r>
              <a:rPr lang="en-US" dirty="0">
                <a:effectLst/>
                <a:latin typeface="Times New Roman" panose="02020603050405020304" pitchFamily="18" charset="0"/>
                <a:ea typeface="Times New Roman" panose="02020603050405020304" pitchFamily="18" charset="0"/>
                <a:cs typeface="Calibri" panose="020F0502020204030204" pitchFamily="34" charset="0"/>
              </a:rPr>
              <a:t>eals with all kind of student details, academic related reports, course details, session details, session and course wise lecture documents, teacher information and other resource related details too. </a:t>
            </a:r>
          </a:p>
          <a:p>
            <a:pPr marL="1657350" lvl="3" indent="-285750" algn="just">
              <a:lnSpc>
                <a:spcPct val="102000"/>
              </a:lnSpc>
              <a:spcAft>
                <a:spcPts val="800"/>
              </a:spcAft>
              <a:buFont typeface="Wingdings" panose="05000000000000000000" pitchFamily="2" charset="2"/>
              <a:buChar char="§"/>
            </a:pPr>
            <a:endParaRPr lang="en-US" dirty="0">
              <a:effectLst/>
              <a:latin typeface="Times New Roman" panose="02020603050405020304" pitchFamily="18" charset="0"/>
              <a:ea typeface="Times New Roman" panose="02020603050405020304" pitchFamily="18" charset="0"/>
              <a:cs typeface="Calibri" panose="020F0502020204030204" pitchFamily="34" charset="0"/>
            </a:endParaRPr>
          </a:p>
          <a:p>
            <a:pPr marL="1657350" lvl="3" indent="-285750" algn="just">
              <a:lnSpc>
                <a:spcPct val="102000"/>
              </a:lnSpc>
              <a:spcAft>
                <a:spcPts val="800"/>
              </a:spcAft>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Calibri" panose="020F0502020204030204" pitchFamily="34" charset="0"/>
              </a:rPr>
              <a:t>It tracks all the details of a student from the day one to the end of his course which can be used for all reporting purpose.</a:t>
            </a:r>
          </a:p>
          <a:p>
            <a:pPr marL="2571750" lvl="5" indent="-285750" algn="just">
              <a:lnSpc>
                <a:spcPct val="102000"/>
              </a:lnSpc>
              <a:spcAft>
                <a:spcPts val="8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Calibri" panose="020F0502020204030204" pitchFamily="34" charset="0"/>
              </a:rPr>
              <a:t>tracking of attendance, </a:t>
            </a:r>
            <a:r>
              <a:rPr lang="en-US" dirty="0">
                <a:latin typeface="Times New Roman" panose="02020603050405020304" pitchFamily="18" charset="0"/>
                <a:ea typeface="Times New Roman" panose="02020603050405020304" pitchFamily="18" charset="0"/>
                <a:cs typeface="Calibri" panose="020F0502020204030204" pitchFamily="34" charset="0"/>
              </a:rPr>
              <a:t>payment ledger, registration, live chat, student application, drop semester, mark input, post update</a:t>
            </a:r>
            <a:r>
              <a:rPr lang="en-US" dirty="0">
                <a:effectLst/>
                <a:latin typeface="Times New Roman" panose="02020603050405020304" pitchFamily="18" charset="0"/>
                <a:ea typeface="Times New Roman" panose="02020603050405020304" pitchFamily="18" charset="0"/>
                <a:cs typeface="Calibri" panose="020F0502020204030204" pitchFamily="34" charset="0"/>
              </a:rPr>
              <a:t>, important notices, feedback, final exam result etc.</a:t>
            </a:r>
          </a:p>
          <a:p>
            <a:pPr marL="2571750" lvl="5" indent="-285750" algn="just">
              <a:lnSpc>
                <a:spcPct val="102000"/>
              </a:lnSpc>
              <a:spcAft>
                <a:spcPts val="800"/>
              </a:spcAf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cs typeface="Vrinda" panose="020B0502040204020203" pitchFamily="34" charset="0"/>
            </a:endParaRPr>
          </a:p>
          <a:p>
            <a:pPr marL="1657350" lvl="3" indent="-285750" algn="just">
              <a:lnSpc>
                <a:spcPct val="102000"/>
              </a:lnSpc>
              <a:spcAft>
                <a:spcPts val="800"/>
              </a:spcAft>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Calibri" panose="020F0502020204030204" pitchFamily="34" charset="0"/>
              </a:rPr>
              <a:t>The Student Enrollment and Learning Management System is an automated version of manual Student Information System.</a:t>
            </a:r>
            <a:endParaRPr lang="en-US" dirty="0">
              <a:effectLst/>
              <a:latin typeface="Times New Roman" panose="02020603050405020304" pitchFamily="18" charset="0"/>
              <a:ea typeface="Calibri" panose="020F0502020204030204" pitchFamily="34" charset="0"/>
              <a:cs typeface="Vrinda" panose="020B0502040204020203" pitchFamily="34" charset="0"/>
            </a:endParaRPr>
          </a:p>
        </p:txBody>
      </p:sp>
      <p:sp>
        <p:nvSpPr>
          <p:cNvPr id="40" name="Text Placeholder 2">
            <a:extLst>
              <a:ext uri="{FF2B5EF4-FFF2-40B4-BE49-F238E27FC236}">
                <a16:creationId xmlns:a16="http://schemas.microsoft.com/office/drawing/2014/main" id="{FD517E69-83B4-4AD2-8523-CFA2D0D4C58B}"/>
              </a:ext>
            </a:extLst>
          </p:cNvPr>
          <p:cNvSpPr txBox="1">
            <a:spLocks/>
          </p:cNvSpPr>
          <p:nvPr/>
        </p:nvSpPr>
        <p:spPr>
          <a:xfrm>
            <a:off x="228600" y="1614971"/>
            <a:ext cx="4873474" cy="679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0" lvl="3" indent="0">
              <a:buNone/>
            </a:pPr>
            <a:r>
              <a:rPr lang="en-US" sz="3200" dirty="0">
                <a:latin typeface="Times New Roman" panose="02020603050405020304" pitchFamily="18" charset="0"/>
                <a:cs typeface="Times New Roman" panose="02020603050405020304" pitchFamily="18" charset="0"/>
              </a:rPr>
              <a:t>Introduction</a:t>
            </a:r>
            <a:r>
              <a:rPr lang="en-US" sz="2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5456A67-E294-407E-BCFF-9D81D698048F}"/>
              </a:ext>
            </a:extLst>
          </p:cNvPr>
          <p:cNvSpPr txBox="1"/>
          <p:nvPr/>
        </p:nvSpPr>
        <p:spPr>
          <a:xfrm>
            <a:off x="228600" y="1696278"/>
            <a:ext cx="10320130" cy="3467231"/>
          </a:xfrm>
          <a:prstGeom prst="rect">
            <a:avLst/>
          </a:prstGeom>
          <a:noFill/>
        </p:spPr>
        <p:txBody>
          <a:bodyPr wrap="square">
            <a:spAutoFit/>
          </a:bodyPr>
          <a:lstStyle/>
          <a:p>
            <a:pPr lvl="3">
              <a:lnSpc>
                <a:spcPct val="107000"/>
              </a:lnSpc>
              <a:spcBef>
                <a:spcPts val="200"/>
              </a:spcBef>
            </a:pPr>
            <a:r>
              <a:rPr lang="en-US" sz="3200" b="1" dirty="0">
                <a:effectLst/>
                <a:latin typeface="Times New Roman" panose="02020603050405020304" pitchFamily="18" charset="0"/>
                <a:ea typeface="Times New Roman" panose="02020603050405020304" pitchFamily="18" charset="0"/>
                <a:cs typeface="Vrinda" panose="020B0502040204020203" pitchFamily="34" charset="0"/>
              </a:rPr>
              <a:t>Project Goal and Objectives</a:t>
            </a:r>
          </a:p>
          <a:p>
            <a:pPr lvl="3">
              <a:lnSpc>
                <a:spcPct val="107000"/>
              </a:lnSpc>
              <a:spcBef>
                <a:spcPts val="200"/>
              </a:spcBef>
            </a:pPr>
            <a:endParaRPr lang="en-US" sz="2000" b="1"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endParaRPr>
          </a:p>
          <a:p>
            <a:pPr marL="1714500" lvl="3" indent="-342900">
              <a:spcBef>
                <a:spcPts val="10"/>
              </a:spcBef>
              <a:buFont typeface="Wingdings" panose="05000000000000000000" pitchFamily="2" charset="2"/>
              <a:buChar char=""/>
            </a:pPr>
            <a:r>
              <a:rPr lang="en-US" dirty="0">
                <a:latin typeface="Times New Roman" panose="02020603050405020304" pitchFamily="18" charset="0"/>
                <a:ea typeface="Times New Roman" panose="02020603050405020304" pitchFamily="18" charset="0"/>
                <a:cs typeface="Calibri" panose="020F0502020204030204" pitchFamily="34" charset="0"/>
              </a:rPr>
              <a:t>It</a:t>
            </a:r>
            <a:r>
              <a:rPr lang="en-US" dirty="0">
                <a:effectLst/>
                <a:latin typeface="Times New Roman" panose="02020603050405020304" pitchFamily="18" charset="0"/>
                <a:ea typeface="Times New Roman" panose="02020603050405020304" pitchFamily="18" charset="0"/>
              </a:rPr>
              <a:t> is a management information system for education establishments to manage student data.</a:t>
            </a:r>
          </a:p>
          <a:p>
            <a:pPr marL="1714500" lvl="3" indent="-342900">
              <a:spcBef>
                <a:spcPts val="10"/>
              </a:spcBef>
              <a:buFont typeface="Wingdings" panose="05000000000000000000" pitchFamily="2" charset="2"/>
              <a:buChar char=""/>
            </a:pPr>
            <a:endParaRPr lang="en-US" dirty="0">
              <a:effectLst/>
              <a:latin typeface="Times New Roman" panose="02020603050405020304" pitchFamily="18" charset="0"/>
              <a:ea typeface="Times New Roman" panose="02020603050405020304" pitchFamily="18" charset="0"/>
            </a:endParaRPr>
          </a:p>
          <a:p>
            <a:pPr marL="1714500" lvl="3" indent="-342900">
              <a:spcBef>
                <a:spcPts val="10"/>
              </a:spcBef>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rPr>
              <a:t>Provide capabilities for registering students in courses, admitting students, tracking student attendance and submitting students’ documents and Result.</a:t>
            </a:r>
          </a:p>
          <a:p>
            <a:pPr marL="1714500" lvl="3" indent="-342900">
              <a:spcBef>
                <a:spcPts val="10"/>
              </a:spcBef>
              <a:buFont typeface="Wingdings" panose="05000000000000000000" pitchFamily="2" charset="2"/>
              <a:buChar char=""/>
            </a:pPr>
            <a:endParaRPr lang="en-US" dirty="0">
              <a:effectLst/>
              <a:latin typeface="Times New Roman" panose="02020603050405020304" pitchFamily="18" charset="0"/>
              <a:ea typeface="Times New Roman" panose="02020603050405020304" pitchFamily="18" charset="0"/>
            </a:endParaRPr>
          </a:p>
          <a:p>
            <a:pPr marL="1714500" lvl="3" indent="-342900">
              <a:spcBef>
                <a:spcPts val="10"/>
              </a:spcBef>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rPr>
              <a:t>Ensure data integrity, privacy, and security in an open-access environment.</a:t>
            </a:r>
          </a:p>
          <a:p>
            <a:pPr marL="1714500" lvl="3" indent="-342900">
              <a:spcBef>
                <a:spcPts val="10"/>
              </a:spcBef>
              <a:buFont typeface="Wingdings" panose="05000000000000000000" pitchFamily="2" charset="2"/>
              <a:buChar char=""/>
            </a:pPr>
            <a:endParaRPr lang="en-US" dirty="0">
              <a:effectLst/>
              <a:latin typeface="Times New Roman" panose="02020603050405020304" pitchFamily="18" charset="0"/>
              <a:ea typeface="Times New Roman" panose="02020603050405020304" pitchFamily="18" charset="0"/>
            </a:endParaRPr>
          </a:p>
          <a:p>
            <a:pPr marL="1714500" lvl="3" indent="-342900">
              <a:spcBef>
                <a:spcPts val="10"/>
              </a:spcBef>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rPr>
              <a:t>To collect easily session wise and course wise lecture any time from online.</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FE9993-80FB-443F-A8A8-1FC24BC2EEFD}"/>
              </a:ext>
            </a:extLst>
          </p:cNvPr>
          <p:cNvSpPr txBox="1"/>
          <p:nvPr/>
        </p:nvSpPr>
        <p:spPr>
          <a:xfrm>
            <a:off x="228600" y="1559161"/>
            <a:ext cx="10227365" cy="4756174"/>
          </a:xfrm>
          <a:prstGeom prst="rect">
            <a:avLst/>
          </a:prstGeom>
          <a:noFill/>
        </p:spPr>
        <p:txBody>
          <a:bodyPr wrap="square">
            <a:spAutoFit/>
          </a:bodyPr>
          <a:lstStyle/>
          <a:p>
            <a:pPr lvl="3" algn="just">
              <a:lnSpc>
                <a:spcPct val="107000"/>
              </a:lnSpc>
              <a:tabLst>
                <a:tab pos="228600" algn="l"/>
              </a:tabLst>
            </a:pPr>
            <a:r>
              <a:rPr lang="en-US" sz="3200" b="1" kern="0" dirty="0">
                <a:effectLst/>
                <a:latin typeface="Calibri" panose="020F0502020204030204" pitchFamily="34" charset="0"/>
                <a:ea typeface="Times New Roman" panose="02020603050405020304" pitchFamily="18" charset="0"/>
                <a:cs typeface="Times New Roman" panose="02020603050405020304" pitchFamily="18" charset="0"/>
              </a:rPr>
              <a:t>Motivation </a:t>
            </a:r>
          </a:p>
          <a:p>
            <a:pPr lvl="3" algn="just">
              <a:lnSpc>
                <a:spcPct val="107000"/>
              </a:lnSpc>
              <a:tabLst>
                <a:tab pos="228600" algn="l"/>
              </a:tabLst>
            </a:pPr>
            <a:endParaRPr lang="en-US" sz="3200" b="1" kern="0" dirty="0">
              <a:effectLst/>
              <a:latin typeface="Calibri" panose="020F0502020204030204" pitchFamily="34" charset="0"/>
              <a:ea typeface="Times New Roman" panose="02020603050405020304" pitchFamily="18" charset="0"/>
              <a:cs typeface="Vrinda" panose="020B0502040204020203" pitchFamily="34" charset="0"/>
            </a:endParaRPr>
          </a:p>
          <a:p>
            <a:pPr marL="1714500" lvl="3" indent="-342900">
              <a:lnSpc>
                <a:spcPct val="107000"/>
              </a:lnSpc>
              <a:spcBef>
                <a:spcPts val="1200"/>
              </a:spcBef>
              <a:buFont typeface="Wingdings" panose="05000000000000000000" pitchFamily="2" charset="2"/>
              <a:buChar char=""/>
            </a:pPr>
            <a:r>
              <a:rPr lang="en-US" kern="0" dirty="0">
                <a:latin typeface="Times New Roman" panose="02020603050405020304" pitchFamily="18" charset="0"/>
                <a:ea typeface="Times New Roman" panose="02020603050405020304" pitchFamily="18" charset="0"/>
                <a:cs typeface="Times New Roman" panose="02020603050405020304" pitchFamily="18" charset="0"/>
              </a:rPr>
              <a:t>It</a:t>
            </a: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is an online base software. So that, student collect their every course lecture and important document anytime from anywhere.</a:t>
            </a:r>
            <a:endParaRPr lang="en-US" b="1" kern="0" dirty="0">
              <a:effectLst/>
              <a:latin typeface="Times New Roman" panose="02020603050405020304" pitchFamily="18" charset="0"/>
              <a:ea typeface="Times New Roman" panose="02020603050405020304" pitchFamily="18" charset="0"/>
              <a:cs typeface="Vrinda" panose="020B0502040204020203" pitchFamily="34" charset="0"/>
            </a:endParaRPr>
          </a:p>
          <a:p>
            <a:pPr marL="1714500" lvl="3" indent="-342900">
              <a:lnSpc>
                <a:spcPct val="107000"/>
              </a:lnSpc>
              <a:spcBef>
                <a:spcPts val="1200"/>
              </a:spcBef>
              <a:buFont typeface="Wingdings" panose="05000000000000000000" pitchFamily="2" charset="2"/>
              <a:buChar char=""/>
            </a:pP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Sometimes student collect their important file or document by pen drive. It is long time process and file would be missing.  The system is very secure. User can easily access and collect.</a:t>
            </a:r>
            <a:endParaRPr lang="en-US" b="1" kern="0" dirty="0">
              <a:effectLst/>
              <a:latin typeface="Times New Roman" panose="02020603050405020304" pitchFamily="18" charset="0"/>
              <a:ea typeface="Times New Roman" panose="02020603050405020304" pitchFamily="18" charset="0"/>
              <a:cs typeface="Vrinda" panose="020B0502040204020203" pitchFamily="34" charset="0"/>
            </a:endParaRPr>
          </a:p>
          <a:p>
            <a:pPr marL="1714500" lvl="3" indent="-342900">
              <a:lnSpc>
                <a:spcPct val="107000"/>
              </a:lnSpc>
              <a:spcBef>
                <a:spcPts val="1200"/>
              </a:spcBef>
              <a:buFont typeface="Wingdings" panose="05000000000000000000" pitchFamily="2" charset="2"/>
              <a:buChar char=""/>
            </a:pP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Manage session and course wise document.</a:t>
            </a:r>
            <a:endParaRPr lang="en-US" b="1" kern="0" dirty="0">
              <a:effectLst/>
              <a:latin typeface="Times New Roman" panose="02020603050405020304" pitchFamily="18" charset="0"/>
              <a:ea typeface="Times New Roman" panose="02020603050405020304" pitchFamily="18" charset="0"/>
              <a:cs typeface="Vrinda" panose="020B0502040204020203" pitchFamily="34" charset="0"/>
            </a:endParaRPr>
          </a:p>
          <a:p>
            <a:pPr marL="1714500" lvl="3" indent="-342900">
              <a:lnSpc>
                <a:spcPct val="107000"/>
              </a:lnSpc>
              <a:spcBef>
                <a:spcPts val="1200"/>
              </a:spcBef>
              <a:buFont typeface="Wingdings" panose="05000000000000000000" pitchFamily="2" charset="2"/>
              <a:buChar char=""/>
            </a:pP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Get student and teacher details.</a:t>
            </a:r>
            <a:endParaRPr lang="en-US" b="1" kern="0" dirty="0">
              <a:effectLst/>
              <a:latin typeface="Times New Roman" panose="02020603050405020304" pitchFamily="18" charset="0"/>
              <a:ea typeface="Times New Roman" panose="02020603050405020304" pitchFamily="18" charset="0"/>
              <a:cs typeface="Vrinda" panose="020B0502040204020203" pitchFamily="34" charset="0"/>
            </a:endParaRPr>
          </a:p>
          <a:p>
            <a:pPr marL="1714500" lvl="3" indent="-342900">
              <a:lnSpc>
                <a:spcPct val="107000"/>
              </a:lnSpc>
              <a:spcBef>
                <a:spcPts val="1200"/>
              </a:spcBef>
              <a:buFont typeface="Wingdings" panose="05000000000000000000" pitchFamily="2" charset="2"/>
              <a:buChar char=""/>
            </a:pP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Manage and view feedback and notice.</a:t>
            </a:r>
            <a:endParaRPr lang="en-US" b="1" kern="0" dirty="0">
              <a:effectLst/>
              <a:latin typeface="Times New Roman" panose="02020603050405020304" pitchFamily="18" charset="0"/>
              <a:ea typeface="Times New Roman" panose="02020603050405020304" pitchFamily="18" charset="0"/>
              <a:cs typeface="Vrinda" panose="020B0502040204020203" pitchFamily="34" charset="0"/>
            </a:endParaRPr>
          </a:p>
          <a:p>
            <a:pPr marL="1714500" lvl="3" indent="-342900">
              <a:lnSpc>
                <a:spcPct val="200000"/>
              </a:lnSpc>
              <a:buFont typeface="Wingdings" panose="05000000000000000000" pitchFamily="2" charset="2"/>
              <a:buChar char=""/>
            </a:pP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Show result, notice and another important document.</a:t>
            </a:r>
            <a:endParaRPr lang="en-US" b="1" kern="0" dirty="0">
              <a:effectLst/>
              <a:latin typeface="Times New Roman" panose="02020603050405020304" pitchFamily="18"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5074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7" name="Table 46">
            <a:extLst>
              <a:ext uri="{FF2B5EF4-FFF2-40B4-BE49-F238E27FC236}">
                <a16:creationId xmlns:a16="http://schemas.microsoft.com/office/drawing/2014/main" id="{CA4E621F-A587-4527-9787-074691229C99}"/>
              </a:ext>
            </a:extLst>
          </p:cNvPr>
          <p:cNvGraphicFramePr>
            <a:graphicFrameLocks noGrp="1"/>
          </p:cNvGraphicFramePr>
          <p:nvPr>
            <p:extLst>
              <p:ext uri="{D42A27DB-BD31-4B8C-83A1-F6EECF244321}">
                <p14:modId xmlns:p14="http://schemas.microsoft.com/office/powerpoint/2010/main" val="1306446011"/>
              </p:ext>
            </p:extLst>
          </p:nvPr>
        </p:nvGraphicFramePr>
        <p:xfrm>
          <a:off x="1843264" y="2595962"/>
          <a:ext cx="8505472" cy="2756222"/>
        </p:xfrm>
        <a:graphic>
          <a:graphicData uri="http://schemas.openxmlformats.org/drawingml/2006/table">
            <a:tbl>
              <a:tblPr firstRow="1" firstCol="1" bandRow="1">
                <a:tableStyleId>{5C22544A-7EE6-4342-B048-85BDC9FD1C3A}</a:tableStyleId>
              </a:tblPr>
              <a:tblGrid>
                <a:gridCol w="1786257">
                  <a:extLst>
                    <a:ext uri="{9D8B030D-6E8A-4147-A177-3AD203B41FA5}">
                      <a16:colId xmlns:a16="http://schemas.microsoft.com/office/drawing/2014/main" val="20000"/>
                    </a:ext>
                  </a:extLst>
                </a:gridCol>
                <a:gridCol w="2384383">
                  <a:extLst>
                    <a:ext uri="{9D8B030D-6E8A-4147-A177-3AD203B41FA5}">
                      <a16:colId xmlns:a16="http://schemas.microsoft.com/office/drawing/2014/main" val="20001"/>
                    </a:ext>
                  </a:extLst>
                </a:gridCol>
                <a:gridCol w="2030740">
                  <a:extLst>
                    <a:ext uri="{9D8B030D-6E8A-4147-A177-3AD203B41FA5}">
                      <a16:colId xmlns:a16="http://schemas.microsoft.com/office/drawing/2014/main" val="20002"/>
                    </a:ext>
                  </a:extLst>
                </a:gridCol>
                <a:gridCol w="2304092">
                  <a:extLst>
                    <a:ext uri="{9D8B030D-6E8A-4147-A177-3AD203B41FA5}">
                      <a16:colId xmlns:a16="http://schemas.microsoft.com/office/drawing/2014/main" val="20003"/>
                    </a:ext>
                  </a:extLst>
                </a:gridCol>
              </a:tblGrid>
              <a:tr h="637900">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Software Type</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Software</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Used For</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Critical (Y/N)</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extLst>
                  <a:ext uri="{0D108BD9-81ED-4DB2-BD59-A6C34878D82A}">
                    <a16:rowId xmlns:a16="http://schemas.microsoft.com/office/drawing/2014/main" val="10000"/>
                  </a:ext>
                </a:extLst>
              </a:tr>
              <a:tr h="500505">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OS</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Windows 10, 8.1</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Server</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Y</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extLst>
                  <a:ext uri="{0D108BD9-81ED-4DB2-BD59-A6C34878D82A}">
                    <a16:rowId xmlns:a16="http://schemas.microsoft.com/office/drawing/2014/main" val="10001"/>
                  </a:ext>
                </a:extLst>
              </a:tr>
              <a:tr h="404670">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Database</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XAMPP(MySQL</a:t>
                      </a:r>
                    </a:p>
                  </a:txBody>
                  <a:tcPr marL="68580" marR="68580" marT="9525"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Database</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Y</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extLst>
                  <a:ext uri="{0D108BD9-81ED-4DB2-BD59-A6C34878D82A}">
                    <a16:rowId xmlns:a16="http://schemas.microsoft.com/office/drawing/2014/main" val="10002"/>
                  </a:ext>
                </a:extLst>
              </a:tr>
              <a:tr h="500505">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IDE</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Pycharm</a:t>
                      </a:r>
                      <a:r>
                        <a:rPr lang="en-US" sz="1800" dirty="0">
                          <a:effectLst/>
                          <a:latin typeface="Arial" panose="020B0604020202020204" pitchFamily="34" charset="0"/>
                          <a:ea typeface="Calibri" panose="020F0502020204030204" pitchFamily="34" charset="0"/>
                          <a:cs typeface="Arial" panose="020B0604020202020204" pitchFamily="34" charset="0"/>
                        </a:rPr>
                        <a:t> Pro, Visual Studio Code</a:t>
                      </a:r>
                    </a:p>
                  </a:txBody>
                  <a:tcPr marL="68580" marR="68580" marT="9525" marB="0"/>
                </a:tc>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Development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N</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extLst>
                  <a:ext uri="{0D108BD9-81ED-4DB2-BD59-A6C34878D82A}">
                    <a16:rowId xmlns:a16="http://schemas.microsoft.com/office/drawing/2014/main" val="10003"/>
                  </a:ext>
                </a:extLst>
              </a:tr>
              <a:tr h="637900">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Source Control</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Git hub</a:t>
                      </a:r>
                    </a:p>
                  </a:txBody>
                  <a:tcPr marL="68580" marR="68580" marT="9525" marB="0"/>
                </a:tc>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Version Control</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Y</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extLst>
                  <a:ext uri="{0D108BD9-81ED-4DB2-BD59-A6C34878D82A}">
                    <a16:rowId xmlns:a16="http://schemas.microsoft.com/office/drawing/2014/main" val="10005"/>
                  </a:ext>
                </a:extLst>
              </a:tr>
            </a:tbl>
          </a:graphicData>
        </a:graphic>
      </p:graphicFrame>
      <p:sp>
        <p:nvSpPr>
          <p:cNvPr id="48" name="Text Placeholder 2">
            <a:extLst>
              <a:ext uri="{FF2B5EF4-FFF2-40B4-BE49-F238E27FC236}">
                <a16:creationId xmlns:a16="http://schemas.microsoft.com/office/drawing/2014/main" id="{6CB7FFCB-A93F-4AB5-95B3-9F7301DC1FC6}"/>
              </a:ext>
            </a:extLst>
          </p:cNvPr>
          <p:cNvSpPr txBox="1">
            <a:spLocks/>
          </p:cNvSpPr>
          <p:nvPr/>
        </p:nvSpPr>
        <p:spPr>
          <a:xfrm>
            <a:off x="1843264" y="1737324"/>
            <a:ext cx="4873474" cy="679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Tools and Platform </a:t>
            </a:r>
          </a:p>
        </p:txBody>
      </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28D599DE-04D0-4161-9F6C-13B4D19553B7}"/>
              </a:ext>
            </a:extLst>
          </p:cNvPr>
          <p:cNvSpPr txBox="1"/>
          <p:nvPr/>
        </p:nvSpPr>
        <p:spPr>
          <a:xfrm>
            <a:off x="1815133" y="1495536"/>
            <a:ext cx="4542183" cy="1791901"/>
          </a:xfrm>
          <a:prstGeom prst="rect">
            <a:avLst/>
          </a:prstGeom>
          <a:noFill/>
        </p:spPr>
        <p:txBody>
          <a:bodyPr wrap="square">
            <a:spAutoFit/>
          </a:bodyPr>
          <a:lstStyle/>
          <a:p>
            <a:pPr marL="0" marR="0" algn="just">
              <a:lnSpc>
                <a:spcPct val="105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Components</a:t>
            </a:r>
            <a:endParaRPr lang="en-US" sz="32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05000"/>
              </a:lnSpc>
              <a:spcBef>
                <a:spcPts val="0"/>
              </a:spcBef>
              <a:spcAft>
                <a:spcPts val="800"/>
              </a:spcAft>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Vrinda" panose="020B0502040204020203" pitchFamily="34" charset="0"/>
              </a:rPr>
              <a:t>Student features.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05000"/>
              </a:lnSpc>
              <a:spcBef>
                <a:spcPts val="0"/>
              </a:spcBef>
              <a:spcAft>
                <a:spcPts val="800"/>
              </a:spcAft>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Vrinda" panose="020B0502040204020203" pitchFamily="34" charset="0"/>
              </a:rPr>
              <a:t>Teacher features.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1000"/>
              </a:spcAft>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Vrinda" panose="020B0502040204020203" pitchFamily="34" charset="0"/>
              </a:rPr>
              <a:t>Administrator features and Super admin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DDA0841D-14B9-455C-9801-727AB4418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642" y="1632252"/>
            <a:ext cx="5771515" cy="3018790"/>
          </a:xfrm>
          <a:prstGeom prst="rect">
            <a:avLst/>
          </a:prstGeom>
        </p:spPr>
      </p:pic>
      <p:sp>
        <p:nvSpPr>
          <p:cNvPr id="153" name="TextBox 152">
            <a:extLst>
              <a:ext uri="{FF2B5EF4-FFF2-40B4-BE49-F238E27FC236}">
                <a16:creationId xmlns:a16="http://schemas.microsoft.com/office/drawing/2014/main" id="{EBAF318B-8C21-4D56-80E8-1B82B8CA582B}"/>
              </a:ext>
            </a:extLst>
          </p:cNvPr>
          <p:cNvSpPr txBox="1"/>
          <p:nvPr/>
        </p:nvSpPr>
        <p:spPr>
          <a:xfrm>
            <a:off x="2501348" y="5041370"/>
            <a:ext cx="6109252" cy="368755"/>
          </a:xfrm>
          <a:prstGeom prst="rect">
            <a:avLst/>
          </a:prstGeom>
          <a:noFill/>
        </p:spPr>
        <p:txBody>
          <a:bodyPr wrap="square">
            <a:spAutoFit/>
          </a:bodyPr>
          <a:lstStyle/>
          <a:p>
            <a:pPr marL="0" marR="0" algn="ctr">
              <a:lnSpc>
                <a:spcPct val="107000"/>
              </a:lnSpc>
              <a:spcBef>
                <a:spcPts val="0"/>
              </a:spcBef>
              <a:spcAft>
                <a:spcPts val="800"/>
              </a:spcAft>
              <a:tabLst>
                <a:tab pos="239268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Figure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Flow Diagram for SELMS Components</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69636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3DE0333-6498-4F19-ACD4-457DDB116125}"/>
              </a:ext>
            </a:extLst>
          </p:cNvPr>
          <p:cNvSpPr txBox="1"/>
          <p:nvPr/>
        </p:nvSpPr>
        <p:spPr>
          <a:xfrm>
            <a:off x="1655485" y="1328468"/>
            <a:ext cx="2948609" cy="3881832"/>
          </a:xfrm>
          <a:prstGeom prst="rect">
            <a:avLst/>
          </a:prstGeom>
          <a:noFill/>
        </p:spPr>
        <p:txBody>
          <a:bodyPr wrap="square">
            <a:spAutoFit/>
          </a:bodyPr>
          <a:lstStyle/>
          <a:p>
            <a:pPr marL="0" marR="0" algn="just">
              <a:lnSpc>
                <a:spcPct val="107000"/>
              </a:lnSpc>
              <a:spcBef>
                <a:spcPts val="0"/>
              </a:spcBef>
              <a:spcAft>
                <a:spcPts val="800"/>
              </a:spcAft>
              <a:tabLst>
                <a:tab pos="2392680" algn="l"/>
              </a:tabLst>
            </a:pPr>
            <a:r>
              <a:rPr lang="en-US" sz="3200" dirty="0">
                <a:effectLst/>
                <a:latin typeface="Times New Roman" panose="02020603050405020304" pitchFamily="18" charset="0"/>
                <a:ea typeface="Calibri" panose="020F0502020204030204" pitchFamily="34" charset="0"/>
                <a:cs typeface="Vrinda" panose="020B0502040204020203" pitchFamily="34" charset="0"/>
              </a:rPr>
              <a:t>Student Features</a:t>
            </a: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Dashboard</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Profile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Update Profile</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Change Password</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Payment Ledger </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Registration </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Live Chat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Student Application</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Drop semester</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1000"/>
              </a:spcAft>
              <a:buFont typeface="Wingdings" panose="05000000000000000000" pitchFamily="2" charset="2"/>
              <a:buChar char=""/>
              <a:tabLst>
                <a:tab pos="2392680" algn="l"/>
              </a:tabLst>
            </a:pPr>
            <a:r>
              <a:rPr lang="en-SG" sz="1800" dirty="0">
                <a:effectLst/>
                <a:latin typeface="Times New Roman" panose="02020603050405020304" pitchFamily="18" charset="0"/>
                <a:ea typeface="Calibri" panose="020F0502020204030204" pitchFamily="34" charset="0"/>
                <a:cs typeface="Vrinda" panose="020B0502040204020203" pitchFamily="34" charset="0"/>
              </a:rPr>
              <a:t>Live Result</a:t>
            </a: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72736419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380</TotalTime>
  <Words>997</Words>
  <Application>Microsoft Office PowerPoint</Application>
  <PresentationFormat>Widescreen</PresentationFormat>
  <Paragraphs>249</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Century Gothic</vt:lpstr>
      <vt:lpstr>Segoe UI Light</vt:lpstr>
      <vt:lpstr>Times New Roman</vt:lpstr>
      <vt:lpstr>Wingdings</vt:lpstr>
      <vt:lpstr>Office Theme</vt:lpstr>
      <vt:lpstr>PowerPoint Presentation</vt:lpstr>
      <vt:lpstr>Project analysis slide 2</vt:lpstr>
      <vt:lpstr>Project analysis slide 3</vt:lpstr>
      <vt:lpstr>Project analysis slide 4</vt:lpstr>
      <vt:lpstr>Project analysis slide 5</vt:lpstr>
      <vt:lpstr>Project analysis slide 6</vt:lpstr>
      <vt:lpstr>Project analysis slide 7</vt:lpstr>
      <vt:lpstr>Project analysis slide 7</vt:lpstr>
      <vt:lpstr>Project analysis slide 8</vt:lpstr>
      <vt:lpstr>Project analysis slide 8</vt:lpstr>
      <vt:lpstr>Project analysis slide 10</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Full student Enrollment and Learning Management System  Presentation</dc:title>
  <dc:creator>ZUBAIR RAHMAN</dc:creator>
  <cp:lastModifiedBy>ZUBAIR RAHMAN</cp:lastModifiedBy>
  <cp:revision>5</cp:revision>
  <dcterms:created xsi:type="dcterms:W3CDTF">2022-01-22T17:15:41Z</dcterms:created>
  <dcterms:modified xsi:type="dcterms:W3CDTF">2022-01-25T18:20:12Z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