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52"/>
  </p:notesMasterIdLst>
  <p:handoutMasterIdLst>
    <p:handoutMasterId r:id="rId53"/>
  </p:handoutMasterIdLst>
  <p:sldIdLst>
    <p:sldId id="256" r:id="rId3"/>
    <p:sldId id="260" r:id="rId4"/>
    <p:sldId id="313" r:id="rId5"/>
    <p:sldId id="259" r:id="rId6"/>
    <p:sldId id="262" r:id="rId7"/>
    <p:sldId id="261" r:id="rId8"/>
    <p:sldId id="314" r:id="rId9"/>
    <p:sldId id="263" r:id="rId10"/>
    <p:sldId id="264" r:id="rId11"/>
    <p:sldId id="315" r:id="rId12"/>
    <p:sldId id="270" r:id="rId13"/>
    <p:sldId id="271" r:id="rId14"/>
    <p:sldId id="284" r:id="rId15"/>
    <p:sldId id="285" r:id="rId16"/>
    <p:sldId id="272" r:id="rId17"/>
    <p:sldId id="274" r:id="rId18"/>
    <p:sldId id="287" r:id="rId19"/>
    <p:sldId id="288" r:id="rId20"/>
    <p:sldId id="295" r:id="rId21"/>
    <p:sldId id="290" r:id="rId22"/>
    <p:sldId id="292" r:id="rId23"/>
    <p:sldId id="296" r:id="rId24"/>
    <p:sldId id="297" r:id="rId25"/>
    <p:sldId id="298" r:id="rId26"/>
    <p:sldId id="299" r:id="rId27"/>
    <p:sldId id="276" r:id="rId28"/>
    <p:sldId id="277" r:id="rId29"/>
    <p:sldId id="275" r:id="rId30"/>
    <p:sldId id="278" r:id="rId31"/>
    <p:sldId id="286" r:id="rId32"/>
    <p:sldId id="316" r:id="rId33"/>
    <p:sldId id="279" r:id="rId34"/>
    <p:sldId id="304" r:id="rId35"/>
    <p:sldId id="307" r:id="rId36"/>
    <p:sldId id="300" r:id="rId37"/>
    <p:sldId id="306" r:id="rId38"/>
    <p:sldId id="308" r:id="rId39"/>
    <p:sldId id="309" r:id="rId40"/>
    <p:sldId id="310" r:id="rId41"/>
    <p:sldId id="311" r:id="rId42"/>
    <p:sldId id="312" r:id="rId43"/>
    <p:sldId id="317" r:id="rId44"/>
    <p:sldId id="318" r:id="rId45"/>
    <p:sldId id="281" r:id="rId46"/>
    <p:sldId id="319" r:id="rId47"/>
    <p:sldId id="282" r:id="rId48"/>
    <p:sldId id="283" r:id="rId49"/>
    <p:sldId id="257" r:id="rId50"/>
    <p:sldId id="320" r:id="rId51"/>
  </p:sldIdLst>
  <p:sldSz cx="12192000" cy="6858000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313"/>
            <p14:sldId id="259"/>
            <p14:sldId id="262"/>
            <p14:sldId id="261"/>
            <p14:sldId id="314"/>
            <p14:sldId id="263"/>
            <p14:sldId id="264"/>
            <p14:sldId id="315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96"/>
            <p14:sldId id="297"/>
            <p14:sldId id="298"/>
            <p14:sldId id="299"/>
            <p14:sldId id="276"/>
            <p14:sldId id="277"/>
            <p14:sldId id="275"/>
            <p14:sldId id="278"/>
            <p14:sldId id="286"/>
            <p14:sldId id="316"/>
            <p14:sldId id="279"/>
            <p14:sldId id="304"/>
            <p14:sldId id="307"/>
            <p14:sldId id="300"/>
            <p14:sldId id="306"/>
            <p14:sldId id="308"/>
            <p14:sldId id="309"/>
            <p14:sldId id="310"/>
            <p14:sldId id="311"/>
            <p14:sldId id="312"/>
            <p14:sldId id="317"/>
            <p14:sldId id="318"/>
            <p14:sldId id="281"/>
            <p14:sldId id="319"/>
            <p14:sldId id="282"/>
            <p14:sldId id="283"/>
            <p14:sldId id="257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font" Target="fonts/font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3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23.01.2021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Hochzeit: Auswahl ist von der Fitness des Individuums abhängig =&gt; Hohe Fitness, Hohe Wahrscheinlichkeit ausgewählt zu werden</a:t>
            </a:r>
          </a:p>
          <a:p>
            <a:r>
              <a:rPr lang="de-DE" dirty="0"/>
              <a:t>Crossover: Wichtigste Teil der Genetischen Algorithmen. Bilden Von Kindern aus Eltern</a:t>
            </a:r>
          </a:p>
          <a:p>
            <a:r>
              <a:rPr lang="de-DE" dirty="0"/>
              <a:t>Mutation: Unwichtiger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3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40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erleichtern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Individuum: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rand(length - 2) + 1; </a:t>
            </a:r>
          </a:p>
          <a:p>
            <a:pPr lvl="1"/>
            <a:r>
              <a:rPr lang="de-DE" sz="1050" dirty="0"/>
              <a:t>int interval_border_right</a:t>
            </a:r>
            <a:r>
              <a:rPr lang="de-DE" altLang="de-DE" sz="1050" dirty="0"/>
              <a:t> = rand(position_a + 1, individual.get_size());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942" y="1251993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!fill_empty_cycle_with_tuples(cycle, cycle_start_idx, p1, p2, index_flags)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C1: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C2: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84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2 4 3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9651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31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64719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62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1898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2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20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edge_recombination(p1.get_chromosome().at(0),c1, edge_map);</a:t>
            </a:r>
          </a:p>
          <a:p>
            <a:r>
              <a:rPr lang="de-DE" sz="900" dirty="0"/>
              <a:t>    edge_recombination(p2.get_chromosome().at(0),c2,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r>
              <a:rPr lang="de-DE" sz="900" dirty="0"/>
              <a:t>´</a:t>
            </a:r>
          </a:p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900" dirty="0"/>
              <a:t> edge_recombination(int start, Individual &amp;i, std::map&lt;int, std::set&lt;int&gt;&gt; edge_map) {</a:t>
            </a:r>
          </a:p>
          <a:p>
            <a:r>
              <a:rPr lang="de-DE" sz="900" dirty="0"/>
              <a:t>    int current = start;</a:t>
            </a:r>
          </a:p>
          <a:p>
            <a:r>
              <a:rPr lang="de-DE" sz="900" dirty="0"/>
              <a:t>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idx = 0; idx &lt; i.get_size() - 1; ++idx) {</a:t>
            </a:r>
          </a:p>
          <a:p>
            <a:r>
              <a:rPr lang="de-DE" sz="900" dirty="0"/>
              <a:t>        i.update_chromosome(current, idx);</a:t>
            </a:r>
          </a:p>
          <a:p>
            <a:r>
              <a:rPr lang="de-DE" sz="900" dirty="0"/>
              <a:t>        for (auto &amp;it : edge_map) {</a:t>
            </a:r>
          </a:p>
          <a:p>
            <a:r>
              <a:rPr lang="de-DE" sz="900" dirty="0"/>
              <a:t>            it.second.erase(current);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int min_next_idx = -2;</a:t>
            </a:r>
          </a:p>
          <a:p>
            <a:r>
              <a:rPr lang="de-DE" sz="900" dirty="0"/>
              <a:t>        unsigned int min_next_count = std::numeric_limits&lt;int&gt;::max();</a:t>
            </a:r>
          </a:p>
          <a:p>
            <a:endParaRPr lang="de-DE" sz="900" dirty="0"/>
          </a:p>
          <a:p>
            <a:r>
              <a:rPr lang="de-DE" sz="900" dirty="0"/>
              <a:t>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900" dirty="0"/>
              <a:t> (int node : edge_map.at(current)) {</a:t>
            </a:r>
          </a:p>
          <a:p>
            <a:r>
              <a:rPr lang="de-DE" sz="900" dirty="0"/>
              <a:t>        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(edge_map.at(node).size() &lt; min_next_count) {</a:t>
            </a:r>
          </a:p>
          <a:p>
            <a:r>
              <a:rPr lang="de-DE" sz="900" dirty="0"/>
              <a:t>                min_next_count = edge_map.at(node).size();</a:t>
            </a:r>
          </a:p>
          <a:p>
            <a:r>
              <a:rPr lang="de-DE" sz="900" dirty="0"/>
              <a:t>                min_next_idx = node;</a:t>
            </a:r>
          </a:p>
          <a:p>
            <a:r>
              <a:rPr lang="de-DE" sz="900" dirty="0"/>
              <a:t>            }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    current = min_next_idx;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900" dirty="0"/>
              <a:t> (idx == i.get_size() - 2) {</a:t>
            </a:r>
          </a:p>
          <a:p>
            <a:r>
              <a:rPr lang="de-DE" sz="900" dirty="0"/>
              <a:t>            i.update_chromosome(current, idx + 1);</a:t>
            </a:r>
          </a:p>
          <a:p>
            <a:r>
              <a:rPr lang="de-DE" sz="900" dirty="0"/>
              <a:t>        }</a:t>
            </a:r>
          </a:p>
          <a:p>
            <a:r>
              <a:rPr lang="de-DE" sz="900" dirty="0"/>
              <a:t>    }</a:t>
            </a:r>
          </a:p>
          <a:p>
            <a:r>
              <a:rPr lang="de-DE" sz="90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0 4 1 2 3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2 1 3 0 4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lvl="1"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Startpunkt: Beginn eines Elternteils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c1: 0 4 1 3 2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c2: 2 1 4 0 3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3C4526-386B-4058-AA57-62CD212E8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2942"/>
              </p:ext>
            </p:extLst>
          </p:nvPr>
        </p:nvGraphicFramePr>
        <p:xfrm>
          <a:off x="7196261" y="2285589"/>
          <a:ext cx="3142502" cy="2286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251">
                  <a:extLst>
                    <a:ext uri="{9D8B030D-6E8A-4147-A177-3AD203B41FA5}">
                      <a16:colId xmlns:a16="http://schemas.microsoft.com/office/drawing/2014/main" val="1026705250"/>
                    </a:ext>
                  </a:extLst>
                </a:gridCol>
                <a:gridCol w="1571251">
                  <a:extLst>
                    <a:ext uri="{9D8B030D-6E8A-4147-A177-3AD203B41FA5}">
                      <a16:colId xmlns:a16="http://schemas.microsoft.com/office/drawing/2014/main" val="1571639466"/>
                    </a:ext>
                  </a:extLst>
                </a:gridCol>
              </a:tblGrid>
              <a:tr h="458022">
                <a:tc>
                  <a:txBody>
                    <a:bodyPr/>
                    <a:lstStyle/>
                    <a:p>
                      <a:r>
                        <a:rPr lang="de-DE" dirty="0"/>
                        <a:t>Knoten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90438"/>
                  </a:ext>
                </a:extLst>
              </a:tr>
              <a:tr h="348317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784983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08815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313410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157222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de-DE" dirty="0"/>
                        <a:t> </a:t>
                      </a:r>
                      <a:r>
                        <a:rPr lang="de-DE" strike="sngStrik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57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076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464300"/>
            <a:ext cx="5630831" cy="29361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rand(100) 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 = rand(position_a + 1, individual.get_size());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2007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 Beginn sehr lästig. Am Ende sehr hilfreich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9582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Verwendung der entwickelten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Python mit Matplotlib zur Visualisierung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Testdaten: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Abstimmung bei der Auswahl der Testdaten war leider zu spät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48 Hauptstädte der USA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Beste Distanz: 33523 Meilen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Stellschrauben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Crossover-Verfahren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Populationsgrößen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Mutationswahrscheinlichkeit</a:t>
            </a:r>
          </a:p>
          <a:p>
            <a:pPr lvl="1"/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Erste Versuche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0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5ED3C9-C620-4281-9926-09020886C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74" y="2068936"/>
            <a:ext cx="10652781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1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1927" y="2068936"/>
            <a:ext cx="11570186" cy="438912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189514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</a:t>
            </a:r>
          </a:p>
          <a:p>
            <a:r>
              <a:rPr lang="de-DE" dirty="0"/>
              <a:t>Marriage: Roulette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4351651" y="2658345"/>
            <a:ext cx="6177710" cy="135421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6836488" y="2775022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6844145" y="3003927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6844145" y="3286047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6836488" y="3536839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6844145" y="3775855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67F83B-A599-494D-AA74-59CAAACC623F}"/>
              </a:ext>
            </a:extLst>
          </p:cNvPr>
          <p:cNvSpPr txBox="1"/>
          <p:nvPr/>
        </p:nvSpPr>
        <p:spPr>
          <a:xfrm>
            <a:off x="5321956" y="1494665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 Erreicht eine Distanz von ~55980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55980/33351 = 1,6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-67%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731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9F48-1476-4C40-A011-77DB540B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– Erkenntnisse nach ersten Versuchen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55793-FF99-476C-BF19-8AC36231B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Startpopulation verliert schnell an ihrer „einzigartigkeit“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ermöglichen es, dass mehrere Individuen selbe Chromosom 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Effekt verstärkt sich sehr schnell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wenigen Generationen besteht die Population nur noch aus einem Individuum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 diesem Zeitpunkt gleicht das Verfahren dem Shufflen einer 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Lediglich die 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/>
              <a:t>Lösung: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Verfahren werden darauf abgestimmt doppelte Individuen zu erkennen und zu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Elternteile müssen unterschiedlich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Selektion wird geprüft ob zufällig dopplungen Entstanden sind und gelöscht.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2845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C6C1C6-DE35-49E1-8E14-4314FE19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26" y="1852718"/>
            <a:ext cx="11157241" cy="4448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2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10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</a:t>
            </a:r>
            <a:r>
              <a:rPr lang="de-DE" b="1" dirty="0"/>
              <a:t>Distinkt</a:t>
            </a:r>
          </a:p>
          <a:p>
            <a:r>
              <a:rPr lang="de-DE" dirty="0"/>
              <a:t>Marriage: Roulette </a:t>
            </a:r>
            <a:r>
              <a:rPr lang="de-DE" b="1" dirty="0"/>
              <a:t>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~48008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48008/33551 = 1,43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216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CB806C-ADE2-40AA-A7F0-38870B91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9" y="1834642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3 – Änderung der Populationsgröße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Crossover: </a:t>
            </a:r>
            <a:r>
              <a:rPr lang="de-DE" sz="1400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Order-Crossover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Mutation: Delete-And-Shift 5%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Selektion: Survival of the fittest Distinkt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~36520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36520/33551 = 1,088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-8,8%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585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Individuen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Individuen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C89801-AB40-4809-8728-F4384D39E04D}"/>
              </a:ext>
            </a:extLst>
          </p:cNvPr>
          <p:cNvSpPr/>
          <p:nvPr/>
        </p:nvSpPr>
        <p:spPr>
          <a:xfrm>
            <a:off x="7394558" y="3930829"/>
            <a:ext cx="304800" cy="98377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8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2D086E4-2267-4551-AF50-E62A44A8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0" y="1853001"/>
            <a:ext cx="11009398" cy="4389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4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300</a:t>
            </a:r>
          </a:p>
          <a:p>
            <a:r>
              <a:rPr lang="de-DE" dirty="0"/>
              <a:t>Mutation: Delete-And-Shift 5%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~34669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34669/33551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12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19116-A440-48C3-8DE7-711AB6124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49" y="1884880"/>
            <a:ext cx="10887800" cy="415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5 – Änderung der Mutationsrate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Crossover: </a:t>
            </a:r>
            <a:r>
              <a:rPr lang="de-DE" b="1" dirty="0"/>
              <a:t>Edge-Recombination</a:t>
            </a:r>
          </a:p>
          <a:p>
            <a:r>
              <a:rPr lang="de-DE" dirty="0"/>
              <a:t>Generationsgröße: 300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~3466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34669/33551 = 1,033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-3,3%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78406" y="2536059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50%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80%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Mutationsrate: 100%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D0C9C7-AD5B-4EF8-BFDE-849C825F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94" y="1887774"/>
            <a:ext cx="10549637" cy="4212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6 – Vergleich der Crossover-Verfahren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10D9-B269-4CC8-A8C3-2B174FA035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2068936"/>
            <a:ext cx="11487150" cy="4231852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334963" y="1041373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300</a:t>
            </a:r>
          </a:p>
          <a:p>
            <a:r>
              <a:rPr lang="de-DE" dirty="0"/>
              <a:t>Mutationsrate: 10%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93B54-98F5-4F75-9646-4FE214ACDCCD}"/>
              </a:ext>
            </a:extLst>
          </p:cNvPr>
          <p:cNvSpPr txBox="1"/>
          <p:nvPr/>
        </p:nvSpPr>
        <p:spPr>
          <a:xfrm>
            <a:off x="5774834" y="1385167"/>
            <a:ext cx="41836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 eine Distanz von ~34372 Meilen.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=&gt; </a:t>
            </a:r>
            <a:r>
              <a:rPr lang="de-DE" sz="1600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  <a:endParaRPr lang="de-DE" b="1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B5CC7-6E6F-4065-8EC0-116C6A0B2F31}"/>
              </a:ext>
            </a:extLst>
          </p:cNvPr>
          <p:cNvSpPr/>
          <p:nvPr/>
        </p:nvSpPr>
        <p:spPr>
          <a:xfrm>
            <a:off x="3144416" y="2430405"/>
            <a:ext cx="7436498" cy="122846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81774-2C31-4E29-A9DE-B053F078C2B4}"/>
              </a:ext>
            </a:extLst>
          </p:cNvPr>
          <p:cNvSpPr txBox="1"/>
          <p:nvPr/>
        </p:nvSpPr>
        <p:spPr>
          <a:xfrm>
            <a:off x="7699358" y="2515822"/>
            <a:ext cx="26186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Partially Matched-Crossover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Cycle(all)-Crossover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Cycle(one)-Crossover</a:t>
            </a:r>
          </a:p>
          <a:p>
            <a:pPr>
              <a:spcAft>
                <a:spcPts val="600"/>
              </a:spcAft>
            </a:pPr>
            <a:r>
              <a:rPr lang="de-DE" sz="12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Edge-Recombination-Crossover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E6105C-574A-4FAE-8119-5CAF48B21C3F}"/>
              </a:ext>
            </a:extLst>
          </p:cNvPr>
          <p:cNvSpPr/>
          <p:nvPr/>
        </p:nvSpPr>
        <p:spPr>
          <a:xfrm>
            <a:off x="7394558" y="2632686"/>
            <a:ext cx="304800" cy="98377"/>
          </a:xfrm>
          <a:prstGeom prst="ellipse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FAE8ED-A645-48FC-BA90-F3A14F1357EA}"/>
              </a:ext>
            </a:extLst>
          </p:cNvPr>
          <p:cNvSpPr/>
          <p:nvPr/>
        </p:nvSpPr>
        <p:spPr>
          <a:xfrm>
            <a:off x="7384082" y="2884155"/>
            <a:ext cx="304800" cy="98377"/>
          </a:xfrm>
          <a:prstGeom prst="ellipse">
            <a:avLst/>
          </a:prstGeom>
          <a:solidFill>
            <a:srgbClr val="FFC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C54ABF-44B5-4136-B34D-4016D9EF1999}"/>
              </a:ext>
            </a:extLst>
          </p:cNvPr>
          <p:cNvSpPr/>
          <p:nvPr/>
        </p:nvSpPr>
        <p:spPr>
          <a:xfrm>
            <a:off x="7394558" y="3155168"/>
            <a:ext cx="304800" cy="98377"/>
          </a:xfrm>
          <a:prstGeom prst="ellipse">
            <a:avLst/>
          </a:prstGeom>
          <a:solidFill>
            <a:srgbClr val="00B05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C627A9-4276-4F08-B2C0-E9E9F2107452}"/>
              </a:ext>
            </a:extLst>
          </p:cNvPr>
          <p:cNvSpPr/>
          <p:nvPr/>
        </p:nvSpPr>
        <p:spPr>
          <a:xfrm>
            <a:off x="7378844" y="3417501"/>
            <a:ext cx="304800" cy="98377"/>
          </a:xfrm>
          <a:prstGeom prst="ellipse">
            <a:avLst/>
          </a:prstGeom>
          <a:solidFill>
            <a:srgbClr val="FF000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B9CB14-FA0E-4432-99B0-862F797A180C}"/>
              </a:ext>
            </a:extLst>
          </p:cNvPr>
          <p:cNvSpPr/>
          <p:nvPr/>
        </p:nvSpPr>
        <p:spPr>
          <a:xfrm>
            <a:off x="7384082" y="3686400"/>
            <a:ext cx="304800" cy="98377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72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DF36-A66C-47FC-B466-4F0B1C47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 7 – Vergleich der Routen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FCABD-B99D-4AFF-AABD-F8FE71850D59}"/>
              </a:ext>
            </a:extLst>
          </p:cNvPr>
          <p:cNvSpPr txBox="1"/>
          <p:nvPr/>
        </p:nvSpPr>
        <p:spPr>
          <a:xfrm>
            <a:off x="642873" y="1250886"/>
            <a:ext cx="9170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Generationsgröße: 300</a:t>
            </a:r>
          </a:p>
          <a:p>
            <a:r>
              <a:rPr lang="de-DE" dirty="0"/>
              <a:t>Mutationsrate: 10%</a:t>
            </a:r>
          </a:p>
          <a:p>
            <a:r>
              <a:rPr lang="de-DE" dirty="0"/>
              <a:t>Mutation: Delete-And-Shift</a:t>
            </a:r>
          </a:p>
          <a:p>
            <a:r>
              <a:rPr lang="de-DE" dirty="0"/>
              <a:t>Selektion: Survival of the fittest Distinkt</a:t>
            </a:r>
          </a:p>
          <a:p>
            <a:r>
              <a:rPr lang="de-DE" dirty="0"/>
              <a:t>Marriage: Roulette Distinkt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236E4-FBF6-4C41-8864-FB4469444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79" y="2519265"/>
            <a:ext cx="5117255" cy="38379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5D20B23-8BDF-4E0E-8FAD-4A5B0D34C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22" y="2494276"/>
            <a:ext cx="5117255" cy="3837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5F743E-4CD4-4DCC-80BB-4E2CB1D960CF}"/>
              </a:ext>
            </a:extLst>
          </p:cNvPr>
          <p:cNvSpPr txBox="1"/>
          <p:nvPr/>
        </p:nvSpPr>
        <p:spPr>
          <a:xfrm>
            <a:off x="1806767" y="2673716"/>
            <a:ext cx="465436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Bester Möglicher Rundlauf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02925E-2C46-458F-A4FE-0278B0E346B0}"/>
              </a:ext>
            </a:extLst>
          </p:cNvPr>
          <p:cNvSpPr txBox="1"/>
          <p:nvPr/>
        </p:nvSpPr>
        <p:spPr>
          <a:xfrm>
            <a:off x="8428060" y="2643143"/>
            <a:ext cx="228209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 nach Simulation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856AAF-8138-4A99-BDD9-C2879251B0C1}"/>
              </a:ext>
            </a:extLst>
          </p:cNvPr>
          <p:cNvSpPr txBox="1"/>
          <p:nvPr/>
        </p:nvSpPr>
        <p:spPr>
          <a:xfrm>
            <a:off x="7431932" y="1177047"/>
            <a:ext cx="39786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Erreichte Distanz: 34372 Meilen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Delta: 34372/33551 = 1,024 = 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-2,4%</a:t>
            </a: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Laufzeit: ~20 Sekunden </a:t>
            </a:r>
          </a:p>
        </p:txBody>
      </p:sp>
    </p:spTree>
    <p:extLst>
      <p:ext uri="{BB962C8B-B14F-4D97-AF65-F5344CB8AC3E}">
        <p14:creationId xmlns:p14="http://schemas.microsoft.com/office/powerpoint/2010/main" val="3621128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6731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5143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0112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dann vor allem die Populationsgröße und die Wahl des Crossover-Verfahrens das Ergebnis beeinflussen.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Mutation ist relativ unwichtig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Erhöhung der Anzahl der Generationen verändert Ergebnis nur bis zu einem gewissen Punkt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 überarbeiten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C++ bietet viele Möglichkeiten extem schnellen Code zu programmieren, diese Möglichkeiten können noch weiter Ausgenutzt werden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8B5-A67B-499F-9FE8-B30BB2D2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3900-B0D7-4519-868D-06B7D2DF2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22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r>
              <a:rPr lang="de-DE" dirty="0"/>
              <a:t>Berlin – Hamburg – Leipzig – Berlin</a:t>
            </a:r>
          </a:p>
          <a:p>
            <a:r>
              <a:rPr lang="de-DE" dirty="0"/>
              <a:t>[   1	,     0          ,      2        ,    1    ]</a:t>
            </a:r>
          </a:p>
          <a:p>
            <a:r>
              <a:rPr lang="de-DE" dirty="0"/>
              <a:t>=&gt; Array welches verändert werden muss: [0,2]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23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6044</Words>
  <Application>Microsoft Office PowerPoint</Application>
  <PresentationFormat>Widescreen</PresentationFormat>
  <Paragraphs>926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Wingdings</vt:lpstr>
      <vt:lpstr>JetBrains Mono</vt:lpstr>
      <vt:lpstr>Arial</vt:lpstr>
      <vt:lpstr>Calibri</vt:lpstr>
      <vt:lpstr>Folienmaster für Fachbereiche</vt:lpstr>
      <vt:lpstr>1_Folienmaster für Fachbereiche</vt:lpstr>
      <vt:lpstr>PowerPoint Presentation</vt:lpstr>
      <vt:lpstr>Thematischer Ablauf</vt:lpstr>
      <vt:lpstr>Thematischer Ablauf</vt:lpstr>
      <vt:lpstr>Einführung – Genetische Algorithmen</vt:lpstr>
      <vt:lpstr>Einführung - Traveling Salesman Problem</vt:lpstr>
      <vt:lpstr>Einführung - Ziele</vt:lpstr>
      <vt:lpstr>Thematischer Ablauf</vt:lpstr>
      <vt:lpstr>Konzept - Anforderungsanalyse</vt:lpstr>
      <vt:lpstr>Konzept - Systemmodellierung</vt:lpstr>
      <vt:lpstr>Thematischer Ablauf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Edge-Rocombination-Algorithmus</vt:lpstr>
      <vt:lpstr>Realisierung – Edge-Rocombination-Algorithmus</vt:lpstr>
      <vt:lpstr>Realisierung – Edge-Rocombination-Algorithmus</vt:lpstr>
      <vt:lpstr>Realisierung – Edge-Rocombination-Algorithmus</vt:lpstr>
      <vt:lpstr>Realisierung – Edge-Rocombination-Algorithmus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Thematischer Ablauf</vt:lpstr>
      <vt:lpstr>Experimente</vt:lpstr>
      <vt:lpstr>Experimente – Erste Versuche</vt:lpstr>
      <vt:lpstr>Experimente 1 – Vergleich der Crossover-Verfahren</vt:lpstr>
      <vt:lpstr>Experimente – Erkenntnisse nach ersten Versuchen</vt:lpstr>
      <vt:lpstr>Experimente 2 – Vergleich der Crossover-Verfahren</vt:lpstr>
      <vt:lpstr>Experimente 3 – Änderung der Populationsgröße</vt:lpstr>
      <vt:lpstr>Experimente 4 – Vergleich der Crossover-Verfahren</vt:lpstr>
      <vt:lpstr>Experimente 5 – Änderung der Mutationsrate</vt:lpstr>
      <vt:lpstr>Experimente 6 – Vergleich der Crossover-Verfahren</vt:lpstr>
      <vt:lpstr>Experimente 7 – Vergleich der Routen</vt:lpstr>
      <vt:lpstr>Thematischer Ablauf</vt:lpstr>
      <vt:lpstr>Thematischer Ablauf</vt:lpstr>
      <vt:lpstr>Retrospective</vt:lpstr>
      <vt:lpstr>Thematischer Ablauf</vt:lpstr>
      <vt:lpstr>Fazit</vt:lpstr>
      <vt:lpstr>Ausblick</vt:lpstr>
      <vt:lpstr>PowerPoint Presentation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185</cp:revision>
  <dcterms:created xsi:type="dcterms:W3CDTF">2020-12-21T04:06:50Z</dcterms:created>
  <dcterms:modified xsi:type="dcterms:W3CDTF">2021-01-23T13:09:22Z</dcterms:modified>
</cp:coreProperties>
</file>