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57" r:id="rId16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inleitung" id="{41A7A580-A596-4B95-8DCF-547DC6BB0ACE}">
          <p14:sldIdLst>
            <p14:sldId id="256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1">
          <p15:clr>
            <a:srgbClr val="A4A3A4"/>
          </p15:clr>
        </p15:guide>
        <p15:guide id="3" pos="4929">
          <p15:clr>
            <a:srgbClr val="A4A3A4"/>
          </p15:clr>
        </p15:guide>
        <p15:guide id="4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  <a:srgbClr val="80B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8382" y="-5136"/>
      </p:cViewPr>
      <p:guideLst>
        <p:guide orient="horz" pos="2160"/>
        <p:guide pos="211"/>
        <p:guide pos="4929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AD28EE-31DF-4B22-A016-DD91C3B24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1B5E7-3648-4596-B75E-73E5671AC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46E8-F186-42E5-80D9-72B8BAA14DE1}" type="datetimeFigureOut">
              <a:rPr lang="de-DE" smtClean="0"/>
              <a:t>19.12.2020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059919-9C10-4C40-9DF2-43580F54B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51ED4-F8F3-43A6-9EE6-B35A08850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D026-2293-4E57-8FE7-732FB82089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4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4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3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668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995488"/>
            <a:ext cx="11487150" cy="43053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6314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86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30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27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23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1184468" y="6546850"/>
            <a:ext cx="637117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86985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97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001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48B23F-0EE7-4FF2-B999-3910E5A55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4067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13210310-1E7C-4DB9-B7D5-67D3415B1D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8969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234E6C6D-BF1B-4C4F-8966-D337A24A3F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3869" y="1978024"/>
            <a:ext cx="2616199" cy="1934865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D32D9FD5-8120-4509-8126-5C73D76303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040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DC53AF61-E957-4F3B-BB21-B718FB7B03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89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C7305D66-F3CC-4012-986D-3F8BFD83A0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3869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3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412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47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6774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1717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821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502062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461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7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38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6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3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0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69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09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34439" y="1052513"/>
            <a:ext cx="113241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4436" y="1711332"/>
            <a:ext cx="1133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32" name="Textfeld 2"/>
          <p:cNvSpPr txBox="1">
            <a:spLocks noChangeArrowheads="1"/>
          </p:cNvSpPr>
          <p:nvPr userDrawn="1"/>
        </p:nvSpPr>
        <p:spPr bwMode="auto">
          <a:xfrm>
            <a:off x="5465644" y="6547014"/>
            <a:ext cx="10617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Jannis Weber</a:t>
            </a:r>
            <a:endParaRPr lang="de-DE" sz="1100" dirty="0"/>
          </a:p>
        </p:txBody>
      </p:sp>
      <p:sp>
        <p:nvSpPr>
          <p:cNvPr id="3080" name="Textfeld 3"/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4" y="361954"/>
            <a:ext cx="41592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3">
            <a:extLst>
              <a:ext uri="{FF2B5EF4-FFF2-40B4-BE49-F238E27FC236}">
                <a16:creationId xmlns:a16="http://schemas.microsoft.com/office/drawing/2014/main" id="{C26C6307-B1C2-4715-AE58-8611A4B45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72616" y="6548438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‹Nr.›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/ max.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9DF98067-2F79-41B7-B61E-458FF955E6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06232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Evolutionsstrategien</a:t>
            </a:r>
            <a:endParaRPr lang="de-DE" sz="1100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C6D7380B-FFCC-4560-A386-D958907E2E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22.12.2020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1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76" r:id="rId4"/>
    <p:sldLayoutId id="2147483690" r:id="rId5"/>
    <p:sldLayoutId id="2147483691" r:id="rId6"/>
    <p:sldLayoutId id="2147483689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9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 typeface="Wingdings" panose="05000000000000000000" pitchFamily="2" charset="2"/>
        <a:buChar char="§"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40787" y="229528"/>
            <a:ext cx="1007638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0422" y="1268413"/>
            <a:ext cx="11522602" cy="496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THM_Logo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808" y="339612"/>
            <a:ext cx="1066192" cy="3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2">
            <a:extLst>
              <a:ext uri="{FF2B5EF4-FFF2-40B4-BE49-F238E27FC236}">
                <a16:creationId xmlns:a16="http://schemas.microsoft.com/office/drawing/2014/main" id="{2BE956D5-B4A7-423D-BD7B-3898AFBFA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644" y="6547014"/>
            <a:ext cx="10617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Jannis Weber</a:t>
            </a:r>
            <a:endParaRPr lang="de-DE" sz="1100" dirty="0"/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F8E96ADE-32FA-4E14-9E48-CD3FECD4D6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A08CC0A9-2922-4AA7-AA4F-B1E4765989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72616" y="6548438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‹Nr.›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/ </a:t>
            </a:r>
            <a:r>
              <a:rPr lang="de-DE" sz="1100" dirty="0" err="1">
                <a:solidFill>
                  <a:schemeClr val="bg1"/>
                </a:solidFill>
                <a:latin typeface="Arial" charset="0"/>
                <a:ea typeface="+mn-ea"/>
              </a:rPr>
              <a:t>max</a:t>
            </a:r>
            <a:endParaRPr lang="de-DE" sz="1100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0D0A44AB-A619-4938-AAF7-BF0C0E647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06232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Evolutionsstrategien</a:t>
            </a:r>
            <a:endParaRPr lang="de-DE" sz="1100" dirty="0"/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3E391A5C-1E38-4284-8026-541E81AF2B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22.12.2020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865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Tx/>
        <a:buNone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26670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5429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8096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0763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29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pos="211">
          <p15:clr>
            <a:srgbClr val="F26B43"/>
          </p15:clr>
        </p15:guide>
        <p15:guide id="5" pos="7469">
          <p15:clr>
            <a:srgbClr val="F26B43"/>
          </p15:clr>
        </p15:guide>
        <p15:guide id="6" pos="65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82A634-DF63-4535-8D80-3694CD4FA959}"/>
              </a:ext>
            </a:extLst>
          </p:cNvPr>
          <p:cNvSpPr txBox="1"/>
          <p:nvPr/>
        </p:nvSpPr>
        <p:spPr>
          <a:xfrm>
            <a:off x="5591908" y="4431323"/>
            <a:ext cx="6342184" cy="17392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Evolutionsstrategien</a:t>
            </a:r>
          </a:p>
        </p:txBody>
      </p:sp>
    </p:spTree>
    <p:extLst>
      <p:ext uri="{BB962C8B-B14F-4D97-AF65-F5344CB8AC3E}">
        <p14:creationId xmlns:p14="http://schemas.microsoft.com/office/powerpoint/2010/main" val="300291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platzhalter 3">
            <a:extLst>
              <a:ext uri="{FF2B5EF4-FFF2-40B4-BE49-F238E27FC236}">
                <a16:creationId xmlns:a16="http://schemas.microsoft.com/office/drawing/2014/main" id="{197FB923-CD22-43D6-9B23-250E0B768933}"/>
              </a:ext>
            </a:extLst>
          </p:cNvPr>
          <p:cNvSpPr txBox="1">
            <a:spLocks/>
          </p:cNvSpPr>
          <p:nvPr/>
        </p:nvSpPr>
        <p:spPr bwMode="auto">
          <a:xfrm>
            <a:off x="352425" y="1991593"/>
            <a:ext cx="114871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 typeface="Wingdings" panose="05000000000000000000" pitchFamily="2" charset="2"/>
              <a:buChar char="§"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542925" indent="-276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8096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0763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3430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Test, wow es klappt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997702-CF95-4A86-956F-9AE51732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mit mehreren Populationen und interpopulärer Vermischung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973078" y="1991593"/>
                <a:ext cx="4685528" cy="4305300"/>
              </a:xfrm>
            </p:spPr>
            <p:txBody>
              <a:bodyPr/>
              <a:lstStyle/>
              <a:p>
                <a:pPr marL="0" indent="0" defTabSz="180000">
                  <a:buNone/>
                </a:pPr>
                <a:r>
                  <a:rPr lang="de-DE" sz="600" dirty="0" err="1">
                    <a:solidFill>
                      <a:srgbClr val="0070C0"/>
                    </a:solidFill>
                  </a:rPr>
                  <a:t>algorithm</a:t>
                </a:r>
                <a:r>
                  <a:rPr lang="de-DE" sz="600" dirty="0">
                    <a:solidFill>
                      <a:srgbClr val="0070C0"/>
                    </a:solidFill>
                  </a:rPr>
                  <a:t>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tauscheIndividuen</a:t>
                </a:r>
                <a:r>
                  <a:rPr lang="de-DE" sz="600" dirty="0">
                    <a:solidFill>
                      <a:srgbClr val="0070C0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populationen</a:t>
                </a:r>
                <a:r>
                  <a:rPr lang="de-DE" sz="600" dirty="0">
                    <a:solidFill>
                      <a:srgbClr val="0070C0"/>
                    </a:solidFill>
                  </a:rPr>
                  <a:t>[1…y])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0070C0"/>
                    </a:solidFill>
                  </a:rPr>
                  <a:t>	// beliebiges Vertauschungsverfahren von Individuen zwischen Populationen</a:t>
                </a:r>
              </a:p>
              <a:p>
                <a:pPr marL="0" indent="0" defTabSz="180000">
                  <a:buNone/>
                </a:pPr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 err="1">
                    <a:solidFill>
                      <a:srgbClr val="00B050"/>
                    </a:solidFill>
                  </a:rPr>
                  <a:t>algorithm</a:t>
                </a:r>
                <a:r>
                  <a:rPr lang="de-DE" sz="600" dirty="0">
                    <a:solidFill>
                      <a:srgbClr val="00B050"/>
                    </a:solidFill>
                  </a:rPr>
                  <a:t> Populationen-ES()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>
                    <a:solidFill>
                      <a:srgbClr val="4A5C66"/>
                    </a:solidFill>
                  </a:rPr>
                  <a:t>iterationsLimit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&lt;- 0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anzahl_populationen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anzahl_eltern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600" dirty="0">
                    <a:solidFill>
                      <a:srgbClr val="4A5C66"/>
                    </a:solidFill>
                  </a:rPr>
                  <a:t>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anzahl_eltern</a:t>
                </a:r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wunschqualitaet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</a:t>
                </a:r>
                <a14:m>
                  <m:oMath xmlns:m="http://schemas.openxmlformats.org/officeDocument/2006/math">
                    <m:r>
                      <a:rPr lang="de-DE" sz="600" b="0" i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600" i="1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populationen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baue_populationen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anzahl_populationen</a:t>
                </a:r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  <a:br>
                  <a:rPr lang="de-DE" sz="600" dirty="0">
                    <a:solidFill>
                      <a:srgbClr val="4A5C66"/>
                    </a:solidFill>
                  </a:rPr>
                </a:b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while</a:t>
                </a:r>
                <a:r>
                  <a:rPr lang="de-DE" sz="600" dirty="0">
                    <a:solidFill>
                      <a:srgbClr val="4A5C66"/>
                    </a:solidFill>
                  </a:rPr>
                  <a:t>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populationen</a:t>
                </a:r>
                <a:r>
                  <a:rPr lang="de-DE" sz="600" dirty="0">
                    <a:solidFill>
                      <a:srgbClr val="4A5C66"/>
                    </a:solidFill>
                  </a:rPr>
                  <a:t>) &lt;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wunschqualitaet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 and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iterationslimit</a:t>
                </a:r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+ 1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for</a:t>
                </a:r>
                <a:r>
                  <a:rPr lang="de-DE" sz="600" dirty="0">
                    <a:solidFill>
                      <a:srgbClr val="4A5C66"/>
                    </a:solidFill>
                  </a:rPr>
                  <a:t> i &lt;- 1…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anzahl_populationen</a:t>
                </a: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populationen</a:t>
                </a:r>
                <a:r>
                  <a:rPr lang="de-DE" sz="600" dirty="0">
                    <a:solidFill>
                      <a:srgbClr val="4A5C66"/>
                    </a:solidFill>
                  </a:rPr>
                  <a:t>[i]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eltern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elternSelektion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duplikation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eltern</a:t>
                </a:r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mutation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populationen</a:t>
                </a:r>
                <a:r>
                  <a:rPr lang="de-DE" sz="600" dirty="0">
                    <a:solidFill>
                      <a:srgbClr val="4A5C66"/>
                    </a:solidFill>
                  </a:rPr>
                  <a:t>[i]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selektion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) // oder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selektion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eltern</a:t>
                </a:r>
                <a:r>
                  <a:rPr lang="de-DE" sz="600" dirty="0">
                    <a:solidFill>
                      <a:srgbClr val="4A5C66"/>
                    </a:solidFill>
                  </a:rPr>
                  <a:t> +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600" i="1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populationen</a:t>
                </a:r>
                <a:r>
                  <a:rPr lang="de-DE" sz="600" dirty="0">
                    <a:solidFill>
                      <a:srgbClr val="0070C0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tauscheIndividuen</a:t>
                </a:r>
                <a:r>
                  <a:rPr lang="de-DE" sz="600" dirty="0">
                    <a:solidFill>
                      <a:srgbClr val="0070C0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populationen</a:t>
                </a:r>
                <a:r>
                  <a:rPr lang="de-DE" sz="600" dirty="0">
                    <a:solidFill>
                      <a:srgbClr val="0070C0"/>
                    </a:solidFill>
                  </a:rPr>
                  <a:t>)</a:t>
                </a:r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loesung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bestenSelektion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populationen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endParaRPr lang="de-DE" sz="200" dirty="0"/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973078" y="1991593"/>
                <a:ext cx="4685528" cy="4305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38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platzhalter 3">
            <a:extLst>
              <a:ext uri="{FF2B5EF4-FFF2-40B4-BE49-F238E27FC236}">
                <a16:creationId xmlns:a16="http://schemas.microsoft.com/office/drawing/2014/main" id="{197FB923-CD22-43D6-9B23-250E0B768933}"/>
              </a:ext>
            </a:extLst>
          </p:cNvPr>
          <p:cNvSpPr txBox="1">
            <a:spLocks/>
          </p:cNvSpPr>
          <p:nvPr/>
        </p:nvSpPr>
        <p:spPr bwMode="auto">
          <a:xfrm>
            <a:off x="352425" y="1991593"/>
            <a:ext cx="114871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 typeface="Wingdings" panose="05000000000000000000" pitchFamily="2" charset="2"/>
              <a:buChar char="§"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542925" indent="-276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8096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0763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3430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Test, wow es klappt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997702-CF95-4A86-956F-9AE51732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mit isolierten Populationen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973078" y="1991593"/>
                <a:ext cx="4685528" cy="4305300"/>
              </a:xfrm>
            </p:spPr>
            <p:txBody>
              <a:bodyPr/>
              <a:lstStyle/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00B050"/>
                    </a:solidFill>
                  </a:rPr>
                  <a:t>algorithm Isolierte-Populationen-ES()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>
                    <a:solidFill>
                      <a:srgbClr val="4A5C66"/>
                    </a:solidFill>
                  </a:rPr>
                  <a:t>iterationsLimit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isolationsiterationen</a:t>
                </a:r>
                <a:r>
                  <a:rPr lang="de-DE" sz="600" dirty="0">
                    <a:solidFill>
                      <a:srgbClr val="0070C0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sz="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de-DE" sz="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sz="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&lt;- 0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anzahl_populationen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anzahl_eltern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600" dirty="0">
                    <a:solidFill>
                      <a:srgbClr val="4A5C66"/>
                    </a:solidFill>
                  </a:rPr>
                  <a:t>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anzahl_eltern</a:t>
                </a:r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wunschqualitaet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</a:t>
                </a:r>
                <a14:m>
                  <m:oMath xmlns:m="http://schemas.openxmlformats.org/officeDocument/2006/math">
                    <m:r>
                      <a:rPr lang="de-DE" sz="600" b="0" i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600" i="1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populationen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baue_populationen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anzahl_populationen</a:t>
                </a:r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  <a:br>
                  <a:rPr lang="de-DE" sz="600" dirty="0">
                    <a:solidFill>
                      <a:srgbClr val="4A5C66"/>
                    </a:solidFill>
                  </a:rPr>
                </a:b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while</a:t>
                </a:r>
                <a:r>
                  <a:rPr lang="de-DE" sz="600" dirty="0">
                    <a:solidFill>
                      <a:srgbClr val="4A5C66"/>
                    </a:solidFill>
                  </a:rPr>
                  <a:t>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populationen</a:t>
                </a:r>
                <a:r>
                  <a:rPr lang="de-DE" sz="600" dirty="0">
                    <a:solidFill>
                      <a:srgbClr val="4A5C66"/>
                    </a:solidFill>
                  </a:rPr>
                  <a:t>) &lt;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wunschqualitaet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 and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iterationslimit</a:t>
                </a:r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+ 1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for</a:t>
                </a:r>
                <a:r>
                  <a:rPr lang="de-DE" sz="600" dirty="0">
                    <a:solidFill>
                      <a:srgbClr val="4A5C66"/>
                    </a:solidFill>
                  </a:rPr>
                  <a:t> i &lt;- 1…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anzahl_populationen</a:t>
                </a: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populationen</a:t>
                </a:r>
                <a:r>
                  <a:rPr lang="de-DE" sz="600" dirty="0">
                    <a:solidFill>
                      <a:srgbClr val="4A5C66"/>
                    </a:solidFill>
                  </a:rPr>
                  <a:t>[i]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isolationszaehler</a:t>
                </a:r>
                <a:r>
                  <a:rPr lang="de-DE" sz="600" dirty="0">
                    <a:solidFill>
                      <a:srgbClr val="0070C0"/>
                    </a:solidFill>
                  </a:rPr>
                  <a:t> &lt;- 0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0070C0"/>
                    </a:solidFill>
                  </a:rPr>
                  <a:t>			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while</a:t>
                </a:r>
                <a:r>
                  <a:rPr lang="de-DE" sz="600" dirty="0">
                    <a:solidFill>
                      <a:srgbClr val="0070C0"/>
                    </a:solidFill>
                  </a:rPr>
                  <a:t>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isolationszaehler</a:t>
                </a:r>
                <a:r>
                  <a:rPr lang="de-DE" sz="600" dirty="0">
                    <a:solidFill>
                      <a:srgbClr val="0070C0"/>
                    </a:solidFill>
                  </a:rPr>
                  <a:t> &lt;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isolationsiterationen</a:t>
                </a:r>
                <a:endParaRPr lang="de-DE" sz="600" dirty="0">
                  <a:solidFill>
                    <a:srgbClr val="0070C0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0070C0"/>
                    </a:solidFill>
                  </a:rPr>
                  <a:t>				</a:t>
                </a:r>
                <a:r>
                  <a:rPr lang="de-DE" sz="600" dirty="0" err="1"/>
                  <a:t>isolationszaehler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isolationszaehler</a:t>
                </a:r>
                <a:r>
                  <a:rPr lang="de-DE" sz="600" dirty="0"/>
                  <a:t> + 1</a:t>
                </a:r>
                <a:endParaRPr lang="de-DE" sz="600" dirty="0">
                  <a:solidFill>
                    <a:srgbClr val="0070C0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eltern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elternSelektion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duplikation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eltern</a:t>
                </a:r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mutation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	</a:t>
                </a:r>
                <a:r>
                  <a:rPr lang="de-DE" sz="600" dirty="0"/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populationen</a:t>
                </a:r>
                <a:r>
                  <a:rPr lang="de-DE" sz="600" dirty="0">
                    <a:solidFill>
                      <a:srgbClr val="4A5C66"/>
                    </a:solidFill>
                  </a:rPr>
                  <a:t>[i]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selektion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) // oder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selektion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eltern</a:t>
                </a:r>
                <a:r>
                  <a:rPr lang="de-DE" sz="600" dirty="0">
                    <a:solidFill>
                      <a:srgbClr val="4A5C66"/>
                    </a:solidFill>
                  </a:rPr>
                  <a:t> +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600" i="1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// evtl. </a:t>
                </a:r>
                <a:r>
                  <a:rPr lang="de-DE" sz="600" dirty="0" err="1"/>
                  <a:t>populationen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tauscheIndividuen</a:t>
                </a:r>
                <a:r>
                  <a:rPr lang="de-DE" sz="600" dirty="0"/>
                  <a:t>(</a:t>
                </a:r>
                <a:r>
                  <a:rPr lang="de-DE" sz="600" dirty="0" err="1"/>
                  <a:t>populationen</a:t>
                </a:r>
                <a:r>
                  <a:rPr lang="de-DE" sz="600" dirty="0"/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loesung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bestenSelektion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populationen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endParaRPr lang="de-DE" sz="600" dirty="0"/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973078" y="1991593"/>
                <a:ext cx="4685528" cy="4305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84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platzhalter 3">
            <a:extLst>
              <a:ext uri="{FF2B5EF4-FFF2-40B4-BE49-F238E27FC236}">
                <a16:creationId xmlns:a16="http://schemas.microsoft.com/office/drawing/2014/main" id="{197FB923-CD22-43D6-9B23-250E0B768933}"/>
              </a:ext>
            </a:extLst>
          </p:cNvPr>
          <p:cNvSpPr txBox="1">
            <a:spLocks/>
          </p:cNvSpPr>
          <p:nvPr/>
        </p:nvSpPr>
        <p:spPr bwMode="auto">
          <a:xfrm>
            <a:off x="352425" y="1991593"/>
            <a:ext cx="114871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 typeface="Wingdings" panose="05000000000000000000" pitchFamily="2" charset="2"/>
              <a:buChar char="§"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542925" indent="-276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8096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0763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3430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Test, wow es klappt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997702-CF95-4A86-956F-9AE51732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Mutative Schrittweitenregelung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973078" y="1991593"/>
                <a:ext cx="4685528" cy="4305300"/>
              </a:xfrm>
            </p:spPr>
            <p:txBody>
              <a:bodyPr/>
              <a:lstStyle/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0070C0"/>
                    </a:solidFill>
                  </a:rPr>
                  <a:t>algorith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m</a:t>
                </a:r>
                <a:r>
                  <a:rPr lang="de-DE" sz="500" dirty="0">
                    <a:solidFill>
                      <a:srgbClr val="0070C0"/>
                    </a:solidFill>
                  </a:rPr>
                  <a:t>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mutation</a:t>
                </a:r>
                <a:r>
                  <a:rPr lang="de-DE" sz="500" dirty="0">
                    <a:solidFill>
                      <a:srgbClr val="0070C0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individuen</a:t>
                </a:r>
                <a:r>
                  <a:rPr lang="de-DE" sz="500" dirty="0">
                    <a:solidFill>
                      <a:srgbClr val="0070C0"/>
                    </a:solidFill>
                  </a:rPr>
                  <a:t>[1,…,</a:t>
                </a:r>
                <a:r>
                  <a:rPr lang="de-DE" sz="500" b="0" dirty="0">
                    <a:solidFill>
                      <a:srgbClr val="4A5C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500" dirty="0">
                    <a:solidFill>
                      <a:srgbClr val="0070C0"/>
                    </a:solidFill>
                  </a:rPr>
                  <a:t>], </a:t>
                </a:r>
                <a14:m>
                  <m:oMath xmlns:m="http://schemas.openxmlformats.org/officeDocument/2006/math">
                    <m:r>
                      <a:rPr lang="de-DE" sz="5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DE" sz="500" dirty="0">
                    <a:solidFill>
                      <a:srgbClr val="0070C0"/>
                    </a:solidFill>
                  </a:rPr>
                  <a:t>, n)</a:t>
                </a: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0070C0"/>
                    </a:solidFill>
                  </a:rPr>
                  <a:t>	</a:t>
                </a:r>
                <a:r>
                  <a:rPr lang="de-DE" sz="500" dirty="0"/>
                  <a:t>mutierteIndividuen &lt;- []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for</a:t>
                </a:r>
                <a:r>
                  <a:rPr lang="de-DE" sz="500" dirty="0"/>
                  <a:t> i &lt;- 1...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individuum</a:t>
                </a:r>
                <a:r>
                  <a:rPr lang="de-DE" sz="500" dirty="0"/>
                  <a:t> &lt;- </a:t>
                </a:r>
                <a:r>
                  <a:rPr lang="de-DE" sz="500" dirty="0" err="1"/>
                  <a:t>individuen</a:t>
                </a:r>
                <a:r>
                  <a:rPr lang="de-DE" sz="500" dirty="0"/>
                  <a:t>[i]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mutiertesIndividuum</a:t>
                </a:r>
                <a:r>
                  <a:rPr lang="de-DE" sz="500" dirty="0"/>
                  <a:t> &lt;- [1…n]		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	</a:t>
                </a:r>
                <a:r>
                  <a:rPr lang="de-DE" sz="500" dirty="0" err="1"/>
                  <a:t>for</a:t>
                </a:r>
                <a:r>
                  <a:rPr lang="de-DE" sz="500" dirty="0"/>
                  <a:t> j &lt;- 1,..,n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		z &lt;- Zufallszahl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			</a:t>
                </a:r>
                <a:r>
                  <a:rPr lang="de-DE" sz="500" dirty="0" err="1"/>
                  <a:t>mutiertesIndividuum</a:t>
                </a:r>
                <a:r>
                  <a:rPr lang="de-DE" sz="500" dirty="0"/>
                  <a:t>[j] &lt;- </a:t>
                </a:r>
                <a:r>
                  <a:rPr lang="de-DE" sz="500" dirty="0" err="1"/>
                  <a:t>individuum</a:t>
                </a:r>
                <a:r>
                  <a:rPr lang="de-DE" sz="500" dirty="0"/>
                  <a:t>[j] + z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mutierteIndividuen &lt;- mutierteIndividuen + </a:t>
                </a:r>
                <a:r>
                  <a:rPr lang="de-DE" sz="500" dirty="0" err="1"/>
                  <a:t>mutiertesIndividuum</a:t>
                </a: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return</a:t>
                </a:r>
                <a:r>
                  <a:rPr lang="de-DE" sz="500" dirty="0"/>
                  <a:t> mutierteIndividuen</a:t>
                </a:r>
              </a:p>
              <a:p>
                <a:pPr marL="0" indent="0" defTabSz="180000">
                  <a:buNone/>
                </a:pP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0070C0"/>
                    </a:solidFill>
                  </a:rPr>
                  <a:t>algorithm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berechneAnteilVerbesserungen</a:t>
                </a:r>
                <a:r>
                  <a:rPr lang="de-DE" sz="500" dirty="0">
                    <a:solidFill>
                      <a:srgbClr val="0070C0"/>
                    </a:solidFill>
                  </a:rPr>
                  <a:t>(startIndividuen[1,...,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500" dirty="0">
                    <a:solidFill>
                      <a:srgbClr val="0070C0"/>
                    </a:solidFill>
                  </a:rPr>
                  <a:t>], mutierteIndividuen[1,...,</a:t>
                </a:r>
                <a14:m>
                  <m:oMath xmlns:m="http://schemas.openxmlformats.org/officeDocument/2006/math">
                    <m:r>
                      <a:rPr lang="de-DE" sz="5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500" dirty="0">
                    <a:solidFill>
                      <a:srgbClr val="0070C0"/>
                    </a:solidFill>
                  </a:rPr>
                  <a:t>])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verbesserungen</a:t>
                </a:r>
                <a:r>
                  <a:rPr lang="de-DE" sz="500" dirty="0"/>
                  <a:t> &lt;- 0	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for</a:t>
                </a:r>
                <a:r>
                  <a:rPr lang="de-DE" sz="500" dirty="0"/>
                  <a:t> i &lt;- 1...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de-DE" sz="5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if</a:t>
                </a:r>
                <a:r>
                  <a:rPr lang="de-DE" sz="500" dirty="0"/>
                  <a:t> </a:t>
                </a:r>
                <a:r>
                  <a:rPr lang="de-DE" sz="500" dirty="0" err="1"/>
                  <a:t>qualitaet</a:t>
                </a:r>
                <a:r>
                  <a:rPr lang="de-DE" sz="500" dirty="0"/>
                  <a:t>(mutierteIndividuen[i]) &gt; </a:t>
                </a:r>
                <a:r>
                  <a:rPr lang="de-DE" sz="500" dirty="0" err="1"/>
                  <a:t>qualitaet</a:t>
                </a:r>
                <a:r>
                  <a:rPr lang="de-DE" sz="500" dirty="0"/>
                  <a:t>(</a:t>
                </a:r>
                <a:r>
                  <a:rPr lang="de-DE" sz="500" dirty="0" err="1"/>
                  <a:t>startIndividuen</a:t>
                </a:r>
                <a:r>
                  <a:rPr lang="de-DE" sz="500" dirty="0"/>
                  <a:t>[i])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	</a:t>
                </a:r>
                <a:r>
                  <a:rPr lang="de-DE" sz="500" dirty="0" err="1"/>
                  <a:t>verbesserungen</a:t>
                </a:r>
                <a:r>
                  <a:rPr lang="de-DE" sz="500" dirty="0"/>
                  <a:t> &lt;- </a:t>
                </a:r>
                <a:r>
                  <a:rPr lang="de-DE" sz="500" dirty="0" err="1"/>
                  <a:t>verbesserungen</a:t>
                </a:r>
                <a:r>
                  <a:rPr lang="de-DE" sz="500" dirty="0"/>
                  <a:t> + 1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return</a:t>
                </a:r>
                <a:r>
                  <a:rPr lang="de-DE" sz="500" dirty="0"/>
                  <a:t> </a:t>
                </a:r>
                <a:r>
                  <a:rPr lang="de-DE" sz="500" dirty="0" err="1"/>
                  <a:t>verbesserungen</a:t>
                </a:r>
                <a:r>
                  <a:rPr lang="de-DE" sz="500" dirty="0"/>
                  <a:t> /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 err="1"/>
                  <a:t>algorithm</a:t>
                </a:r>
                <a:r>
                  <a:rPr lang="de-DE" sz="500" dirty="0"/>
                  <a:t> </a:t>
                </a:r>
                <a:r>
                  <a:rPr lang="de-DE" sz="500" dirty="0" err="1"/>
                  <a:t>passeStandardabweichungAn</a:t>
                </a:r>
                <a:r>
                  <a:rPr lang="de-DE" sz="500" dirty="0"/>
                  <a:t>(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DE" sz="500" dirty="0"/>
                  <a:t>, p)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c &lt;- 1.22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d &lt;- 0.82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if</a:t>
                </a:r>
                <a:r>
                  <a:rPr lang="de-DE" sz="500" dirty="0"/>
                  <a:t> p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5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5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5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return</a:t>
                </a:r>
                <a:r>
                  <a:rPr lang="de-DE" sz="500" dirty="0"/>
                  <a:t> c *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else</a:t>
                </a:r>
                <a:r>
                  <a:rPr lang="de-DE" sz="500" dirty="0"/>
                  <a:t> </a:t>
                </a:r>
                <a:r>
                  <a:rPr lang="de-DE" sz="500" dirty="0" err="1"/>
                  <a:t>if</a:t>
                </a:r>
                <a:r>
                  <a:rPr lang="de-DE" sz="500" dirty="0"/>
                  <a:t> p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5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5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5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return</a:t>
                </a:r>
                <a:r>
                  <a:rPr lang="de-DE" sz="500" dirty="0"/>
                  <a:t> d *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else</a:t>
                </a: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return</a:t>
                </a:r>
                <a:r>
                  <a:rPr lang="de-DE" sz="500" dirty="0"/>
                  <a:t>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endParaRPr lang="de-DE" sz="500" dirty="0">
                  <a:solidFill>
                    <a:srgbClr val="00B050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500" dirty="0" err="1">
                    <a:solidFill>
                      <a:srgbClr val="00B050"/>
                    </a:solidFill>
                  </a:rPr>
                  <a:t>algorithm</a:t>
                </a:r>
                <a:r>
                  <a:rPr lang="de-DE" sz="500" dirty="0">
                    <a:solidFill>
                      <a:srgbClr val="00B050"/>
                    </a:solidFill>
                  </a:rPr>
                  <a:t> Mutative-Schrittweitenregelung-ES()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>
                    <a:solidFill>
                      <a:srgbClr val="4A5C66"/>
                    </a:solidFill>
                  </a:rPr>
                  <a:t>iterationsLimit &lt;-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500" dirty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5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&lt;- 0</a:t>
                </a: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anzahl_eltern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de-DE" sz="5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anzahl_kinder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500" dirty="0">
                    <a:solidFill>
                      <a:srgbClr val="4A5C66"/>
                    </a:solidFill>
                  </a:rPr>
                  <a:t>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anzahl_eltern</a:t>
                </a:r>
                <a:endParaRPr lang="de-DE" sz="5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>
                    <a:solidFill>
                      <a:srgbClr val="0070C0"/>
                    </a:solidFill>
                  </a:rPr>
                  <a:t>standardabweichung &lt;-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sz="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500" dirty="0">
                  <a:solidFill>
                    <a:srgbClr val="0070C0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wunschqualitaet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500" dirty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5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&lt;-</a:t>
                </a:r>
                <a14:m>
                  <m:oMath xmlns:m="http://schemas.openxmlformats.org/officeDocument/2006/math">
                    <m:r>
                      <a:rPr lang="de-DE" sz="500" b="0" i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500" i="1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500" dirty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5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baue_population</a:t>
                </a:r>
                <a:r>
                  <a:rPr lang="de-DE" sz="500" dirty="0">
                    <a:solidFill>
                      <a:srgbClr val="4A5C66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500" dirty="0">
                    <a:solidFill>
                      <a:srgbClr val="4A5C66"/>
                    </a:solidFill>
                  </a:rPr>
                  <a:t>,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500" dirty="0">
                    <a:solidFill>
                      <a:srgbClr val="4A5C66"/>
                    </a:solidFill>
                  </a:rPr>
                  <a:t>)</a:t>
                </a:r>
                <a:br>
                  <a:rPr lang="de-DE" sz="500" dirty="0">
                    <a:solidFill>
                      <a:srgbClr val="4A5C66"/>
                    </a:solidFill>
                  </a:rPr>
                </a:br>
                <a:r>
                  <a:rPr lang="de-DE" sz="500" dirty="0">
                    <a:solidFill>
                      <a:srgbClr val="4A5C66"/>
                    </a:solidFill>
                  </a:rPr>
                  <a:t>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while</a:t>
                </a:r>
                <a:r>
                  <a:rPr lang="de-DE" sz="500" dirty="0">
                    <a:solidFill>
                      <a:srgbClr val="4A5C66"/>
                    </a:solidFill>
                  </a:rPr>
                  <a:t>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500" dirty="0">
                    <a:solidFill>
                      <a:srgbClr val="4A5C66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500" dirty="0">
                    <a:solidFill>
                      <a:srgbClr val="4A5C66"/>
                    </a:solidFill>
                  </a:rPr>
                  <a:t>) &lt;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wunschqualitaet</a:t>
                </a:r>
                <a:r>
                  <a:rPr lang="de-DE" sz="500" dirty="0">
                    <a:solidFill>
                      <a:srgbClr val="4A5C66"/>
                    </a:solidFill>
                  </a:rPr>
                  <a:t> and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iterationslimit</a:t>
                </a:r>
                <a:endParaRPr lang="de-DE" sz="5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500" dirty="0">
                    <a:solidFill>
                      <a:srgbClr val="4A5C66"/>
                    </a:solidFill>
                  </a:rPr>
                  <a:t> + 1</a:t>
                </a: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eltern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elternSelektion</a:t>
                </a:r>
                <a:r>
                  <a:rPr lang="de-DE" sz="500" dirty="0">
                    <a:solidFill>
                      <a:srgbClr val="4A5C66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500" dirty="0">
                    <a:solidFill>
                      <a:srgbClr val="4A5C66"/>
                    </a:solidFill>
                  </a:rPr>
                  <a:t>,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anzahl_kinder</a:t>
                </a:r>
                <a:r>
                  <a:rPr lang="de-DE" sz="5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duplikation</a:t>
                </a:r>
                <a:r>
                  <a:rPr lang="de-DE" sz="500" dirty="0">
                    <a:solidFill>
                      <a:srgbClr val="4A5C66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eltern</a:t>
                </a:r>
                <a:r>
                  <a:rPr lang="de-DE" sz="500" dirty="0">
                    <a:solidFill>
                      <a:srgbClr val="4A5C66"/>
                    </a:solidFill>
                  </a:rPr>
                  <a:t>,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5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	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mutierte_kinder</a:t>
                </a:r>
                <a:r>
                  <a:rPr lang="de-DE" sz="500" dirty="0">
                    <a:solidFill>
                      <a:srgbClr val="0070C0"/>
                    </a:solidFill>
                  </a:rPr>
                  <a:t> &lt;-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mutation</a:t>
                </a:r>
                <a:r>
                  <a:rPr lang="de-DE" sz="500" dirty="0">
                    <a:solidFill>
                      <a:srgbClr val="0070C0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kinder</a:t>
                </a:r>
                <a:r>
                  <a:rPr lang="de-DE" sz="500" dirty="0">
                    <a:solidFill>
                      <a:srgbClr val="0070C0"/>
                    </a:solidFill>
                  </a:rPr>
                  <a:t>,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standardabweichung</a:t>
                </a:r>
                <a:r>
                  <a:rPr lang="de-DE" sz="500" dirty="0">
                    <a:solidFill>
                      <a:srgbClr val="0070C0"/>
                    </a:solidFill>
                  </a:rPr>
                  <a:t>,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individuengroesse</a:t>
                </a:r>
                <a:r>
                  <a:rPr lang="de-DE" sz="5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0070C0"/>
                    </a:solidFill>
                  </a:rPr>
                  <a:t>		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erfolgreiche_mutationen</a:t>
                </a:r>
                <a:r>
                  <a:rPr lang="de-DE" sz="500" dirty="0">
                    <a:solidFill>
                      <a:srgbClr val="0070C0"/>
                    </a:solidFill>
                  </a:rPr>
                  <a:t> &lt;-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berechneAnteilVerbesserungen</a:t>
                </a:r>
                <a:r>
                  <a:rPr lang="de-DE" sz="500" dirty="0">
                    <a:solidFill>
                      <a:srgbClr val="0070C0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kinder</a:t>
                </a:r>
                <a:r>
                  <a:rPr lang="de-DE" sz="500" dirty="0">
                    <a:solidFill>
                      <a:srgbClr val="0070C0"/>
                    </a:solidFill>
                  </a:rPr>
                  <a:t>,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mutierte_kinder</a:t>
                </a:r>
                <a:r>
                  <a:rPr lang="de-DE" sz="5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0070C0"/>
                    </a:solidFill>
                  </a:rPr>
                  <a:t>		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standardabweichung</a:t>
                </a:r>
                <a:r>
                  <a:rPr lang="de-DE" sz="500" dirty="0">
                    <a:solidFill>
                      <a:srgbClr val="0070C0"/>
                    </a:solidFill>
                  </a:rPr>
                  <a:t> &lt;-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passeStandardabweichungAn</a:t>
                </a:r>
                <a:r>
                  <a:rPr lang="de-DE" sz="500" dirty="0">
                    <a:solidFill>
                      <a:srgbClr val="0070C0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standardabweichung</a:t>
                </a:r>
                <a:r>
                  <a:rPr lang="de-DE" sz="500" dirty="0">
                    <a:solidFill>
                      <a:srgbClr val="0070C0"/>
                    </a:solidFill>
                  </a:rPr>
                  <a:t>,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erfolrgreiche_mutationen</a:t>
                </a:r>
                <a:r>
                  <a:rPr lang="de-DE" sz="5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selektion</a:t>
                </a:r>
                <a:r>
                  <a:rPr lang="de-DE" sz="500" dirty="0">
                    <a:solidFill>
                      <a:srgbClr val="4A5C66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mutierte_kinder</a:t>
                </a:r>
                <a:r>
                  <a:rPr lang="de-DE" sz="500" dirty="0">
                    <a:solidFill>
                      <a:srgbClr val="4A5C66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500" dirty="0">
                    <a:solidFill>
                      <a:srgbClr val="4A5C66"/>
                    </a:solidFill>
                  </a:rPr>
                  <a:t>,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500" dirty="0">
                    <a:solidFill>
                      <a:srgbClr val="4A5C66"/>
                    </a:solidFill>
                  </a:rPr>
                  <a:t>) // oder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selektion</a:t>
                </a:r>
                <a:r>
                  <a:rPr lang="de-DE" sz="500" dirty="0">
                    <a:solidFill>
                      <a:srgbClr val="4A5C66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eltern</a:t>
                </a:r>
                <a:r>
                  <a:rPr lang="de-DE" sz="500" dirty="0">
                    <a:solidFill>
                      <a:srgbClr val="4A5C66"/>
                    </a:solidFill>
                  </a:rPr>
                  <a:t> +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mutierte_kinder</a:t>
                </a:r>
                <a:r>
                  <a:rPr lang="de-DE" sz="500" dirty="0">
                    <a:solidFill>
                      <a:srgbClr val="4A5C66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500" i="1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500" dirty="0">
                    <a:solidFill>
                      <a:srgbClr val="4A5C66"/>
                    </a:solidFill>
                  </a:rPr>
                  <a:t>,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5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loesung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bestenSelektion</a:t>
                </a:r>
                <a:r>
                  <a:rPr lang="de-DE" sz="500" dirty="0">
                    <a:solidFill>
                      <a:srgbClr val="4A5C66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5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endParaRPr lang="de-DE" sz="500" dirty="0"/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973078" y="1991593"/>
                <a:ext cx="4685528" cy="4305300"/>
              </a:xfrm>
              <a:blipFill>
                <a:blip r:embed="rId2"/>
                <a:stretch>
                  <a:fillRect b="-7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96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platzhalter 3">
            <a:extLst>
              <a:ext uri="{FF2B5EF4-FFF2-40B4-BE49-F238E27FC236}">
                <a16:creationId xmlns:a16="http://schemas.microsoft.com/office/drawing/2014/main" id="{197FB923-CD22-43D6-9B23-250E0B768933}"/>
              </a:ext>
            </a:extLst>
          </p:cNvPr>
          <p:cNvSpPr txBox="1">
            <a:spLocks/>
          </p:cNvSpPr>
          <p:nvPr/>
        </p:nvSpPr>
        <p:spPr bwMode="auto">
          <a:xfrm>
            <a:off x="352425" y="1991593"/>
            <a:ext cx="114871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 typeface="Wingdings" panose="05000000000000000000" pitchFamily="2" charset="2"/>
              <a:buChar char="§"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542925" indent="-276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8096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0763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3430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Test, wow es klappt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997702-CF95-4A86-956F-9AE51732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Selbstregulierende Schrittweitenanpassung je Vektorwert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973078" y="1991593"/>
                <a:ext cx="4685528" cy="4305300"/>
              </a:xfrm>
            </p:spPr>
            <p:txBody>
              <a:bodyPr/>
              <a:lstStyle/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0070C0"/>
                    </a:solidFill>
                  </a:rPr>
                  <a:t>algorithm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baue_individuum</a:t>
                </a:r>
                <a:r>
                  <a:rPr lang="de-DE" sz="500" dirty="0">
                    <a:solidFill>
                      <a:srgbClr val="0070C0"/>
                    </a:solidFill>
                  </a:rPr>
                  <a:t>(n, </a:t>
                </a:r>
                <a14:m>
                  <m:oMath xmlns:m="http://schemas.openxmlformats.org/officeDocument/2006/math">
                    <m:r>
                      <a:rPr lang="de-DE" sz="5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DE" sz="5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0070C0"/>
                    </a:solidFill>
                  </a:rPr>
                  <a:t>	</a:t>
                </a:r>
                <a:r>
                  <a:rPr lang="de-DE" sz="500" dirty="0" err="1"/>
                  <a:t>individuum</a:t>
                </a:r>
                <a:r>
                  <a:rPr lang="de-DE" sz="500" dirty="0"/>
                  <a:t> &lt;- []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for</a:t>
                </a:r>
                <a:r>
                  <a:rPr lang="de-DE" sz="500" dirty="0"/>
                  <a:t> _ &lt;- 1...n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individuum</a:t>
                </a:r>
                <a:r>
                  <a:rPr lang="de-DE" sz="500" dirty="0"/>
                  <a:t> &lt;- </a:t>
                </a:r>
                <a:r>
                  <a:rPr lang="de-DE" sz="500" dirty="0" err="1"/>
                  <a:t>individuum</a:t>
                </a:r>
                <a:r>
                  <a:rPr lang="de-DE" sz="500" dirty="0"/>
                  <a:t> + (zufälliges </a:t>
                </a:r>
                <a14:m>
                  <m:oMath xmlns:m="http://schemas.openxmlformats.org/officeDocument/2006/math">
                    <m:r>
                      <a:rPr lang="de-DE" sz="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5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500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500" dirty="0"/>
                  <a:t>, </a:t>
                </a:r>
                <a14:m>
                  <m:oMath xmlns:m="http://schemas.openxmlformats.org/officeDocument/2006/math">
                    <m:r>
                      <a:rPr lang="de-DE" sz="5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DE" sz="500" dirty="0"/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return</a:t>
                </a:r>
                <a:r>
                  <a:rPr lang="de-DE" sz="500" dirty="0"/>
                  <a:t> </a:t>
                </a:r>
                <a:r>
                  <a:rPr lang="de-DE" sz="500" dirty="0" err="1"/>
                  <a:t>individuum</a:t>
                </a:r>
                <a:endParaRPr lang="de-DE" sz="500" dirty="0"/>
              </a:p>
              <a:p>
                <a:pPr marL="0" indent="0" defTabSz="180000">
                  <a:buNone/>
                </a:pP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 err="1">
                    <a:solidFill>
                      <a:srgbClr val="0070C0"/>
                    </a:solidFill>
                  </a:rPr>
                  <a:t>algorithm</a:t>
                </a:r>
                <a:r>
                  <a:rPr lang="de-DE" sz="500" dirty="0">
                    <a:solidFill>
                      <a:srgbClr val="0070C0"/>
                    </a:solidFill>
                  </a:rPr>
                  <a:t> baue\_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population</a:t>
                </a:r>
                <a:r>
                  <a:rPr lang="de-DE" sz="5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500" dirty="0">
                    <a:solidFill>
                      <a:srgbClr val="0070C0"/>
                    </a:solidFill>
                  </a:rPr>
                  <a:t>, n)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population</a:t>
                </a:r>
                <a:r>
                  <a:rPr lang="de-DE" sz="500" dirty="0"/>
                  <a:t> &lt;- []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for</a:t>
                </a:r>
                <a:r>
                  <a:rPr lang="de-DE" sz="500" dirty="0"/>
                  <a:t> i &lt;- 1...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individuum</a:t>
                </a:r>
                <a:r>
                  <a:rPr lang="de-DE" sz="500" dirty="0"/>
                  <a:t> &lt;- </a:t>
                </a:r>
                <a:r>
                  <a:rPr lang="de-DE" sz="500" dirty="0" err="1"/>
                  <a:t>baue_individuum</a:t>
                </a:r>
                <a:r>
                  <a:rPr lang="de-DE" sz="500" dirty="0"/>
                  <a:t>(n, zufälliges </a:t>
                </a:r>
                <a14:m>
                  <m:oMath xmlns:m="http://schemas.openxmlformats.org/officeDocument/2006/math">
                    <m:r>
                      <a:rPr lang="de-DE" sz="5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DE" sz="500" dirty="0"/>
                  <a:t> oder Initialwert)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population</a:t>
                </a:r>
                <a:r>
                  <a:rPr lang="de-DE" sz="500" dirty="0"/>
                  <a:t> &lt;- </a:t>
                </a:r>
                <a:r>
                  <a:rPr lang="de-DE" sz="500" dirty="0" err="1"/>
                  <a:t>population</a:t>
                </a:r>
                <a:r>
                  <a:rPr lang="de-DE" sz="500" dirty="0"/>
                  <a:t> + </a:t>
                </a:r>
                <a:r>
                  <a:rPr lang="de-DE" sz="500" dirty="0" err="1"/>
                  <a:t>individuum</a:t>
                </a: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return</a:t>
                </a:r>
                <a:r>
                  <a:rPr lang="de-DE" sz="500" dirty="0"/>
                  <a:t> </a:t>
                </a:r>
                <a:r>
                  <a:rPr lang="de-DE" sz="500" dirty="0" err="1"/>
                  <a:t>population</a:t>
                </a:r>
                <a:endParaRPr lang="de-DE" sz="500" dirty="0"/>
              </a:p>
              <a:p>
                <a:pPr marL="0" indent="0" defTabSz="180000">
                  <a:buNone/>
                </a:pPr>
                <a:endParaRPr lang="de-DE" sz="500" dirty="0">
                  <a:solidFill>
                    <a:srgbClr val="00B050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500" dirty="0" err="1">
                    <a:solidFill>
                      <a:srgbClr val="0070C0"/>
                    </a:solidFill>
                  </a:rPr>
                  <a:t>algorithm</a:t>
                </a:r>
                <a:r>
                  <a:rPr lang="de-DE" sz="500" dirty="0">
                    <a:solidFill>
                      <a:srgbClr val="0070C0"/>
                    </a:solidFill>
                  </a:rPr>
                  <a:t>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mutation</a:t>
                </a:r>
                <a:r>
                  <a:rPr lang="de-DE" sz="500" dirty="0">
                    <a:solidFill>
                      <a:srgbClr val="0070C0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individuen</a:t>
                </a:r>
                <a:r>
                  <a:rPr lang="de-DE" sz="500" dirty="0">
                    <a:solidFill>
                      <a:srgbClr val="0070C0"/>
                    </a:solidFill>
                  </a:rPr>
                  <a:t>[1,...,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500" dirty="0">
                    <a:solidFill>
                      <a:srgbClr val="0070C0"/>
                    </a:solidFill>
                  </a:rPr>
                  <a:t>],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5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de-DE" sz="500" dirty="0">
                    <a:solidFill>
                      <a:srgbClr val="0070C0"/>
                    </a:solidFill>
                  </a:rPr>
                  <a:t>, n)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mutierteIndividuen &lt;- []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for</a:t>
                </a:r>
                <a:r>
                  <a:rPr lang="de-DE" sz="500" dirty="0"/>
                  <a:t> i &lt;- 1...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	//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5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5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5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5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5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5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5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500" dirty="0"/>
                  <a:t>) = </a:t>
                </a:r>
                <a:r>
                  <a:rPr lang="de-DE" sz="500" dirty="0" err="1"/>
                  <a:t>indizes</a:t>
                </a:r>
                <a:r>
                  <a:rPr lang="de-DE" sz="500" dirty="0"/>
                  <a:t> (0, 1)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individuum</a:t>
                </a:r>
                <a:r>
                  <a:rPr lang="de-DE" sz="500" dirty="0"/>
                  <a:t> &lt;- </a:t>
                </a:r>
                <a:r>
                  <a:rPr lang="de-DE" sz="500" dirty="0" err="1"/>
                  <a:t>individuen</a:t>
                </a:r>
                <a:r>
                  <a:rPr lang="de-DE" sz="500" dirty="0"/>
                  <a:t>[i]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mutiertesIndividuum</a:t>
                </a:r>
                <a:r>
                  <a:rPr lang="de-DE" sz="500" dirty="0"/>
                  <a:t> &lt;- []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	</a:t>
                </a:r>
                <a:r>
                  <a:rPr lang="de-DE" sz="500" dirty="0" err="1"/>
                  <a:t>for</a:t>
                </a:r>
                <a:r>
                  <a:rPr lang="de-DE" sz="500" dirty="0"/>
                  <a:t> j &lt;- 1,..,n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		</a:t>
                </a:r>
                <a:r>
                  <a:rPr lang="de-DE" sz="500" dirty="0" err="1"/>
                  <a:t>skalierung_standardabweichung_exponent</a:t>
                </a:r>
                <a:r>
                  <a:rPr lang="de-DE" sz="500" dirty="0"/>
                  <a:t> &lt;- Zufallszahl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m:rPr>
                        <m:sty m:val="p"/>
                      </m:rPr>
                      <a:rPr lang="de-DE" sz="5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			</a:t>
                </a:r>
                <a:r>
                  <a:rPr lang="de-DE" sz="500" dirty="0" err="1"/>
                  <a:t>skalierung_standardabweichung</a:t>
                </a:r>
                <a:r>
                  <a:rPr lang="de-DE" sz="500" dirty="0"/>
                  <a:t> &lt;- </a:t>
                </a:r>
                <a:r>
                  <a:rPr lang="de-DE" sz="500" dirty="0" err="1"/>
                  <a:t>e^skalierung_standardabweichung_exponent</a:t>
                </a: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			</a:t>
                </a:r>
                <a:r>
                  <a:rPr lang="de-DE" sz="500" dirty="0" err="1"/>
                  <a:t>mutiertesIndividuum</a:t>
                </a:r>
                <a:r>
                  <a:rPr lang="de-DE" sz="500" dirty="0"/>
                  <a:t>[j][1] &lt;- </a:t>
                </a:r>
                <a:r>
                  <a:rPr lang="de-DE" sz="500" dirty="0" err="1"/>
                  <a:t>individuum</a:t>
                </a:r>
                <a:r>
                  <a:rPr lang="de-DE" sz="500" dirty="0"/>
                  <a:t>[1] * </a:t>
                </a:r>
                <a:r>
                  <a:rPr lang="de-DE" sz="500" dirty="0" err="1"/>
                  <a:t>skalierung_standardabweichung</a:t>
                </a: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			z &lt;- Zufallszahl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𝑚𝑢𝑡𝑖𝑒𝑟𝑡𝑒𝑠𝐼𝑛𝑑𝑖𝑣𝑖𝑑𝑢𝑢𝑚</m:t>
                    </m:r>
                    <m:d>
                      <m:dPr>
                        <m:begChr m:val="["/>
                        <m:endChr m:val="]"/>
                        <m:ctrlPr>
                          <a:rPr lang="de-DE" sz="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de-DE" sz="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500" dirty="0"/>
                  <a:t> 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		</a:t>
                </a:r>
                <a:r>
                  <a:rPr lang="de-DE" sz="500" dirty="0" err="1"/>
                  <a:t>mutiertesIndividuum</a:t>
                </a:r>
                <a:r>
                  <a:rPr lang="de-DE" sz="500" dirty="0"/>
                  <a:t>[j][0] &lt;- </a:t>
                </a:r>
                <a:r>
                  <a:rPr lang="de-DE" sz="500" dirty="0" err="1"/>
                  <a:t>individuum</a:t>
                </a:r>
                <a:r>
                  <a:rPr lang="de-DE" sz="500" dirty="0"/>
                  <a:t>[0] + z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mutierteIndividuen &lt;- mutierteIndividuen + </a:t>
                </a:r>
                <a:r>
                  <a:rPr lang="de-DE" sz="500" dirty="0" err="1"/>
                  <a:t>mutiertesIndividuum</a:t>
                </a: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return</a:t>
                </a:r>
                <a:r>
                  <a:rPr lang="de-DE" sz="500" dirty="0"/>
                  <a:t> mutierteIndividuen</a:t>
                </a:r>
              </a:p>
              <a:p>
                <a:pPr marL="0" indent="0" defTabSz="180000">
                  <a:buNone/>
                </a:pPr>
                <a:endParaRPr lang="de-DE" sz="500" dirty="0">
                  <a:solidFill>
                    <a:srgbClr val="00B050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500" dirty="0" err="1">
                    <a:solidFill>
                      <a:srgbClr val="00B050"/>
                    </a:solidFill>
                  </a:rPr>
                  <a:t>algorithm</a:t>
                </a:r>
                <a:r>
                  <a:rPr lang="de-DE" sz="500" dirty="0">
                    <a:solidFill>
                      <a:srgbClr val="00B050"/>
                    </a:solidFill>
                  </a:rPr>
                  <a:t> Selbstregulierende-Schrittweitenanpassung-ES()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>
                    <a:solidFill>
                      <a:srgbClr val="4A5C66"/>
                    </a:solidFill>
                  </a:rPr>
                  <a:t>iterationsLimit &lt;-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500" dirty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5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&lt;- 0</a:t>
                </a: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anzahl_eltern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de-DE" sz="5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anzahl_kinder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500" dirty="0">
                    <a:solidFill>
                      <a:srgbClr val="4A5C66"/>
                    </a:solidFill>
                  </a:rPr>
                  <a:t>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anzahl_eltern</a:t>
                </a:r>
                <a:endParaRPr lang="de-DE" sz="5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schrittweitenanpassung</a:t>
                </a:r>
                <a:r>
                  <a:rPr lang="de-DE" sz="500" dirty="0">
                    <a:solidFill>
                      <a:srgbClr val="0070C0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5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500" dirty="0">
                  <a:solidFill>
                    <a:srgbClr val="0070C0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wunschqualitaet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500" dirty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5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&lt;-</a:t>
                </a:r>
                <a14:m>
                  <m:oMath xmlns:m="http://schemas.openxmlformats.org/officeDocument/2006/math">
                    <m:r>
                      <a:rPr lang="de-DE" sz="500" b="0" i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500" i="1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500" dirty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5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</a:t>
                </a:r>
                <a:r>
                  <a:rPr lang="de-DE" sz="500" dirty="0">
                    <a:solidFill>
                      <a:srgbClr val="0070C0"/>
                    </a:solidFill>
                  </a:rPr>
                  <a:t>population &lt;-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baue_population</a:t>
                </a:r>
                <a:r>
                  <a:rPr lang="de-DE" sz="5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500" dirty="0">
                    <a:solidFill>
                      <a:srgbClr val="0070C0"/>
                    </a:solidFill>
                  </a:rPr>
                  <a:t>,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individuengroesse</a:t>
                </a:r>
                <a:r>
                  <a:rPr lang="de-DE" sz="500" dirty="0">
                    <a:solidFill>
                      <a:srgbClr val="0070C0"/>
                    </a:solidFill>
                  </a:rPr>
                  <a:t>)</a:t>
                </a:r>
                <a:br>
                  <a:rPr lang="de-DE" sz="500" dirty="0">
                    <a:solidFill>
                      <a:srgbClr val="4A5C66"/>
                    </a:solidFill>
                  </a:rPr>
                </a:br>
                <a:r>
                  <a:rPr lang="de-DE" sz="500" dirty="0">
                    <a:solidFill>
                      <a:srgbClr val="4A5C66"/>
                    </a:solidFill>
                  </a:rPr>
                  <a:t>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while</a:t>
                </a:r>
                <a:r>
                  <a:rPr lang="de-DE" sz="500" dirty="0">
                    <a:solidFill>
                      <a:srgbClr val="4A5C66"/>
                    </a:solidFill>
                  </a:rPr>
                  <a:t>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500" dirty="0">
                    <a:solidFill>
                      <a:srgbClr val="4A5C66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500" dirty="0">
                    <a:solidFill>
                      <a:srgbClr val="4A5C66"/>
                    </a:solidFill>
                  </a:rPr>
                  <a:t>) &lt;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wunschqualitaet</a:t>
                </a:r>
                <a:r>
                  <a:rPr lang="de-DE" sz="500" dirty="0">
                    <a:solidFill>
                      <a:srgbClr val="4A5C66"/>
                    </a:solidFill>
                  </a:rPr>
                  <a:t> and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iterationslimit</a:t>
                </a:r>
                <a:endParaRPr lang="de-DE" sz="5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500" dirty="0">
                    <a:solidFill>
                      <a:srgbClr val="4A5C66"/>
                    </a:solidFill>
                  </a:rPr>
                  <a:t> + 1</a:t>
                </a: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eltern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elternSelektion</a:t>
                </a:r>
                <a:r>
                  <a:rPr lang="de-DE" sz="500" dirty="0">
                    <a:solidFill>
                      <a:srgbClr val="4A5C66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500" dirty="0">
                    <a:solidFill>
                      <a:srgbClr val="4A5C66"/>
                    </a:solidFill>
                  </a:rPr>
                  <a:t>,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anzahl_kinder</a:t>
                </a:r>
                <a:r>
                  <a:rPr lang="de-DE" sz="5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duplikation</a:t>
                </a:r>
                <a:r>
                  <a:rPr lang="de-DE" sz="500" dirty="0">
                    <a:solidFill>
                      <a:srgbClr val="4A5C66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eltern</a:t>
                </a:r>
                <a:r>
                  <a:rPr lang="de-DE" sz="500" dirty="0">
                    <a:solidFill>
                      <a:srgbClr val="4A5C66"/>
                    </a:solidFill>
                  </a:rPr>
                  <a:t>,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5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	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mutierte_kinder</a:t>
                </a:r>
                <a:r>
                  <a:rPr lang="de-DE" sz="500" dirty="0">
                    <a:solidFill>
                      <a:srgbClr val="0070C0"/>
                    </a:solidFill>
                  </a:rPr>
                  <a:t> &lt;-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mutation</a:t>
                </a:r>
                <a:r>
                  <a:rPr lang="de-DE" sz="500" dirty="0">
                    <a:solidFill>
                      <a:srgbClr val="0070C0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kinder</a:t>
                </a:r>
                <a:r>
                  <a:rPr lang="de-DE" sz="500" dirty="0">
                    <a:solidFill>
                      <a:srgbClr val="0070C0"/>
                    </a:solidFill>
                  </a:rPr>
                  <a:t>,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schrittweitenanpassung</a:t>
                </a:r>
                <a:r>
                  <a:rPr lang="de-DE" sz="500" dirty="0">
                    <a:solidFill>
                      <a:srgbClr val="0070C0"/>
                    </a:solidFill>
                  </a:rPr>
                  <a:t>,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individuengroesse</a:t>
                </a:r>
                <a:r>
                  <a:rPr lang="de-DE" sz="5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selektion</a:t>
                </a:r>
                <a:r>
                  <a:rPr lang="de-DE" sz="500" dirty="0">
                    <a:solidFill>
                      <a:srgbClr val="4A5C66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mutierte_kinder</a:t>
                </a:r>
                <a:r>
                  <a:rPr lang="de-DE" sz="500" dirty="0">
                    <a:solidFill>
                      <a:srgbClr val="4A5C66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500" dirty="0">
                    <a:solidFill>
                      <a:srgbClr val="4A5C66"/>
                    </a:solidFill>
                  </a:rPr>
                  <a:t>,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500" dirty="0">
                    <a:solidFill>
                      <a:srgbClr val="4A5C66"/>
                    </a:solidFill>
                  </a:rPr>
                  <a:t>) // oder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selektion</a:t>
                </a:r>
                <a:r>
                  <a:rPr lang="de-DE" sz="500" dirty="0">
                    <a:solidFill>
                      <a:srgbClr val="4A5C66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eltern</a:t>
                </a:r>
                <a:r>
                  <a:rPr lang="de-DE" sz="500" dirty="0">
                    <a:solidFill>
                      <a:srgbClr val="4A5C66"/>
                    </a:solidFill>
                  </a:rPr>
                  <a:t> +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mutierte_kinder</a:t>
                </a:r>
                <a:r>
                  <a:rPr lang="de-DE" sz="500" dirty="0">
                    <a:solidFill>
                      <a:srgbClr val="4A5C66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500" i="1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500" dirty="0">
                    <a:solidFill>
                      <a:srgbClr val="4A5C66"/>
                    </a:solidFill>
                  </a:rPr>
                  <a:t>,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5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4A5C66"/>
                    </a:solidFill>
                  </a:rPr>
                  <a:t>	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loesung</a:t>
                </a:r>
                <a:r>
                  <a:rPr lang="de-DE" sz="5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bestenSelektion</a:t>
                </a:r>
                <a:r>
                  <a:rPr lang="de-DE" sz="500" dirty="0">
                    <a:solidFill>
                      <a:srgbClr val="4A5C66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5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endParaRPr lang="de-DE" sz="500" dirty="0"/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973078" y="1991593"/>
                <a:ext cx="4685528" cy="4305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91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1059048-CA97-4EAA-842D-535F0C108203}"/>
              </a:ext>
            </a:extLst>
          </p:cNvPr>
          <p:cNvSpPr txBox="1"/>
          <p:nvPr/>
        </p:nvSpPr>
        <p:spPr>
          <a:xfrm>
            <a:off x="7825273" y="3205901"/>
            <a:ext cx="3847562" cy="28714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 Dank</a:t>
            </a:r>
            <a:b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40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8596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630CC-4BE2-44C4-AF0C-A8527DB4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Kapitelübersicht</a:t>
            </a:r>
          </a:p>
        </p:txBody>
      </p:sp>
    </p:spTree>
    <p:extLst>
      <p:ext uri="{BB962C8B-B14F-4D97-AF65-F5344CB8AC3E}">
        <p14:creationId xmlns:p14="http://schemas.microsoft.com/office/powerpoint/2010/main" val="1048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FD8175C-AFBB-4504-AE39-81AD8A43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Einstieg in die Thematik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5DCECD-098E-4F9A-8B18-FCE3B8A9E4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Optimierungsprobleme</a:t>
            </a:r>
          </a:p>
          <a:p>
            <a:r>
              <a:rPr lang="de-DE" dirty="0"/>
              <a:t>Biologie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42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platzhalter 3">
            <a:extLst>
              <a:ext uri="{FF2B5EF4-FFF2-40B4-BE49-F238E27FC236}">
                <a16:creationId xmlns:a16="http://schemas.microsoft.com/office/drawing/2014/main" id="{197FB923-CD22-43D6-9B23-250E0B768933}"/>
              </a:ext>
            </a:extLst>
          </p:cNvPr>
          <p:cNvSpPr txBox="1">
            <a:spLocks/>
          </p:cNvSpPr>
          <p:nvPr/>
        </p:nvSpPr>
        <p:spPr bwMode="auto">
          <a:xfrm>
            <a:off x="334439" y="1990725"/>
            <a:ext cx="114871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 typeface="Wingdings" panose="05000000000000000000" pitchFamily="2" charset="2"/>
              <a:buChar char="§"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542925" indent="-276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8096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0763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3430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Test, wow es klappt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997702-CF95-4A86-956F-9AE51732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(1+1)-ES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313427" y="1991593"/>
                <a:ext cx="3345179" cy="4305300"/>
              </a:xfrm>
            </p:spPr>
            <p:txBody>
              <a:bodyPr/>
              <a:lstStyle/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0070C0"/>
                    </a:solidFill>
                  </a:rPr>
                  <a:t>algorithm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baue_individuum</a:t>
                </a:r>
                <a:r>
                  <a:rPr lang="de-DE" sz="600" dirty="0">
                    <a:solidFill>
                      <a:srgbClr val="0070C0"/>
                    </a:solidFill>
                  </a:rPr>
                  <a:t>(n)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individuum &lt;- []	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_ &lt;- 1...n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individuum &lt;- individuum + zufälliges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return</a:t>
                </a:r>
                <a:r>
                  <a:rPr lang="de-DE" sz="600" dirty="0"/>
                  <a:t> individuum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0070C0"/>
                    </a:solidFill>
                  </a:rPr>
                  <a:t>algorithm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qualitaet</a:t>
                </a:r>
                <a:r>
                  <a:rPr lang="de-DE" sz="600" dirty="0">
                    <a:solidFill>
                      <a:srgbClr val="0070C0"/>
                    </a:solidFill>
                  </a:rPr>
                  <a:t>(individuum |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population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// problemspezifische Qualitätsfunktion</a:t>
                </a:r>
              </a:p>
              <a:p>
                <a:pPr marL="0" indent="0" defTabSz="180000">
                  <a:buNone/>
                </a:pPr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0070C0"/>
                    </a:solidFill>
                  </a:rPr>
                  <a:t>algorithm duplikation(individuum[1...n])</a:t>
                </a:r>
              </a:p>
              <a:p>
                <a:pPr marL="276225" lvl="1" indent="0" defTabSz="180000">
                  <a:buNone/>
                </a:pPr>
                <a:r>
                  <a:rPr lang="de-DE" sz="600" dirty="0"/>
                  <a:t> </a:t>
                </a:r>
                <a:r>
                  <a:rPr lang="de-DE" sz="600" dirty="0" err="1"/>
                  <a:t>klon</a:t>
                </a:r>
                <a:r>
                  <a:rPr lang="de-DE" sz="600" dirty="0"/>
                  <a:t> &lt;- []</a:t>
                </a:r>
              </a:p>
              <a:p>
                <a:pPr marL="276225" lvl="1" indent="0" defTabSz="180000">
                  <a:buNone/>
                </a:pPr>
                <a:r>
                  <a:rPr lang="de-DE" sz="600" dirty="0"/>
                  <a:t> 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i &lt;- 1...n</a:t>
                </a:r>
                <a:br>
                  <a:rPr lang="de-DE" sz="600" dirty="0"/>
                </a:br>
                <a:r>
                  <a:rPr lang="de-DE" sz="600" dirty="0"/>
                  <a:t>		</a:t>
                </a:r>
                <a:r>
                  <a:rPr lang="de-DE" sz="600" dirty="0" err="1"/>
                  <a:t>klon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klon</a:t>
                </a:r>
                <a:r>
                  <a:rPr lang="de-DE" sz="600" dirty="0"/>
                  <a:t> + individuum[i]</a:t>
                </a:r>
              </a:p>
              <a:p>
                <a:pPr marL="276225" lvl="1" indent="0" defTabSz="180000">
                  <a:buNone/>
                </a:pPr>
                <a:r>
                  <a:rPr lang="de-DE" sz="600" dirty="0"/>
                  <a:t> </a:t>
                </a:r>
                <a:r>
                  <a:rPr lang="de-DE" sz="600" dirty="0" err="1"/>
                  <a:t>return</a:t>
                </a:r>
                <a:r>
                  <a:rPr lang="de-DE" sz="600" dirty="0"/>
                  <a:t> </a:t>
                </a:r>
                <a:r>
                  <a:rPr lang="de-DE" sz="600" dirty="0" err="1"/>
                  <a:t>klon</a:t>
                </a:r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0070C0"/>
                    </a:solidFill>
                  </a:rPr>
                  <a:t>algorithm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selektion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(individuen[1...m], </a:t>
                </a:r>
                <a:r>
                  <a:rPr lang="el-GR" sz="600" dirty="0">
                    <a:solidFill>
                      <a:srgbClr val="0070C0"/>
                    </a:solidFill>
                  </a:rPr>
                  <a:t>μ,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qualitaetsfunktion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sortierteIndividuen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sortiereAbsteigend</a:t>
                </a:r>
                <a:r>
                  <a:rPr lang="de-DE" sz="600" dirty="0"/>
                  <a:t>(individuen, </a:t>
                </a:r>
                <a:r>
                  <a:rPr lang="de-DE" sz="600" dirty="0" err="1"/>
                  <a:t>qualitaetsfunktion</a:t>
                </a:r>
                <a:r>
                  <a:rPr lang="de-DE" sz="600" dirty="0"/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besteIndividuen</a:t>
                </a:r>
                <a:r>
                  <a:rPr lang="de-DE" sz="600" dirty="0"/>
                  <a:t> &lt;- []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i &lt;- 1,...,</a:t>
                </a:r>
                <a:r>
                  <a:rPr lang="el-GR" sz="600" dirty="0"/>
                  <a:t>μ</a:t>
                </a:r>
              </a:p>
              <a:p>
                <a:pPr marL="0" indent="0" defTabSz="180000">
                  <a:buNone/>
                </a:pPr>
                <a:r>
                  <a:rPr lang="el-GR" sz="600" dirty="0"/>
                  <a:t>		</a:t>
                </a:r>
                <a:r>
                  <a:rPr lang="de-DE" sz="600" dirty="0" err="1"/>
                  <a:t>besteIndividuen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besteIndividuen</a:t>
                </a:r>
                <a:r>
                  <a:rPr lang="de-DE" sz="600" dirty="0"/>
                  <a:t> + </a:t>
                </a:r>
                <a:r>
                  <a:rPr lang="de-DE" sz="600" dirty="0" err="1"/>
                  <a:t>sortierteIndividuen</a:t>
                </a:r>
                <a:r>
                  <a:rPr lang="de-DE" sz="600" dirty="0"/>
                  <a:t>[i]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return</a:t>
                </a:r>
                <a:r>
                  <a:rPr lang="de-DE" sz="600" dirty="0"/>
                  <a:t> </a:t>
                </a:r>
                <a:r>
                  <a:rPr lang="de-DE" sz="600" dirty="0" err="1"/>
                  <a:t>besteIndividuen</a:t>
                </a:r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</a:p>
              <a:p>
                <a:pPr marL="0" indent="0" defTabSz="180000">
                  <a:buNone/>
                </a:pPr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00B050"/>
                    </a:solidFill>
                  </a:rPr>
                  <a:t>algorithm (1+1)-ES()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iterationsLimit</a:t>
                </a:r>
                <a:r>
                  <a:rPr lang="de-DE" sz="600" dirty="0"/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generationszaehler</a:t>
                </a:r>
                <a:r>
                  <a:rPr lang="de-DE" sz="600" dirty="0"/>
                  <a:t> &lt;- 0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wunschqualitaet</a:t>
                </a:r>
                <a:r>
                  <a:rPr lang="de-DE" sz="600" dirty="0"/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individuengroesse</a:t>
                </a:r>
                <a:r>
                  <a:rPr lang="de-DE" sz="600" dirty="0"/>
                  <a:t> &lt;-</a:t>
                </a:r>
                <a14:m>
                  <m:oMath xmlns:m="http://schemas.openxmlformats.org/officeDocument/2006/math">
                    <m:r>
                      <a:rPr lang="de-DE" sz="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individuum &lt;- </a:t>
                </a:r>
                <a:r>
                  <a:rPr lang="de-DE" sz="600" dirty="0" err="1"/>
                  <a:t>baue_individuum</a:t>
                </a:r>
                <a:r>
                  <a:rPr lang="de-DE" sz="600" dirty="0"/>
                  <a:t>(</a:t>
                </a:r>
                <a:r>
                  <a:rPr lang="de-DE" sz="600" dirty="0" err="1"/>
                  <a:t>individuengroesse</a:t>
                </a:r>
                <a:r>
                  <a:rPr lang="de-DE" sz="600" dirty="0"/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while</a:t>
                </a:r>
                <a:r>
                  <a:rPr lang="de-DE" sz="600" dirty="0"/>
                  <a:t> </a:t>
                </a:r>
                <a:r>
                  <a:rPr lang="de-DE" sz="600" dirty="0" err="1"/>
                  <a:t>qualitaet</a:t>
                </a:r>
                <a:r>
                  <a:rPr lang="de-DE" sz="600" dirty="0"/>
                  <a:t>(individuum) &lt; </a:t>
                </a:r>
                <a:r>
                  <a:rPr lang="de-DE" sz="600" dirty="0" err="1"/>
                  <a:t>wunschqualitaet</a:t>
                </a:r>
                <a:r>
                  <a:rPr lang="de-DE" sz="600" dirty="0"/>
                  <a:t> and </a:t>
                </a:r>
                <a:r>
                  <a:rPr lang="de-DE" sz="600" dirty="0" err="1"/>
                  <a:t>generationszaehler</a:t>
                </a:r>
                <a:r>
                  <a:rPr lang="de-DE" sz="600" dirty="0"/>
                  <a:t> &lt; </a:t>
                </a:r>
                <a:r>
                  <a:rPr lang="de-DE" sz="600" dirty="0" err="1"/>
                  <a:t>iterationslimit</a:t>
                </a:r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/>
                  <a:t>generationszaehler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generationszaehler</a:t>
                </a:r>
                <a:r>
                  <a:rPr lang="de-DE" sz="600" dirty="0"/>
                  <a:t> + 1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elter &lt;- individuum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/>
                  <a:t>kind</a:t>
                </a:r>
                <a:r>
                  <a:rPr lang="de-DE" sz="600" dirty="0"/>
                  <a:t> &lt;- duplikation(elter)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/>
                  <a:t>kind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mutation</a:t>
                </a:r>
                <a:r>
                  <a:rPr lang="de-DE" sz="600" dirty="0"/>
                  <a:t>(</a:t>
                </a:r>
                <a:r>
                  <a:rPr lang="de-DE" sz="600" dirty="0" err="1"/>
                  <a:t>kind</a:t>
                </a:r>
                <a:r>
                  <a:rPr lang="de-DE" sz="600" dirty="0"/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individuum &lt;- </a:t>
                </a:r>
                <a:r>
                  <a:rPr lang="de-DE" sz="600" dirty="0" err="1"/>
                  <a:t>selektion</a:t>
                </a:r>
                <a:r>
                  <a:rPr lang="de-DE" sz="600" dirty="0"/>
                  <a:t>([elter, </a:t>
                </a:r>
                <a:r>
                  <a:rPr lang="de-DE" sz="600" dirty="0" err="1"/>
                  <a:t>kind</a:t>
                </a:r>
                <a:r>
                  <a:rPr lang="de-DE" sz="600" dirty="0"/>
                  <a:t>], 1, </a:t>
                </a:r>
                <a:r>
                  <a:rPr lang="de-DE" sz="600" dirty="0" err="1"/>
                  <a:t>qualitaet</a:t>
                </a:r>
                <a:r>
                  <a:rPr lang="de-DE" sz="600" dirty="0"/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loesung</a:t>
                </a:r>
                <a:r>
                  <a:rPr lang="de-DE" sz="600" dirty="0"/>
                  <a:t> &lt;- individuum</a:t>
                </a:r>
              </a:p>
              <a:p>
                <a:pPr marL="0" indent="0" defTabSz="180000">
                  <a:buNone/>
                </a:pPr>
                <a:endParaRPr lang="de-DE" sz="600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313427" y="1991593"/>
                <a:ext cx="3345179" cy="43053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03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platzhalter 3">
            <a:extLst>
              <a:ext uri="{FF2B5EF4-FFF2-40B4-BE49-F238E27FC236}">
                <a16:creationId xmlns:a16="http://schemas.microsoft.com/office/drawing/2014/main" id="{197FB923-CD22-43D6-9B23-250E0B768933}"/>
              </a:ext>
            </a:extLst>
          </p:cNvPr>
          <p:cNvSpPr txBox="1">
            <a:spLocks/>
          </p:cNvSpPr>
          <p:nvPr/>
        </p:nvSpPr>
        <p:spPr bwMode="auto">
          <a:xfrm>
            <a:off x="334439" y="1990725"/>
            <a:ext cx="114871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 typeface="Wingdings" panose="05000000000000000000" pitchFamily="2" charset="2"/>
              <a:buChar char="§"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542925" indent="-276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8096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0763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3430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Test, wow es klappt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35997702-CF95-4A86-956F-9AE51732A0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de-DE" dirty="0"/>
                  <a:t>+</a:t>
                </a:r>
                <a14:m>
                  <m:oMath xmlns:m="http://schemas.openxmlformats.org/officeDocument/2006/math">
                    <m:r>
                      <a:rPr lang="de-DE" b="1" i="0" dirty="0" smtClean="0"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r>
                  <a:rPr lang="de-DE" dirty="0"/>
                  <a:t>)-ES</a:t>
                </a:r>
              </a:p>
            </p:txBody>
          </p:sp>
        </mc:Choice>
        <mc:Fallback xmlns=""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35997702-CF95-4A86-956F-9AE51732A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861" t="-7447" b="-53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313427" y="1991593"/>
                <a:ext cx="3345179" cy="4305300"/>
              </a:xfrm>
            </p:spPr>
            <p:txBody>
              <a:bodyPr/>
              <a:lstStyle/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0070C0"/>
                    </a:solidFill>
                  </a:rPr>
                  <a:t>algorithm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baue_population</a:t>
                </a:r>
                <a:r>
                  <a:rPr lang="de-DE" sz="5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5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de-DE" sz="500" dirty="0">
                    <a:solidFill>
                      <a:srgbClr val="0070C0"/>
                    </a:solidFill>
                  </a:rPr>
                  <a:t>, n)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population</a:t>
                </a:r>
                <a:r>
                  <a:rPr lang="de-DE" sz="500" dirty="0"/>
                  <a:t> &lt;- []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for</a:t>
                </a:r>
                <a:r>
                  <a:rPr lang="de-DE" sz="500" dirty="0"/>
                  <a:t> i &lt;- 1...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500" b="0" i="0" dirty="0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	individuum &lt;- </a:t>
                </a:r>
                <a:r>
                  <a:rPr lang="de-DE" sz="500" dirty="0" err="1"/>
                  <a:t>baue_individuum</a:t>
                </a:r>
                <a:r>
                  <a:rPr lang="de-DE" sz="500" dirty="0"/>
                  <a:t>(n)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population</a:t>
                </a:r>
                <a:r>
                  <a:rPr lang="de-DE" sz="500" dirty="0"/>
                  <a:t> &lt;- </a:t>
                </a:r>
                <a:r>
                  <a:rPr lang="de-DE" sz="500" dirty="0" err="1"/>
                  <a:t>population</a:t>
                </a:r>
                <a:r>
                  <a:rPr lang="de-DE" sz="500" dirty="0"/>
                  <a:t> + individuum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return</a:t>
                </a:r>
                <a:r>
                  <a:rPr lang="de-DE" sz="500" dirty="0"/>
                  <a:t> </a:t>
                </a:r>
                <a:r>
                  <a:rPr lang="de-DE" sz="500" dirty="0" err="1"/>
                  <a:t>population</a:t>
                </a: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0070C0"/>
                    </a:solidFill>
                  </a:rPr>
                  <a:t>algorithm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elternSelektion</a:t>
                </a:r>
                <a:r>
                  <a:rPr lang="de-DE" sz="500" dirty="0">
                    <a:solidFill>
                      <a:srgbClr val="0070C0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population</a:t>
                </a:r>
                <a:r>
                  <a:rPr lang="de-DE" sz="500" dirty="0">
                    <a:solidFill>
                      <a:srgbClr val="0070C0"/>
                    </a:solidFill>
                  </a:rPr>
                  <a:t>[1,...,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5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de-DE" sz="500" dirty="0">
                    <a:solidFill>
                      <a:srgbClr val="0070C0"/>
                    </a:solidFill>
                  </a:rPr>
                  <a:t>], </a:t>
                </a:r>
                <a14:m>
                  <m:oMath xmlns:m="http://schemas.openxmlformats.org/officeDocument/2006/math">
                    <m:r>
                      <a:rPr lang="de-DE" sz="5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5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individuen &lt;- []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for</a:t>
                </a:r>
                <a:r>
                  <a:rPr lang="de-DE" sz="500" dirty="0"/>
                  <a:t> _ &lt;- 1…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idx</a:t>
                </a:r>
                <a:r>
                  <a:rPr lang="de-DE" sz="500" dirty="0"/>
                  <a:t> &lt;- zufälliges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5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sz="500" b="0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de-DE" sz="500" b="0" i="0" dirty="0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m:rPr>
                        <m:sty m:val="p"/>
                      </m:rPr>
                      <a:rPr lang="de-DE" sz="500" b="0" i="0" dirty="0" smtClean="0">
                        <a:latin typeface="Cambria Math" panose="02040503050406030204" pitchFamily="18" charset="0"/>
                      </a:rPr>
                      <m:t>μ</m:t>
                    </m:r>
                    <m:r>
                      <a:rPr lang="de-DE" sz="500" b="0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	individuum &lt;- </a:t>
                </a:r>
                <a:r>
                  <a:rPr lang="de-DE" sz="500" dirty="0" err="1"/>
                  <a:t>population</a:t>
                </a:r>
                <a:r>
                  <a:rPr lang="de-DE" sz="500" dirty="0"/>
                  <a:t>[</a:t>
                </a:r>
                <a:r>
                  <a:rPr lang="de-DE" sz="500" dirty="0" err="1"/>
                  <a:t>idx</a:t>
                </a:r>
                <a:r>
                  <a:rPr lang="de-DE" sz="500" dirty="0"/>
                  <a:t>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return</a:t>
                </a:r>
                <a:r>
                  <a:rPr lang="de-DE" sz="500" dirty="0"/>
                  <a:t> individuen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</a:p>
              <a:p>
                <a:pPr marL="0" indent="0" defTabSz="180000">
                  <a:buNone/>
                </a:pP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0070C0"/>
                    </a:solidFill>
                  </a:rPr>
                  <a:t>algorithm duplikation(individuen[1...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5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de-DE" sz="500" dirty="0">
                    <a:solidFill>
                      <a:srgbClr val="0070C0"/>
                    </a:solidFill>
                  </a:rPr>
                  <a:t>], n)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klone &lt;- []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for</a:t>
                </a:r>
                <a:r>
                  <a:rPr lang="de-DE" sz="500" dirty="0"/>
                  <a:t> i &lt;- 1...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500" b="0" i="0" dirty="0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klon</a:t>
                </a:r>
                <a:r>
                  <a:rPr lang="de-DE" sz="500" dirty="0"/>
                  <a:t> &lt;- []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for</a:t>
                </a:r>
                <a:r>
                  <a:rPr lang="de-DE" sz="500" dirty="0"/>
                  <a:t> j &lt;- 1...n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	</a:t>
                </a:r>
                <a:r>
                  <a:rPr lang="de-DE" sz="500" dirty="0" err="1"/>
                  <a:t>klon</a:t>
                </a:r>
                <a:r>
                  <a:rPr lang="de-DE" sz="500" dirty="0"/>
                  <a:t> &lt;- </a:t>
                </a:r>
                <a:r>
                  <a:rPr lang="de-DE" sz="500" dirty="0" err="1"/>
                  <a:t>klon</a:t>
                </a:r>
                <a:r>
                  <a:rPr lang="de-DE" sz="500" dirty="0"/>
                  <a:t> + individuen[i][j]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klone &lt;- klone + </a:t>
                </a:r>
                <a:r>
                  <a:rPr lang="de-DE" sz="500" dirty="0" err="1"/>
                  <a:t>klon</a:t>
                </a: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return</a:t>
                </a:r>
                <a:r>
                  <a:rPr lang="de-DE" sz="500" dirty="0"/>
                  <a:t> </a:t>
                </a:r>
                <a:r>
                  <a:rPr lang="de-DE" sz="500" dirty="0" err="1"/>
                  <a:t>klon</a:t>
                </a: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0070C0"/>
                    </a:solidFill>
                  </a:rPr>
                  <a:t>algorithm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bestenSelektion</a:t>
                </a:r>
                <a:r>
                  <a:rPr lang="de-DE" sz="500" dirty="0">
                    <a:solidFill>
                      <a:srgbClr val="0070C0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population</a:t>
                </a:r>
                <a:r>
                  <a:rPr lang="de-DE" sz="500" dirty="0">
                    <a:solidFill>
                      <a:srgbClr val="0070C0"/>
                    </a:solidFill>
                  </a:rPr>
                  <a:t>[1,...,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5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de-DE" sz="500" dirty="0">
                    <a:solidFill>
                      <a:srgbClr val="0070C0"/>
                    </a:solidFill>
                  </a:rPr>
                  <a:t>])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beste_loesung</a:t>
                </a:r>
                <a:r>
                  <a:rPr lang="de-DE" sz="500" dirty="0"/>
                  <a:t> &lt;- []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for</a:t>
                </a:r>
                <a:r>
                  <a:rPr lang="de-DE" sz="500" dirty="0"/>
                  <a:t> i &lt;- 1...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500" b="0" i="0" dirty="0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	individuum &lt;- </a:t>
                </a:r>
                <a:r>
                  <a:rPr lang="de-DE" sz="500" dirty="0" err="1"/>
                  <a:t>population</a:t>
                </a:r>
                <a:r>
                  <a:rPr lang="de-DE" sz="500" dirty="0"/>
                  <a:t>[i]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if</a:t>
                </a:r>
                <a:r>
                  <a:rPr lang="de-DE" sz="500" dirty="0"/>
                  <a:t> </a:t>
                </a:r>
                <a:r>
                  <a:rPr lang="de-DE" sz="500" dirty="0" err="1"/>
                  <a:t>fitness</a:t>
                </a:r>
                <a:r>
                  <a:rPr lang="de-DE" sz="500" dirty="0"/>
                  <a:t>(individuum) &gt; </a:t>
                </a:r>
                <a:r>
                  <a:rPr lang="de-DE" sz="500" dirty="0" err="1"/>
                  <a:t>fitness</a:t>
                </a:r>
                <a:r>
                  <a:rPr lang="de-DE" sz="500" dirty="0"/>
                  <a:t>(</a:t>
                </a:r>
                <a:r>
                  <a:rPr lang="de-DE" sz="500" dirty="0" err="1"/>
                  <a:t>beste_loesung</a:t>
                </a:r>
                <a:r>
                  <a:rPr lang="de-DE" sz="500" dirty="0"/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	</a:t>
                </a:r>
                <a:r>
                  <a:rPr lang="de-DE" sz="500" dirty="0" err="1"/>
                  <a:t>beste_loesung</a:t>
                </a:r>
                <a:r>
                  <a:rPr lang="de-DE" sz="500" dirty="0"/>
                  <a:t> &lt;- individuum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return</a:t>
                </a:r>
                <a:r>
                  <a:rPr lang="de-DE" sz="500" dirty="0"/>
                  <a:t> </a:t>
                </a:r>
                <a:r>
                  <a:rPr lang="de-DE" sz="500" dirty="0" err="1"/>
                  <a:t>beste_loesung</a:t>
                </a:r>
                <a:r>
                  <a:rPr lang="de-DE" sz="500" dirty="0"/>
                  <a:t>	</a:t>
                </a:r>
              </a:p>
              <a:p>
                <a:pPr marL="0" indent="0" defTabSz="180000">
                  <a:buNone/>
                </a:pP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00B050"/>
                    </a:solidFill>
                  </a:rPr>
                  <a:t>algorithm (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500" dirty="0">
                    <a:solidFill>
                      <a:srgbClr val="00B050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de-DE" sz="5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500" dirty="0">
                    <a:solidFill>
                      <a:srgbClr val="00B050"/>
                    </a:solidFill>
                  </a:rPr>
                  <a:t>)-ES()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iterationsLimit</a:t>
                </a:r>
                <a:r>
                  <a:rPr lang="de-DE" sz="500" dirty="0"/>
                  <a:t> &lt;-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500" dirty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generationszaehler</a:t>
                </a:r>
                <a:r>
                  <a:rPr lang="de-DE" sz="500" dirty="0"/>
                  <a:t> &lt;- 0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anzahl_eltern</a:t>
                </a:r>
                <a:r>
                  <a:rPr lang="de-DE" sz="500" dirty="0"/>
                  <a:t> &lt;-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anzahl_kinder</a:t>
                </a:r>
                <a:r>
                  <a:rPr lang="de-DE" sz="500" dirty="0"/>
                  <a:t> &lt;-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500" dirty="0"/>
                  <a:t> </a:t>
                </a:r>
                <a:r>
                  <a:rPr lang="de-DE" sz="500" dirty="0" err="1"/>
                  <a:t>anzahl_eltern</a:t>
                </a: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wunschqualitaet</a:t>
                </a:r>
                <a:r>
                  <a:rPr lang="de-DE" sz="500" dirty="0"/>
                  <a:t> &lt;-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500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individuengroesse</a:t>
                </a:r>
                <a:r>
                  <a:rPr lang="de-DE" sz="500" dirty="0"/>
                  <a:t> &lt;-</a:t>
                </a:r>
                <a14:m>
                  <m:oMath xmlns:m="http://schemas.openxmlformats.org/officeDocument/2006/math">
                    <m:r>
                      <a:rPr lang="de-DE" sz="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5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500" dirty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population</a:t>
                </a:r>
                <a:r>
                  <a:rPr lang="de-DE" sz="500" dirty="0"/>
                  <a:t> &lt;- </a:t>
                </a:r>
                <a:r>
                  <a:rPr lang="de-DE" sz="500" dirty="0" err="1"/>
                  <a:t>baue_population</a:t>
                </a:r>
                <a:r>
                  <a:rPr lang="de-DE" sz="500" dirty="0"/>
                  <a:t>(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500" dirty="0"/>
                  <a:t>, </a:t>
                </a:r>
                <a:r>
                  <a:rPr lang="de-DE" sz="500" dirty="0" err="1"/>
                  <a:t>individuengroesse</a:t>
                </a:r>
                <a:r>
                  <a:rPr lang="de-DE" sz="500" dirty="0"/>
                  <a:t>)</a:t>
                </a:r>
                <a:br>
                  <a:rPr lang="de-DE" sz="500" dirty="0"/>
                </a:br>
                <a:r>
                  <a:rPr lang="de-DE" sz="500" dirty="0"/>
                  <a:t>	</a:t>
                </a:r>
                <a:r>
                  <a:rPr lang="de-DE" sz="500" dirty="0" err="1"/>
                  <a:t>while</a:t>
                </a:r>
                <a:r>
                  <a:rPr lang="de-DE" sz="500" dirty="0"/>
                  <a:t> </a:t>
                </a:r>
                <a:r>
                  <a:rPr lang="de-DE" sz="500" dirty="0" err="1"/>
                  <a:t>qualitaet</a:t>
                </a:r>
                <a:r>
                  <a:rPr lang="de-DE" sz="500" dirty="0"/>
                  <a:t>(</a:t>
                </a:r>
                <a:r>
                  <a:rPr lang="de-DE" sz="500" dirty="0" err="1"/>
                  <a:t>population</a:t>
                </a:r>
                <a:r>
                  <a:rPr lang="de-DE" sz="500" dirty="0"/>
                  <a:t>) &lt; </a:t>
                </a:r>
                <a:r>
                  <a:rPr lang="de-DE" sz="500" dirty="0" err="1"/>
                  <a:t>wunschqualitaet</a:t>
                </a:r>
                <a:r>
                  <a:rPr lang="de-DE" sz="500" dirty="0"/>
                  <a:t> and </a:t>
                </a:r>
                <a:r>
                  <a:rPr lang="de-DE" sz="500" dirty="0" err="1"/>
                  <a:t>generationszaehler</a:t>
                </a:r>
                <a:r>
                  <a:rPr lang="de-DE" sz="500" dirty="0"/>
                  <a:t> &lt; </a:t>
                </a:r>
                <a:r>
                  <a:rPr lang="de-DE" sz="500" dirty="0" err="1"/>
                  <a:t>iterationslimit</a:t>
                </a: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generationszaehler</a:t>
                </a:r>
                <a:r>
                  <a:rPr lang="de-DE" sz="500" dirty="0"/>
                  <a:t> &lt;- </a:t>
                </a:r>
                <a:r>
                  <a:rPr lang="de-DE" sz="500" dirty="0" err="1"/>
                  <a:t>generationszaehler</a:t>
                </a:r>
                <a:r>
                  <a:rPr lang="de-DE" sz="500" dirty="0"/>
                  <a:t> + 1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eltern</a:t>
                </a:r>
                <a:r>
                  <a:rPr lang="de-DE" sz="500" dirty="0">
                    <a:solidFill>
                      <a:srgbClr val="0070C0"/>
                    </a:solidFill>
                  </a:rPr>
                  <a:t> &lt;-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elternSelektion</a:t>
                </a:r>
                <a:r>
                  <a:rPr lang="de-DE" sz="500" dirty="0">
                    <a:solidFill>
                      <a:srgbClr val="0070C0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population</a:t>
                </a:r>
                <a:r>
                  <a:rPr lang="de-DE" sz="500" dirty="0">
                    <a:solidFill>
                      <a:srgbClr val="0070C0"/>
                    </a:solidFill>
                  </a:rPr>
                  <a:t>,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anzahl_kinder</a:t>
                </a:r>
                <a:r>
                  <a:rPr lang="de-DE" sz="5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0070C0"/>
                    </a:solidFill>
                  </a:rPr>
                  <a:t>		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kinder</a:t>
                </a:r>
                <a:r>
                  <a:rPr lang="de-DE" sz="500" dirty="0">
                    <a:solidFill>
                      <a:srgbClr val="0070C0"/>
                    </a:solidFill>
                  </a:rPr>
                  <a:t> &lt;- duplikation(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eltern</a:t>
                </a:r>
                <a:r>
                  <a:rPr lang="de-DE" sz="500" dirty="0">
                    <a:solidFill>
                      <a:srgbClr val="0070C0"/>
                    </a:solidFill>
                  </a:rPr>
                  <a:t>,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individuengroesse</a:t>
                </a:r>
                <a:r>
                  <a:rPr lang="de-DE" sz="5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kinder</a:t>
                </a:r>
                <a:r>
                  <a:rPr lang="de-DE" sz="500" dirty="0"/>
                  <a:t> &lt;- </a:t>
                </a:r>
                <a:r>
                  <a:rPr lang="de-DE" sz="500" dirty="0" err="1"/>
                  <a:t>mutation</a:t>
                </a:r>
                <a:r>
                  <a:rPr lang="de-DE" sz="500" dirty="0"/>
                  <a:t>(</a:t>
                </a:r>
                <a:r>
                  <a:rPr lang="de-DE" sz="500" dirty="0" err="1"/>
                  <a:t>kinder</a:t>
                </a:r>
                <a:r>
                  <a:rPr lang="de-DE" sz="500" dirty="0"/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>
                    <a:solidFill>
                      <a:srgbClr val="0070C0"/>
                    </a:solidFill>
                  </a:rPr>
                  <a:t>population &lt;-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selektion</a:t>
                </a:r>
                <a:r>
                  <a:rPr lang="de-DE" sz="500" dirty="0">
                    <a:solidFill>
                      <a:srgbClr val="0070C0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eltern</a:t>
                </a:r>
                <a:r>
                  <a:rPr lang="de-DE" sz="500" dirty="0">
                    <a:solidFill>
                      <a:srgbClr val="0070C0"/>
                    </a:solidFill>
                  </a:rPr>
                  <a:t> +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kinder</a:t>
                </a:r>
                <a:r>
                  <a:rPr lang="de-DE" sz="500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500" dirty="0">
                    <a:solidFill>
                      <a:srgbClr val="0070C0"/>
                    </a:solidFill>
                  </a:rPr>
                  <a:t>,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qualitaet</a:t>
                </a:r>
                <a:r>
                  <a:rPr lang="de-DE" sz="5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loesung</a:t>
                </a:r>
                <a:r>
                  <a:rPr lang="de-DE" sz="500" dirty="0"/>
                  <a:t> &lt;- </a:t>
                </a:r>
                <a:r>
                  <a:rPr lang="de-DE" sz="500" dirty="0" err="1"/>
                  <a:t>bestenSelektion</a:t>
                </a:r>
                <a:r>
                  <a:rPr lang="de-DE" sz="500" dirty="0"/>
                  <a:t>(</a:t>
                </a:r>
                <a:r>
                  <a:rPr lang="de-DE" sz="500" dirty="0" err="1"/>
                  <a:t>population</a:t>
                </a:r>
                <a:r>
                  <a:rPr lang="de-DE" sz="500" dirty="0"/>
                  <a:t>)</a:t>
                </a:r>
              </a:p>
              <a:p>
                <a:pPr marL="0" indent="0" defTabSz="180000">
                  <a:buNone/>
                </a:pPr>
                <a:endParaRPr lang="de-DE" sz="500" dirty="0"/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313427" y="1991593"/>
                <a:ext cx="3345179" cy="4305300"/>
              </a:xfrm>
              <a:blipFill>
                <a:blip r:embed="rId3"/>
                <a:stretch>
                  <a:fillRect b="-11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91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platzhalter 3">
            <a:extLst>
              <a:ext uri="{FF2B5EF4-FFF2-40B4-BE49-F238E27FC236}">
                <a16:creationId xmlns:a16="http://schemas.microsoft.com/office/drawing/2014/main" id="{197FB923-CD22-43D6-9B23-250E0B768933}"/>
              </a:ext>
            </a:extLst>
          </p:cNvPr>
          <p:cNvSpPr txBox="1">
            <a:spLocks/>
          </p:cNvSpPr>
          <p:nvPr/>
        </p:nvSpPr>
        <p:spPr bwMode="auto">
          <a:xfrm>
            <a:off x="334439" y="1990725"/>
            <a:ext cx="114871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 typeface="Wingdings" panose="05000000000000000000" pitchFamily="2" charset="2"/>
              <a:buChar char="§"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542925" indent="-276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8096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0763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3430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Test, wow es klappt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35997702-CF95-4A86-956F-9AE51732A0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1" i="0" dirty="0" smtClean="0"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r>
                  <a:rPr lang="de-DE" dirty="0"/>
                  <a:t>)-ES</a:t>
                </a:r>
              </a:p>
            </p:txBody>
          </p:sp>
        </mc:Choice>
        <mc:Fallback xmlns=""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35997702-CF95-4A86-956F-9AE51732A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861" t="-7447" b="-53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973078" y="1991593"/>
                <a:ext cx="4685528" cy="4305300"/>
              </a:xfrm>
            </p:spPr>
            <p:txBody>
              <a:bodyPr/>
              <a:lstStyle/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00B050"/>
                    </a:solidFill>
                  </a:rPr>
                  <a:t>algorithm (</a:t>
                </a:r>
                <a14:m>
                  <m:oMath xmlns:m="http://schemas.openxmlformats.org/officeDocument/2006/math">
                    <m:r>
                      <a:rPr lang="de-DE" sz="9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9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9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900" dirty="0">
                    <a:solidFill>
                      <a:srgbClr val="00B050"/>
                    </a:solidFill>
                  </a:rPr>
                  <a:t>)-ES()</a:t>
                </a:r>
              </a:p>
              <a:p>
                <a:pPr marL="0" indent="0" defTabSz="180000">
                  <a:buNone/>
                </a:pPr>
                <a:r>
                  <a:rPr lang="de-DE" sz="900" dirty="0"/>
                  <a:t>	</a:t>
                </a:r>
                <a:r>
                  <a:rPr lang="de-DE" sz="900" dirty="0">
                    <a:solidFill>
                      <a:srgbClr val="4A5C66"/>
                    </a:solidFill>
                  </a:rPr>
                  <a:t>iterationsLimit &lt;- </a:t>
                </a:r>
                <a14:m>
                  <m:oMath xmlns:m="http://schemas.openxmlformats.org/officeDocument/2006/math">
                    <m:r>
                      <a:rPr lang="de-DE" sz="9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9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900" dirty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9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&lt;- 0</a:t>
                </a: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anzahl_eltern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9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9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de-DE" sz="9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anzahl_kinder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9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sz="9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900" dirty="0">
                    <a:solidFill>
                      <a:srgbClr val="4A5C66"/>
                    </a:solidFill>
                  </a:rPr>
                  <a:t>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anzahl_eltern</a:t>
                </a:r>
                <a:endParaRPr lang="de-DE" sz="9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wunschqualitaet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9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9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900" dirty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9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&lt;-</a:t>
                </a:r>
                <a14:m>
                  <m:oMath xmlns:m="http://schemas.openxmlformats.org/officeDocument/2006/math">
                    <m:r>
                      <a:rPr lang="de-DE" sz="900" b="0" i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9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900" i="1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900" dirty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9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baue_population</a:t>
                </a:r>
                <a:r>
                  <a:rPr lang="de-DE" sz="900" dirty="0">
                    <a:solidFill>
                      <a:srgbClr val="4A5C66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sz="9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900" dirty="0">
                    <a:solidFill>
                      <a:srgbClr val="4A5C66"/>
                    </a:solidFill>
                  </a:rPr>
                  <a:t>,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900" dirty="0">
                    <a:solidFill>
                      <a:srgbClr val="4A5C66"/>
                    </a:solidFill>
                  </a:rPr>
                  <a:t>)</a:t>
                </a:r>
                <a:br>
                  <a:rPr lang="de-DE" sz="900" dirty="0">
                    <a:solidFill>
                      <a:srgbClr val="4A5C66"/>
                    </a:solidFill>
                  </a:rPr>
                </a:br>
                <a:r>
                  <a:rPr lang="de-DE" sz="900" dirty="0">
                    <a:solidFill>
                      <a:srgbClr val="4A5C66"/>
                    </a:solidFill>
                  </a:rPr>
                  <a:t>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while</a:t>
                </a:r>
                <a:r>
                  <a:rPr lang="de-DE" sz="900" dirty="0">
                    <a:solidFill>
                      <a:srgbClr val="4A5C66"/>
                    </a:solidFill>
                  </a:rPr>
                  <a:t>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900" dirty="0"/>
                  <a:t>(</a:t>
                </a:r>
                <a:r>
                  <a:rPr lang="de-DE" sz="900" dirty="0" err="1"/>
                  <a:t>population</a:t>
                </a:r>
                <a:r>
                  <a:rPr lang="de-DE" sz="900" dirty="0"/>
                  <a:t>) </a:t>
                </a:r>
                <a:r>
                  <a:rPr lang="de-DE" sz="900" dirty="0">
                    <a:solidFill>
                      <a:srgbClr val="4A5C66"/>
                    </a:solidFill>
                  </a:rPr>
                  <a:t>&lt;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wunschqualitaet</a:t>
                </a:r>
                <a:r>
                  <a:rPr lang="de-DE" sz="900" dirty="0">
                    <a:solidFill>
                      <a:srgbClr val="4A5C66"/>
                    </a:solidFill>
                  </a:rPr>
                  <a:t> and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iterationslimit</a:t>
                </a:r>
                <a:endParaRPr lang="de-DE" sz="9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900" dirty="0">
                    <a:solidFill>
                      <a:srgbClr val="4A5C66"/>
                    </a:solidFill>
                  </a:rPr>
                  <a:t> + 1</a:t>
                </a: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eltern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elternSelektion</a:t>
                </a:r>
                <a:r>
                  <a:rPr lang="de-DE" sz="900" dirty="0">
                    <a:solidFill>
                      <a:srgbClr val="4A5C66"/>
                    </a:solidFill>
                  </a:rPr>
                  <a:t>(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900" dirty="0">
                    <a:solidFill>
                      <a:srgbClr val="4A5C66"/>
                    </a:solidFill>
                  </a:rPr>
                  <a:t>,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anzahl_kinder</a:t>
                </a:r>
                <a:r>
                  <a:rPr lang="de-DE" sz="9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&lt;- duplikation(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eltern</a:t>
                </a:r>
                <a:r>
                  <a:rPr lang="de-DE" sz="900" dirty="0">
                    <a:solidFill>
                      <a:srgbClr val="4A5C66"/>
                    </a:solidFill>
                  </a:rPr>
                  <a:t>,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9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mutation</a:t>
                </a:r>
                <a:r>
                  <a:rPr lang="de-DE" sz="900" dirty="0">
                    <a:solidFill>
                      <a:srgbClr val="4A5C66"/>
                    </a:solidFill>
                  </a:rPr>
                  <a:t>(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9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	</a:t>
                </a:r>
                <a:r>
                  <a:rPr lang="de-DE" sz="900" dirty="0">
                    <a:solidFill>
                      <a:srgbClr val="0070C0"/>
                    </a:solidFill>
                  </a:rPr>
                  <a:t>population &lt;- </a:t>
                </a:r>
                <a:r>
                  <a:rPr lang="de-DE" sz="900" dirty="0" err="1">
                    <a:solidFill>
                      <a:srgbClr val="0070C0"/>
                    </a:solidFill>
                  </a:rPr>
                  <a:t>selektion</a:t>
                </a:r>
                <a:r>
                  <a:rPr lang="de-DE" sz="900" dirty="0">
                    <a:solidFill>
                      <a:srgbClr val="0070C0"/>
                    </a:solidFill>
                  </a:rPr>
                  <a:t>(</a:t>
                </a:r>
                <a:r>
                  <a:rPr lang="de-DE" sz="900" dirty="0" err="1">
                    <a:solidFill>
                      <a:srgbClr val="0070C0"/>
                    </a:solidFill>
                  </a:rPr>
                  <a:t>kinder</a:t>
                </a:r>
                <a:r>
                  <a:rPr lang="de-DE" sz="900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9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900" dirty="0">
                    <a:solidFill>
                      <a:srgbClr val="0070C0"/>
                    </a:solidFill>
                  </a:rPr>
                  <a:t>, </a:t>
                </a:r>
                <a:r>
                  <a:rPr lang="de-DE" sz="900" dirty="0" err="1">
                    <a:solidFill>
                      <a:srgbClr val="0070C0"/>
                    </a:solidFill>
                  </a:rPr>
                  <a:t>qualitaet</a:t>
                </a:r>
                <a:r>
                  <a:rPr lang="de-DE" sz="9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loesung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bestenSelektion</a:t>
                </a:r>
                <a:r>
                  <a:rPr lang="de-DE" sz="900" dirty="0">
                    <a:solidFill>
                      <a:srgbClr val="4A5C66"/>
                    </a:solidFill>
                  </a:rPr>
                  <a:t>(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9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endParaRPr lang="de-DE" sz="500" dirty="0"/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973078" y="1991593"/>
                <a:ext cx="4685528" cy="43053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05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Textplatzhalter 3">
                <a:extLst>
                  <a:ext uri="{FF2B5EF4-FFF2-40B4-BE49-F238E27FC236}">
                    <a16:creationId xmlns:a16="http://schemas.microsoft.com/office/drawing/2014/main" id="{197FB923-CD22-43D6-9B23-250E0B7689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34439" y="1990725"/>
                <a:ext cx="11487150" cy="430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BA24"/>
                  </a:buClr>
                  <a:buSzPct val="106000"/>
                  <a:buFont typeface="Wingdings" panose="05000000000000000000" pitchFamily="2" charset="2"/>
                  <a:buChar char="§"/>
                  <a:defRPr kern="1200" baseline="0">
                    <a:solidFill>
                      <a:srgbClr val="4A5C66"/>
                    </a:solidFill>
                    <a:latin typeface="Arial" pitchFamily="34" charset="0"/>
                    <a:ea typeface="MS PGothic" panose="020B0600070205080204" pitchFamily="34" charset="-128"/>
                    <a:cs typeface="Arial" pitchFamily="34" charset="0"/>
                  </a:defRPr>
                </a:lvl1pPr>
                <a:lvl2pPr marL="542925" indent="-2762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BA24"/>
                  </a:buClr>
                  <a:buSzPct val="90000"/>
                  <a:buFont typeface="Wingdings" panose="05000000000000000000" pitchFamily="2" charset="2"/>
                  <a:buChar char="§"/>
                  <a:defRPr kern="1200">
                    <a:solidFill>
                      <a:srgbClr val="4A5C66"/>
                    </a:solidFill>
                    <a:latin typeface="Arial" pitchFamily="34" charset="0"/>
                    <a:ea typeface="Arial" charset="0"/>
                    <a:cs typeface="Arial" pitchFamily="34" charset="0"/>
                  </a:defRPr>
                </a:lvl2pPr>
                <a:lvl3pPr marL="809625" indent="-2667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BA24"/>
                  </a:buClr>
                  <a:buSzPct val="80000"/>
                  <a:buFont typeface="Wingdings" panose="05000000000000000000" pitchFamily="2" charset="2"/>
                  <a:buChar char="§"/>
                  <a:defRPr kern="1200">
                    <a:solidFill>
                      <a:srgbClr val="4A5C66"/>
                    </a:solidFill>
                    <a:latin typeface="Arial" pitchFamily="34" charset="0"/>
                    <a:ea typeface="Arial" charset="0"/>
                    <a:cs typeface="Arial" pitchFamily="34" charset="0"/>
                  </a:defRPr>
                </a:lvl3pPr>
                <a:lvl4pPr marL="1076325" indent="-2667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BA24"/>
                  </a:buClr>
                  <a:buSzPct val="80000"/>
                  <a:buFont typeface="Wingdings" panose="05000000000000000000" pitchFamily="2" charset="2"/>
                  <a:buChar char="§"/>
                  <a:defRPr kern="1200">
                    <a:solidFill>
                      <a:srgbClr val="4A5C66"/>
                    </a:solidFill>
                    <a:latin typeface="Arial" pitchFamily="34" charset="0"/>
                    <a:ea typeface="Arial" charset="0"/>
                    <a:cs typeface="Arial" pitchFamily="34" charset="0"/>
                  </a:defRPr>
                </a:lvl4pPr>
                <a:lvl5pPr marL="1343025" indent="-2667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BA24"/>
                  </a:buClr>
                  <a:buSzPct val="80000"/>
                  <a:buFont typeface="Wingdings" panose="05000000000000000000" pitchFamily="2" charset="2"/>
                  <a:buChar char="§"/>
                  <a:defRPr kern="1200">
                    <a:solidFill>
                      <a:srgbClr val="4A5C66"/>
                    </a:solidFill>
                    <a:latin typeface="Arial" pitchFamily="34" charset="0"/>
                    <a:ea typeface="Arial" charset="0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1800" dirty="0"/>
                  <a:t>Test, wow es klappt</a:t>
                </a:r>
              </a:p>
              <a:p>
                <a14:m>
                  <m:oMath xmlns:m="http://schemas.openxmlformats.org/officeDocument/2006/math">
                    <m:r>
                      <a:rPr lang="de-DE" sz="1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8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de-DE" sz="1800" dirty="0"/>
              </a:p>
            </p:txBody>
          </p:sp>
        </mc:Choice>
        <mc:Fallback xmlns="">
          <p:sp>
            <p:nvSpPr>
              <p:cNvPr id="396" name="Textplatzhalter 3">
                <a:extLst>
                  <a:ext uri="{FF2B5EF4-FFF2-40B4-BE49-F238E27FC236}">
                    <a16:creationId xmlns:a16="http://schemas.microsoft.com/office/drawing/2014/main" id="{197FB923-CD22-43D6-9B23-250E0B768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439" y="1990725"/>
                <a:ext cx="11487150" cy="4305300"/>
              </a:xfrm>
              <a:prstGeom prst="rect">
                <a:avLst/>
              </a:prstGeom>
              <a:blipFill>
                <a:blip r:embed="rId2"/>
                <a:stretch>
                  <a:fillRect l="-425" t="-8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35997702-CF95-4A86-956F-9AE51732A0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de-DE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>
                        <a:latin typeface="Cambria Math" panose="02040503050406030204" pitchFamily="18" charset="0"/>
                      </a:rPr>
                      <m:t>𝐩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# </m:t>
                    </m:r>
                    <m:r>
                      <a:rPr lang="de-DE" b="1" i="0" dirty="0" smtClean="0"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r>
                  <a:rPr lang="de-DE" dirty="0"/>
                  <a:t>)-ES</a:t>
                </a:r>
              </a:p>
            </p:txBody>
          </p:sp>
        </mc:Choice>
        <mc:Fallback xmlns=""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35997702-CF95-4A86-956F-9AE51732A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61" t="-7447" b="-53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973078" y="1991593"/>
                <a:ext cx="4685528" cy="4305300"/>
              </a:xfrm>
            </p:spPr>
            <p:txBody>
              <a:bodyPr/>
              <a:lstStyle/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0070C0"/>
                    </a:solidFill>
                  </a:rPr>
                  <a:t>algorithm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gruppenSelektion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population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[1...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600" dirty="0">
                    <a:solidFill>
                      <a:srgbClr val="0070C0"/>
                    </a:solidFill>
                  </a:rPr>
                  <a:t>], </a:t>
                </a:r>
                <a14:m>
                  <m:oMath xmlns:m="http://schemas.openxmlformats.org/officeDocument/2006/math">
                    <m:r>
                      <a:rPr lang="de-DE" sz="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600" dirty="0">
                    <a:solidFill>
                      <a:srgbClr val="0070C0"/>
                    </a:solidFill>
                  </a:rPr>
                  <a:t>, p)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gruppen &lt;- []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i &lt;- 1...</a:t>
                </a:r>
                <a:r>
                  <a:rPr lang="de-DE" sz="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60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	gruppe &lt;- []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j &lt;- 1...p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</a:t>
                </a:r>
                <a:r>
                  <a:rPr lang="de-DE" sz="600" dirty="0" err="1"/>
                  <a:t>idx</a:t>
                </a:r>
                <a:r>
                  <a:rPr lang="de-DE" sz="600" dirty="0"/>
                  <a:t> &lt;- zufälliges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6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sz="600" b="0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de-DE" sz="600" b="0" i="0" dirty="0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de-DE" sz="6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600" b="0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		individuum &lt;- </a:t>
                </a:r>
                <a:r>
                  <a:rPr lang="de-DE" sz="600" dirty="0" err="1"/>
                  <a:t>population</a:t>
                </a:r>
                <a:r>
                  <a:rPr lang="de-DE" sz="600" dirty="0"/>
                  <a:t>[</a:t>
                </a:r>
                <a:r>
                  <a:rPr lang="de-DE" sz="600" dirty="0" err="1"/>
                  <a:t>idx</a:t>
                </a:r>
                <a:r>
                  <a:rPr lang="de-DE" sz="600" dirty="0"/>
                  <a:t>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gruppe &lt;- gruppe + individuum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gruppen &lt;- gruppen + gruppe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return</a:t>
                </a:r>
                <a:r>
                  <a:rPr lang="de-DE" sz="600" dirty="0"/>
                  <a:t> gruppen</a:t>
                </a:r>
              </a:p>
              <a:p>
                <a:pPr marL="0" indent="0" defTabSz="180000">
                  <a:buNone/>
                </a:pPr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 err="1">
                    <a:solidFill>
                      <a:srgbClr val="0070C0"/>
                    </a:solidFill>
                  </a:rPr>
                  <a:t>algorithm</a:t>
                </a:r>
                <a:r>
                  <a:rPr lang="de-DE" sz="600" dirty="0">
                    <a:solidFill>
                      <a:srgbClr val="0070C0"/>
                    </a:solidFill>
                  </a:rPr>
                  <a:t>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rekombination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(gruppen[1,...,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600" dirty="0">
                    <a:solidFill>
                      <a:srgbClr val="0070C0"/>
                    </a:solidFill>
                  </a:rPr>
                  <a:t>], p, n)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individuen &lt;- []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i &lt;- 1...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	individuum &lt;- []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/>
                  <a:t>gruppenindividuen</a:t>
                </a:r>
                <a:r>
                  <a:rPr lang="de-DE" sz="600" dirty="0"/>
                  <a:t> &lt;- gruppen[i]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j &lt;- 1...n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</a:t>
                </a:r>
                <a:r>
                  <a:rPr lang="de-DE" sz="600" dirty="0" err="1"/>
                  <a:t>idx</a:t>
                </a:r>
                <a:r>
                  <a:rPr lang="de-DE" sz="600" dirty="0"/>
                  <a:t> &lt;- zufälliges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6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sz="600" b="0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de-DE" sz="600" b="0" i="0" dirty="0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m:rPr>
                        <m:sty m:val="p"/>
                      </m:rPr>
                      <a:rPr lang="de-DE" sz="6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de-DE" sz="600" b="0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		</a:t>
                </a:r>
                <a:r>
                  <a:rPr lang="de-DE" sz="600" dirty="0" err="1"/>
                  <a:t>gruppenindividuum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gruppenindividuen</a:t>
                </a:r>
                <a:r>
                  <a:rPr lang="de-DE" sz="600" dirty="0"/>
                  <a:t>[</a:t>
                </a:r>
                <a:r>
                  <a:rPr lang="de-DE" sz="600" dirty="0" err="1"/>
                  <a:t>idx</a:t>
                </a:r>
                <a:r>
                  <a:rPr lang="de-DE" sz="600" dirty="0"/>
                  <a:t>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individuum &lt;- individuum + </a:t>
                </a:r>
                <a:r>
                  <a:rPr lang="de-DE" sz="600" dirty="0" err="1"/>
                  <a:t>gruppenindividuum</a:t>
                </a:r>
                <a:r>
                  <a:rPr lang="de-DE" sz="600" dirty="0"/>
                  <a:t>[j]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individuen &lt;- individuen + </a:t>
                </a:r>
                <a:r>
                  <a:rPr lang="de-DE" sz="600" dirty="0" err="1"/>
                  <a:t>bestenSelektion</a:t>
                </a:r>
                <a:r>
                  <a:rPr lang="de-DE" sz="600" dirty="0"/>
                  <a:t>(</a:t>
                </a:r>
                <a:r>
                  <a:rPr lang="de-DE" sz="600" dirty="0" err="1"/>
                  <a:t>gruppenindividuen</a:t>
                </a:r>
                <a:r>
                  <a:rPr lang="de-DE" sz="600" dirty="0"/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return</a:t>
                </a:r>
                <a:r>
                  <a:rPr lang="de-DE" sz="600" dirty="0"/>
                  <a:t> individuen</a:t>
                </a:r>
              </a:p>
              <a:p>
                <a:pPr marL="0" indent="0" defTabSz="180000">
                  <a:buNone/>
                </a:pPr>
                <a:endParaRPr lang="de-DE" sz="600" dirty="0">
                  <a:solidFill>
                    <a:srgbClr val="00B050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 err="1">
                    <a:solidFill>
                      <a:srgbClr val="00B050"/>
                    </a:solidFill>
                  </a:rPr>
                  <a:t>algorithm</a:t>
                </a:r>
                <a:r>
                  <a:rPr lang="de-DE" sz="600" dirty="0">
                    <a:solidFill>
                      <a:srgbClr val="00B05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de-DE" sz="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sz="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# </m:t>
                    </m:r>
                    <m:r>
                      <a:rPr lang="de-DE" sz="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DE" sz="600" dirty="0">
                    <a:solidFill>
                      <a:srgbClr val="00B050"/>
                    </a:solidFill>
                  </a:rPr>
                  <a:t>)-ES()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>
                    <a:solidFill>
                      <a:srgbClr val="4A5C66"/>
                    </a:solidFill>
                  </a:rPr>
                  <a:t>iterationsLimit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&lt;- 0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anzahl_eltern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600" dirty="0">
                    <a:solidFill>
                      <a:srgbClr val="4A5C66"/>
                    </a:solidFill>
                  </a:rPr>
                  <a:t>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anzahl_eltern</a:t>
                </a:r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wunschqualitaet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</a:t>
                </a:r>
                <a14:m>
                  <m:oMath xmlns:m="http://schemas.openxmlformats.org/officeDocument/2006/math">
                    <m:r>
                      <a:rPr lang="de-DE" sz="600" b="0" i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600" i="1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baue_population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gruppengroesse</a:t>
                </a:r>
                <a:r>
                  <a:rPr lang="de-DE" sz="600" dirty="0"/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br>
                  <a:rPr lang="de-DE" sz="600" dirty="0">
                    <a:solidFill>
                      <a:srgbClr val="4A5C66"/>
                    </a:solidFill>
                  </a:rPr>
                </a:b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while</a:t>
                </a:r>
                <a:r>
                  <a:rPr lang="de-DE" sz="600" dirty="0">
                    <a:solidFill>
                      <a:srgbClr val="4A5C66"/>
                    </a:solidFill>
                  </a:rPr>
                  <a:t>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) &lt;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wunschqualitaet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 and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iterationslimit</a:t>
                </a:r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+ 1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eltern_gruppen</a:t>
                </a:r>
                <a:r>
                  <a:rPr lang="de-DE" sz="600" dirty="0">
                    <a:solidFill>
                      <a:srgbClr val="0070C0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gruppenSelektion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population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anzahl_kinder</a:t>
                </a:r>
                <a:r>
                  <a:rPr lang="de-DE" sz="600" dirty="0">
                    <a:solidFill>
                      <a:srgbClr val="0070C0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gruppengroesse</a:t>
                </a:r>
                <a:r>
                  <a:rPr lang="de-DE" sz="6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kinder</a:t>
                </a:r>
                <a:r>
                  <a:rPr lang="de-DE" sz="600" dirty="0">
                    <a:solidFill>
                      <a:srgbClr val="0070C0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rekombination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eltern_gruppen</a:t>
                </a:r>
                <a:r>
                  <a:rPr lang="de-DE" sz="600" dirty="0">
                    <a:solidFill>
                      <a:srgbClr val="0070C0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gruppengroesse</a:t>
                </a:r>
                <a:r>
                  <a:rPr lang="de-DE" sz="600" dirty="0">
                    <a:solidFill>
                      <a:srgbClr val="0070C0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individuengroesse</a:t>
                </a:r>
                <a:r>
                  <a:rPr lang="de-DE" sz="6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mutation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population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selektion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loesung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bestenSelektion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endParaRPr lang="de-DE" sz="200" dirty="0"/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973078" y="1991593"/>
                <a:ext cx="4685528" cy="4305300"/>
              </a:xfrm>
              <a:blipFill>
                <a:blip r:embed="rId4"/>
                <a:stretch>
                  <a:fillRect b="-8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97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Textplatzhalter 3">
                <a:extLst>
                  <a:ext uri="{FF2B5EF4-FFF2-40B4-BE49-F238E27FC236}">
                    <a16:creationId xmlns:a16="http://schemas.microsoft.com/office/drawing/2014/main" id="{197FB923-CD22-43D6-9B23-250E0B7689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34439" y="1990725"/>
                <a:ext cx="11487150" cy="430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BA24"/>
                  </a:buClr>
                  <a:buSzPct val="106000"/>
                  <a:buFont typeface="Wingdings" panose="05000000000000000000" pitchFamily="2" charset="2"/>
                  <a:buChar char="§"/>
                  <a:defRPr kern="1200" baseline="0">
                    <a:solidFill>
                      <a:srgbClr val="4A5C66"/>
                    </a:solidFill>
                    <a:latin typeface="Arial" pitchFamily="34" charset="0"/>
                    <a:ea typeface="MS PGothic" panose="020B0600070205080204" pitchFamily="34" charset="-128"/>
                    <a:cs typeface="Arial" pitchFamily="34" charset="0"/>
                  </a:defRPr>
                </a:lvl1pPr>
                <a:lvl2pPr marL="542925" indent="-2762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BA24"/>
                  </a:buClr>
                  <a:buSzPct val="90000"/>
                  <a:buFont typeface="Wingdings" panose="05000000000000000000" pitchFamily="2" charset="2"/>
                  <a:buChar char="§"/>
                  <a:defRPr kern="1200">
                    <a:solidFill>
                      <a:srgbClr val="4A5C66"/>
                    </a:solidFill>
                    <a:latin typeface="Arial" pitchFamily="34" charset="0"/>
                    <a:ea typeface="Arial" charset="0"/>
                    <a:cs typeface="Arial" pitchFamily="34" charset="0"/>
                  </a:defRPr>
                </a:lvl2pPr>
                <a:lvl3pPr marL="809625" indent="-2667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BA24"/>
                  </a:buClr>
                  <a:buSzPct val="80000"/>
                  <a:buFont typeface="Wingdings" panose="05000000000000000000" pitchFamily="2" charset="2"/>
                  <a:buChar char="§"/>
                  <a:defRPr kern="1200">
                    <a:solidFill>
                      <a:srgbClr val="4A5C66"/>
                    </a:solidFill>
                    <a:latin typeface="Arial" pitchFamily="34" charset="0"/>
                    <a:ea typeface="Arial" charset="0"/>
                    <a:cs typeface="Arial" pitchFamily="34" charset="0"/>
                  </a:defRPr>
                </a:lvl3pPr>
                <a:lvl4pPr marL="1076325" indent="-2667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BA24"/>
                  </a:buClr>
                  <a:buSzPct val="80000"/>
                  <a:buFont typeface="Wingdings" panose="05000000000000000000" pitchFamily="2" charset="2"/>
                  <a:buChar char="§"/>
                  <a:defRPr kern="1200">
                    <a:solidFill>
                      <a:srgbClr val="4A5C66"/>
                    </a:solidFill>
                    <a:latin typeface="Arial" pitchFamily="34" charset="0"/>
                    <a:ea typeface="Arial" charset="0"/>
                    <a:cs typeface="Arial" pitchFamily="34" charset="0"/>
                  </a:defRPr>
                </a:lvl4pPr>
                <a:lvl5pPr marL="1343025" indent="-2667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BA24"/>
                  </a:buClr>
                  <a:buSzPct val="80000"/>
                  <a:buFont typeface="Wingdings" panose="05000000000000000000" pitchFamily="2" charset="2"/>
                  <a:buChar char="§"/>
                  <a:defRPr kern="1200">
                    <a:solidFill>
                      <a:srgbClr val="4A5C66"/>
                    </a:solidFill>
                    <a:latin typeface="Arial" pitchFamily="34" charset="0"/>
                    <a:ea typeface="Arial" charset="0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1800" dirty="0"/>
                  <a:t>Test, wow es klappt</a:t>
                </a:r>
              </a:p>
              <a:p>
                <a14:m>
                  <m:oMath xmlns:m="http://schemas.openxmlformats.org/officeDocument/2006/math">
                    <m:r>
                      <a:rPr lang="de-DE" sz="1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8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sz="18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de-DE" sz="1800" dirty="0"/>
              </a:p>
            </p:txBody>
          </p:sp>
        </mc:Choice>
        <mc:Fallback xmlns="">
          <p:sp>
            <p:nvSpPr>
              <p:cNvPr id="396" name="Textplatzhalter 3">
                <a:extLst>
                  <a:ext uri="{FF2B5EF4-FFF2-40B4-BE49-F238E27FC236}">
                    <a16:creationId xmlns:a16="http://schemas.microsoft.com/office/drawing/2014/main" id="{197FB923-CD22-43D6-9B23-250E0B768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439" y="1990725"/>
                <a:ext cx="11487150" cy="4305300"/>
              </a:xfrm>
              <a:prstGeom prst="rect">
                <a:avLst/>
              </a:prstGeom>
              <a:blipFill>
                <a:blip r:embed="rId2"/>
                <a:stretch>
                  <a:fillRect l="-425" t="-8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35997702-CF95-4A86-956F-9AE51732A0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de-DE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>
                        <a:latin typeface="Cambria Math" panose="02040503050406030204" pitchFamily="18" charset="0"/>
                      </a:rPr>
                      <m:t>𝐩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# </m:t>
                    </m:r>
                    <m:r>
                      <a:rPr lang="de-DE" b="1" i="0" dirty="0" smtClean="0"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r>
                  <a:rPr lang="de-DE" dirty="0"/>
                  <a:t>)-ES</a:t>
                </a:r>
              </a:p>
            </p:txBody>
          </p:sp>
        </mc:Choice>
        <mc:Fallback xmlns=""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35997702-CF95-4A86-956F-9AE51732A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61" t="-7447" b="-53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973078" y="1991593"/>
                <a:ext cx="4685528" cy="4305300"/>
              </a:xfrm>
            </p:spPr>
            <p:txBody>
              <a:bodyPr/>
              <a:lstStyle/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0070C0"/>
                    </a:solidFill>
                  </a:rPr>
                  <a:t>algorithm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rekombination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(gruppen[1,...,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600" dirty="0">
                    <a:solidFill>
                      <a:srgbClr val="0070C0"/>
                    </a:solidFill>
                  </a:rPr>
                  <a:t>], p, n)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individuen &lt;- []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i &lt;- 1...</a:t>
                </a:r>
                <a:r>
                  <a:rPr lang="de-DE" sz="600" b="0" dirty="0">
                    <a:solidFill>
                      <a:srgbClr val="4A5C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de-DE" sz="600" b="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/>
                  <a:t>		individuum &lt;- []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/>
                  <a:t>gruppenindividuen</a:t>
                </a:r>
                <a:r>
                  <a:rPr lang="de-DE" sz="600" dirty="0"/>
                  <a:t> &lt;- gruppen[i]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j &lt;- 1...n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</a:t>
                </a:r>
                <a:r>
                  <a:rPr lang="de-DE" sz="600" dirty="0" err="1"/>
                  <a:t>value</a:t>
                </a:r>
                <a:r>
                  <a:rPr lang="de-DE" sz="600" dirty="0"/>
                  <a:t> &lt;- 0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k &lt;- 1...p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	</a:t>
                </a:r>
                <a:r>
                  <a:rPr lang="de-DE" sz="600" dirty="0" err="1"/>
                  <a:t>gruppenindividuum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gruppenindividuien</a:t>
                </a:r>
                <a:r>
                  <a:rPr lang="de-DE" sz="600" dirty="0"/>
                  <a:t>[k]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	</a:t>
                </a:r>
                <a:r>
                  <a:rPr lang="de-DE" sz="600" dirty="0" err="1"/>
                  <a:t>value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value</a:t>
                </a:r>
                <a:r>
                  <a:rPr lang="de-DE" sz="600" dirty="0"/>
                  <a:t> + </a:t>
                </a:r>
                <a:r>
                  <a:rPr lang="de-DE" sz="600" dirty="0" err="1"/>
                  <a:t>gruppenindividuum</a:t>
                </a:r>
                <a:r>
                  <a:rPr lang="de-DE" sz="600" dirty="0"/>
                  <a:t>[j]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</a:t>
                </a:r>
                <a:r>
                  <a:rPr lang="de-DE" sz="600" dirty="0" err="1"/>
                  <a:t>value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value</a:t>
                </a:r>
                <a:r>
                  <a:rPr lang="de-DE" sz="600" dirty="0"/>
                  <a:t> / p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individuum &lt;- individuum + </a:t>
                </a:r>
                <a:r>
                  <a:rPr lang="de-DE" sz="600" dirty="0" err="1"/>
                  <a:t>value</a:t>
                </a:r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	individuen &lt;- individuen + individuum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return</a:t>
                </a:r>
                <a:r>
                  <a:rPr lang="de-DE" sz="600" dirty="0"/>
                  <a:t> individuen</a:t>
                </a:r>
              </a:p>
              <a:p>
                <a:pPr marL="0" indent="0" defTabSz="180000">
                  <a:buNone/>
                </a:pPr>
                <a:endParaRPr lang="de-DE" sz="600" dirty="0">
                  <a:solidFill>
                    <a:srgbClr val="00B050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 err="1">
                    <a:solidFill>
                      <a:srgbClr val="00B050"/>
                    </a:solidFill>
                  </a:rPr>
                  <a:t>algorithm</a:t>
                </a:r>
                <a:r>
                  <a:rPr lang="de-DE" sz="600" dirty="0">
                    <a:solidFill>
                      <a:srgbClr val="00B05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de-DE" sz="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sz="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# </m:t>
                    </m:r>
                    <m:r>
                      <a:rPr lang="de-DE" sz="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DE" sz="600" dirty="0">
                    <a:solidFill>
                      <a:srgbClr val="00B050"/>
                    </a:solidFill>
                  </a:rPr>
                  <a:t>)-ES()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>
                    <a:solidFill>
                      <a:srgbClr val="4A5C66"/>
                    </a:solidFill>
                  </a:rPr>
                  <a:t>iterationsLimit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&lt;- 0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anzahl_eltern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600" dirty="0">
                    <a:solidFill>
                      <a:srgbClr val="4A5C66"/>
                    </a:solidFill>
                  </a:rPr>
                  <a:t>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anzahl_eltern</a:t>
                </a:r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wunschqualitaet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</a:t>
                </a:r>
                <a14:m>
                  <m:oMath xmlns:m="http://schemas.openxmlformats.org/officeDocument/2006/math">
                    <m:r>
                      <a:rPr lang="de-DE" sz="600" b="0" i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600" i="1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baue_population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gruppengroesse</a:t>
                </a:r>
                <a:r>
                  <a:rPr lang="de-DE" sz="600" dirty="0"/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br>
                  <a:rPr lang="de-DE" sz="600" dirty="0">
                    <a:solidFill>
                      <a:srgbClr val="4A5C66"/>
                    </a:solidFill>
                  </a:rPr>
                </a:b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while</a:t>
                </a:r>
                <a:r>
                  <a:rPr lang="de-DE" sz="600" dirty="0">
                    <a:solidFill>
                      <a:srgbClr val="4A5C66"/>
                    </a:solidFill>
                  </a:rPr>
                  <a:t>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600" dirty="0"/>
                  <a:t>(</a:t>
                </a:r>
                <a:r>
                  <a:rPr lang="de-DE" sz="600" dirty="0" err="1"/>
                  <a:t>population</a:t>
                </a:r>
                <a:r>
                  <a:rPr lang="de-DE" sz="600" dirty="0"/>
                  <a:t>) </a:t>
                </a:r>
                <a:r>
                  <a:rPr lang="de-DE" sz="600" dirty="0">
                    <a:solidFill>
                      <a:srgbClr val="4A5C66"/>
                    </a:solidFill>
                  </a:rPr>
                  <a:t>&lt;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wunschqualitaet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 and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iterationslimit</a:t>
                </a:r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+ 1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</a:t>
                </a:r>
                <a:r>
                  <a:rPr lang="de-DE" sz="600" dirty="0" err="1"/>
                  <a:t>eltern_gruppen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gruppenSelektion</a:t>
                </a:r>
                <a:r>
                  <a:rPr lang="de-DE" sz="600" dirty="0"/>
                  <a:t>(</a:t>
                </a:r>
                <a:r>
                  <a:rPr lang="de-DE" sz="600" dirty="0" err="1"/>
                  <a:t>population</a:t>
                </a:r>
                <a:r>
                  <a:rPr lang="de-DE" sz="600" dirty="0"/>
                  <a:t>, </a:t>
                </a:r>
                <a:r>
                  <a:rPr lang="de-DE" sz="600" dirty="0" err="1"/>
                  <a:t>anzahl_kinder</a:t>
                </a:r>
                <a:r>
                  <a:rPr lang="de-DE" sz="600" dirty="0"/>
                  <a:t>, </a:t>
                </a:r>
                <a:r>
                  <a:rPr lang="de-DE" sz="600" dirty="0" err="1"/>
                  <a:t>gruppengroesse</a:t>
                </a:r>
                <a:r>
                  <a:rPr lang="de-DE" sz="600" dirty="0"/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kinder</a:t>
                </a:r>
                <a:r>
                  <a:rPr lang="de-DE" sz="600" dirty="0">
                    <a:solidFill>
                      <a:srgbClr val="0070C0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rekombination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eltern_gruppen</a:t>
                </a:r>
                <a:r>
                  <a:rPr lang="de-DE" sz="600" dirty="0">
                    <a:solidFill>
                      <a:srgbClr val="0070C0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gruppengroesse</a:t>
                </a:r>
                <a:r>
                  <a:rPr lang="de-DE" sz="600" dirty="0">
                    <a:solidFill>
                      <a:srgbClr val="0070C0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individuengroesse</a:t>
                </a:r>
                <a:r>
                  <a:rPr lang="de-DE" sz="6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mutation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population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selektion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loesung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bestenSelektion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endParaRPr lang="de-DE" sz="200" dirty="0"/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973078" y="1991593"/>
                <a:ext cx="4685528" cy="43053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4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platzhalter 3">
            <a:extLst>
              <a:ext uri="{FF2B5EF4-FFF2-40B4-BE49-F238E27FC236}">
                <a16:creationId xmlns:a16="http://schemas.microsoft.com/office/drawing/2014/main" id="{197FB923-CD22-43D6-9B23-250E0B768933}"/>
              </a:ext>
            </a:extLst>
          </p:cNvPr>
          <p:cNvSpPr txBox="1">
            <a:spLocks/>
          </p:cNvSpPr>
          <p:nvPr/>
        </p:nvSpPr>
        <p:spPr bwMode="auto">
          <a:xfrm>
            <a:off x="352425" y="1991593"/>
            <a:ext cx="114871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 typeface="Wingdings" panose="05000000000000000000" pitchFamily="2" charset="2"/>
              <a:buChar char="§"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542925" indent="-276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8096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0763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3430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Test, wow es klappt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997702-CF95-4A86-956F-9AE51732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mit mehreren Populationen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973078" y="1991593"/>
                <a:ext cx="4685528" cy="4305300"/>
              </a:xfrm>
            </p:spPr>
            <p:txBody>
              <a:bodyPr/>
              <a:lstStyle/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0070C0"/>
                    </a:solidFill>
                  </a:rPr>
                  <a:t>algorithm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baue_populationen</a:t>
                </a:r>
                <a:r>
                  <a:rPr lang="de-DE" sz="600" dirty="0">
                    <a:solidFill>
                      <a:srgbClr val="0070C0"/>
                    </a:solidFill>
                  </a:rPr>
                  <a:t>(ps,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600" dirty="0">
                    <a:solidFill>
                      <a:srgbClr val="0070C0"/>
                    </a:solidFill>
                  </a:rPr>
                  <a:t>, n)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populationen</a:t>
                </a:r>
                <a:r>
                  <a:rPr lang="de-DE" sz="600" dirty="0"/>
                  <a:t> &lt;- []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i &lt;- 1...ps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/>
                  <a:t>population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baue_population</a:t>
                </a:r>
                <a:r>
                  <a:rPr lang="de-DE" sz="600" dirty="0"/>
                  <a:t>(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600" dirty="0"/>
                  <a:t>, n)	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/>
                  <a:t>populationen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populationen</a:t>
                </a:r>
                <a:r>
                  <a:rPr lang="de-DE" sz="600" dirty="0"/>
                  <a:t> + </a:t>
                </a:r>
                <a:r>
                  <a:rPr lang="de-DE" sz="600" dirty="0" err="1"/>
                  <a:t>population</a:t>
                </a:r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return</a:t>
                </a:r>
                <a:r>
                  <a:rPr lang="de-DE" sz="600" dirty="0"/>
                  <a:t> </a:t>
                </a:r>
                <a:r>
                  <a:rPr lang="de-DE" sz="600" dirty="0" err="1"/>
                  <a:t>populationen</a:t>
                </a:r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0070C0"/>
                    </a:solidFill>
                  </a:rPr>
                  <a:t>algorithm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bestenSelektion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population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[1,...,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6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beste_loesung</a:t>
                </a:r>
                <a:r>
                  <a:rPr lang="de-DE" sz="600" dirty="0"/>
                  <a:t> &lt;- []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i &lt;- 1...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/>
                  <a:t>individuum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population</a:t>
                </a:r>
                <a:r>
                  <a:rPr lang="de-DE" sz="600" dirty="0"/>
                  <a:t>[i]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/>
                  <a:t>if</a:t>
                </a:r>
                <a:r>
                  <a:rPr lang="de-DE" sz="600" dirty="0"/>
                  <a:t> </a:t>
                </a:r>
                <a:r>
                  <a:rPr lang="de-DE" sz="600" dirty="0" err="1"/>
                  <a:t>fitness</a:t>
                </a:r>
                <a:r>
                  <a:rPr lang="de-DE" sz="600" dirty="0"/>
                  <a:t>(</a:t>
                </a:r>
                <a:r>
                  <a:rPr lang="de-DE" sz="600" dirty="0" err="1"/>
                  <a:t>individuum</a:t>
                </a:r>
                <a:r>
                  <a:rPr lang="de-DE" sz="600" dirty="0"/>
                  <a:t>) &gt; </a:t>
                </a:r>
                <a:r>
                  <a:rPr lang="de-DE" sz="600" dirty="0" err="1"/>
                  <a:t>fitness</a:t>
                </a:r>
                <a:r>
                  <a:rPr lang="de-DE" sz="600" dirty="0"/>
                  <a:t>(</a:t>
                </a:r>
                <a:r>
                  <a:rPr lang="de-DE" sz="600" dirty="0" err="1"/>
                  <a:t>beste_loesung</a:t>
                </a:r>
                <a:r>
                  <a:rPr lang="de-DE" sz="600" dirty="0"/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</a:t>
                </a:r>
                <a:r>
                  <a:rPr lang="de-DE" sz="600" dirty="0" err="1"/>
                  <a:t>beste_loesung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individuum</a:t>
                </a:r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return</a:t>
                </a:r>
                <a:r>
                  <a:rPr lang="de-DE" sz="600" dirty="0"/>
                  <a:t> </a:t>
                </a:r>
                <a:r>
                  <a:rPr lang="de-DE" sz="600" dirty="0" err="1"/>
                  <a:t>beste_loesung</a:t>
                </a:r>
                <a:endParaRPr lang="de-DE" sz="600" dirty="0"/>
              </a:p>
              <a:p>
                <a:pPr marL="0" indent="0" defTabSz="180000">
                  <a:buNone/>
                </a:pPr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 err="1">
                    <a:solidFill>
                      <a:srgbClr val="00B050"/>
                    </a:solidFill>
                  </a:rPr>
                  <a:t>algorithm</a:t>
                </a:r>
                <a:r>
                  <a:rPr lang="de-DE" sz="600" dirty="0">
                    <a:solidFill>
                      <a:srgbClr val="00B050"/>
                    </a:solidFill>
                  </a:rPr>
                  <a:t> Populationen-ES()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>
                    <a:solidFill>
                      <a:srgbClr val="4A5C66"/>
                    </a:solidFill>
                  </a:rPr>
                  <a:t>iterationsLimit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&lt;- 0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>
                    <a:solidFill>
                      <a:srgbClr val="0070C0"/>
                    </a:solidFill>
                  </a:rPr>
                  <a:t>anzahl_populationen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de-DE" sz="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de-DE" sz="600" dirty="0">
                  <a:solidFill>
                    <a:srgbClr val="0070C0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anzahl_eltern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600" dirty="0">
                    <a:solidFill>
                      <a:srgbClr val="4A5C66"/>
                    </a:solidFill>
                  </a:rPr>
                  <a:t>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anzahl_eltern</a:t>
                </a:r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wunschqualitaet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</a:t>
                </a:r>
                <a14:m>
                  <m:oMath xmlns:m="http://schemas.openxmlformats.org/officeDocument/2006/math">
                    <m:r>
                      <a:rPr lang="de-DE" sz="600" b="0" i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600" i="1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populationen</a:t>
                </a:r>
                <a:r>
                  <a:rPr lang="de-DE" sz="600" dirty="0">
                    <a:solidFill>
                      <a:srgbClr val="0070C0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baue_populationen</a:t>
                </a:r>
                <a:r>
                  <a:rPr lang="de-DE" sz="600" dirty="0">
                    <a:solidFill>
                      <a:srgbClr val="0070C0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anzahl_populationen</a:t>
                </a:r>
                <a:r>
                  <a:rPr lang="de-DE" sz="600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600" dirty="0">
                    <a:solidFill>
                      <a:srgbClr val="0070C0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individuengroesse</a:t>
                </a:r>
                <a:r>
                  <a:rPr lang="de-DE" sz="600" dirty="0">
                    <a:solidFill>
                      <a:srgbClr val="0070C0"/>
                    </a:solidFill>
                  </a:rPr>
                  <a:t>)</a:t>
                </a:r>
                <a:br>
                  <a:rPr lang="de-DE" sz="600" dirty="0">
                    <a:solidFill>
                      <a:srgbClr val="4A5C66"/>
                    </a:solidFill>
                  </a:rPr>
                </a:b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while</a:t>
                </a:r>
                <a:r>
                  <a:rPr lang="de-DE" sz="600" dirty="0">
                    <a:solidFill>
                      <a:srgbClr val="4A5C66"/>
                    </a:solidFill>
                  </a:rPr>
                  <a:t>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populationen</a:t>
                </a:r>
                <a:r>
                  <a:rPr lang="de-DE" sz="600" dirty="0">
                    <a:solidFill>
                      <a:srgbClr val="4A5C66"/>
                    </a:solidFill>
                  </a:rPr>
                  <a:t>) &lt;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wunschqualitaet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 and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 </a:t>
                </a:r>
                <a:r>
                  <a:rPr lang="de-DE" sz="600" dirty="0" err="1"/>
                  <a:t>iterationslimit</a:t>
                </a:r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/>
                  <a:t>generationszaehler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generationszaehler</a:t>
                </a:r>
                <a:r>
                  <a:rPr lang="de-DE" sz="600" dirty="0"/>
                  <a:t> + 1</a:t>
                </a:r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i &lt;- 1…</a:t>
                </a:r>
                <a:r>
                  <a:rPr lang="de-DE" sz="600" dirty="0" err="1"/>
                  <a:t>anzahl_populationen</a:t>
                </a:r>
                <a:r>
                  <a:rPr lang="de-DE" sz="600" dirty="0"/>
                  <a:t>	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</a:t>
                </a:r>
                <a:r>
                  <a:rPr lang="de-DE" sz="600" dirty="0" err="1"/>
                  <a:t>population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populationen</a:t>
                </a:r>
                <a:r>
                  <a:rPr lang="de-DE" sz="600" dirty="0"/>
                  <a:t>[i]</a:t>
                </a:r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	</a:t>
                </a:r>
                <a:r>
                  <a:rPr lang="de-DE" sz="600" dirty="0" err="1"/>
                  <a:t>eltern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elternSelektion</a:t>
                </a:r>
                <a:r>
                  <a:rPr lang="de-DE" sz="600" dirty="0"/>
                  <a:t>(</a:t>
                </a:r>
                <a:r>
                  <a:rPr lang="de-DE" sz="600" dirty="0" err="1"/>
                  <a:t>population</a:t>
                </a:r>
                <a:r>
                  <a:rPr lang="de-DE" sz="600" dirty="0"/>
                  <a:t>, </a:t>
                </a:r>
                <a:r>
                  <a:rPr lang="de-DE" sz="600" dirty="0" err="1"/>
                  <a:t>anzahl_kinder</a:t>
                </a:r>
                <a:r>
                  <a:rPr lang="de-DE" sz="600" dirty="0"/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	</a:t>
                </a:r>
                <a:r>
                  <a:rPr lang="de-DE" sz="600" dirty="0" err="1"/>
                  <a:t>kinder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duplikation</a:t>
                </a:r>
                <a:r>
                  <a:rPr lang="de-DE" sz="600" dirty="0"/>
                  <a:t>(</a:t>
                </a:r>
                <a:r>
                  <a:rPr lang="de-DE" sz="600" dirty="0" err="1"/>
                  <a:t>eltern</a:t>
                </a:r>
                <a:r>
                  <a:rPr lang="de-DE" sz="600" dirty="0"/>
                  <a:t>, </a:t>
                </a:r>
                <a:r>
                  <a:rPr lang="de-DE" sz="600" dirty="0" err="1"/>
                  <a:t>individuengroesse</a:t>
                </a:r>
                <a:r>
                  <a:rPr lang="de-DE" sz="600" dirty="0"/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mutation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populationen</a:t>
                </a:r>
                <a:r>
                  <a:rPr lang="de-DE" sz="600" dirty="0">
                    <a:solidFill>
                      <a:srgbClr val="4A5C66"/>
                    </a:solidFill>
                  </a:rPr>
                  <a:t>[i]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selektion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600" dirty="0"/>
                  <a:t>) // oder </a:t>
                </a:r>
                <a:r>
                  <a:rPr lang="de-DE" sz="600" dirty="0" err="1"/>
                  <a:t>selektion</a:t>
                </a:r>
                <a:r>
                  <a:rPr lang="de-DE" sz="600" dirty="0"/>
                  <a:t>(</a:t>
                </a:r>
                <a:r>
                  <a:rPr lang="de-DE" sz="600" dirty="0" err="1"/>
                  <a:t>eltern</a:t>
                </a:r>
                <a:r>
                  <a:rPr lang="de-DE" sz="600" dirty="0"/>
                  <a:t> + </a:t>
                </a:r>
                <a:r>
                  <a:rPr lang="de-DE" sz="600" dirty="0" err="1"/>
                  <a:t>kinder</a:t>
                </a:r>
                <a:r>
                  <a:rPr lang="de-DE" sz="600" dirty="0"/>
                  <a:t>, </a:t>
                </a:r>
                <a14:m>
                  <m:oMath xmlns:m="http://schemas.openxmlformats.org/officeDocument/2006/math">
                    <m:r>
                      <a:rPr lang="de-DE" sz="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600" dirty="0"/>
                  <a:t>, </a:t>
                </a:r>
                <a:r>
                  <a:rPr lang="de-DE" sz="600" dirty="0" err="1"/>
                  <a:t>qualitaet</a:t>
                </a:r>
                <a:r>
                  <a:rPr lang="de-DE" sz="600" dirty="0"/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loesung</a:t>
                </a:r>
                <a:r>
                  <a:rPr lang="de-DE" sz="600" dirty="0">
                    <a:solidFill>
                      <a:srgbClr val="0070C0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bestenSelektion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populationen</a:t>
                </a:r>
                <a:r>
                  <a:rPr lang="de-DE" sz="6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endParaRPr lang="de-DE" sz="200" dirty="0"/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973078" y="1991593"/>
                <a:ext cx="4685528" cy="4305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087809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square" rtlCol="0" anchor="ctr">
        <a:noAutofit/>
      </a:bodyPr>
      <a:lstStyle>
        <a:defPPr algn="ctr">
          <a:spcAft>
            <a:spcPts val="6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dirty="0">
            <a:solidFill>
              <a:srgbClr val="4A5C6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2829</Words>
  <Application>Microsoft Office PowerPoint</Application>
  <PresentationFormat>Breitbild</PresentationFormat>
  <Paragraphs>355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Calibri</vt:lpstr>
      <vt:lpstr>Wingdings</vt:lpstr>
      <vt:lpstr>Folienmaster für Fachbereiche</vt:lpstr>
      <vt:lpstr>1_Folienmaster für Fachbereiche</vt:lpstr>
      <vt:lpstr>PowerPoint-Präsentation</vt:lpstr>
      <vt:lpstr>Kapitelübersicht</vt:lpstr>
      <vt:lpstr>Einstieg in die Thematik</vt:lpstr>
      <vt:lpstr>(1+1)-ES</vt:lpstr>
      <vt:lpstr>(μ+σ)-ES</vt:lpstr>
      <vt:lpstr>(μ,σ)-ES</vt:lpstr>
      <vt:lpstr>(μ/p # σ)-ES</vt:lpstr>
      <vt:lpstr>(μ/p # σ)-ES</vt:lpstr>
      <vt:lpstr>ES mit mehreren Populationen</vt:lpstr>
      <vt:lpstr>ES mit mehreren Populationen und interpopulärer Vermischung</vt:lpstr>
      <vt:lpstr>ES mit isolierten Populationen</vt:lpstr>
      <vt:lpstr>Mutative Schrittweitenregelung</vt:lpstr>
      <vt:lpstr>Selbstregulierende Schrittweitenanpassung je Vektorwert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Hauptseminar</dc:title>
  <cp:lastModifiedBy>Jannis Weber</cp:lastModifiedBy>
  <cp:revision>136</cp:revision>
  <dcterms:modified xsi:type="dcterms:W3CDTF">2020-12-19T15:53:13Z</dcterms:modified>
</cp:coreProperties>
</file>