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8" r:id="rId2"/>
  </p:sldMasterIdLst>
  <p:notesMasterIdLst>
    <p:notesMasterId r:id="rId52"/>
  </p:notesMasterIdLst>
  <p:handoutMasterIdLst>
    <p:handoutMasterId r:id="rId53"/>
  </p:handoutMasterIdLst>
  <p:sldIdLst>
    <p:sldId id="256" r:id="rId3"/>
    <p:sldId id="260" r:id="rId4"/>
    <p:sldId id="313" r:id="rId5"/>
    <p:sldId id="259" r:id="rId6"/>
    <p:sldId id="262" r:id="rId7"/>
    <p:sldId id="261" r:id="rId8"/>
    <p:sldId id="314" r:id="rId9"/>
    <p:sldId id="263" r:id="rId10"/>
    <p:sldId id="264" r:id="rId11"/>
    <p:sldId id="315" r:id="rId12"/>
    <p:sldId id="270" r:id="rId13"/>
    <p:sldId id="271" r:id="rId14"/>
    <p:sldId id="284" r:id="rId15"/>
    <p:sldId id="285" r:id="rId16"/>
    <p:sldId id="272" r:id="rId17"/>
    <p:sldId id="274" r:id="rId18"/>
    <p:sldId id="287" r:id="rId19"/>
    <p:sldId id="288" r:id="rId20"/>
    <p:sldId id="295" r:id="rId21"/>
    <p:sldId id="290" r:id="rId22"/>
    <p:sldId id="292" r:id="rId23"/>
    <p:sldId id="296" r:id="rId24"/>
    <p:sldId id="297" r:id="rId25"/>
    <p:sldId id="298" r:id="rId26"/>
    <p:sldId id="299" r:id="rId27"/>
    <p:sldId id="276" r:id="rId28"/>
    <p:sldId id="277" r:id="rId29"/>
    <p:sldId id="275" r:id="rId30"/>
    <p:sldId id="278" r:id="rId31"/>
    <p:sldId id="286" r:id="rId32"/>
    <p:sldId id="316" r:id="rId33"/>
    <p:sldId id="279" r:id="rId34"/>
    <p:sldId id="304" r:id="rId35"/>
    <p:sldId id="307" r:id="rId36"/>
    <p:sldId id="300" r:id="rId37"/>
    <p:sldId id="306" r:id="rId38"/>
    <p:sldId id="308" r:id="rId39"/>
    <p:sldId id="309" r:id="rId40"/>
    <p:sldId id="310" r:id="rId41"/>
    <p:sldId id="311" r:id="rId42"/>
    <p:sldId id="312" r:id="rId43"/>
    <p:sldId id="317" r:id="rId44"/>
    <p:sldId id="318" r:id="rId45"/>
    <p:sldId id="281" r:id="rId46"/>
    <p:sldId id="319" r:id="rId47"/>
    <p:sldId id="282" r:id="rId48"/>
    <p:sldId id="283" r:id="rId49"/>
    <p:sldId id="257" r:id="rId50"/>
    <p:sldId id="320" r:id="rId51"/>
  </p:sldIdLst>
  <p:sldSz cx="12192000" cy="6858000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inleitung" id="{41A7A580-A596-4B95-8DCF-547DC6BB0ACE}">
          <p14:sldIdLst>
            <p14:sldId id="256"/>
            <p14:sldId id="260"/>
            <p14:sldId id="313"/>
            <p14:sldId id="259"/>
            <p14:sldId id="262"/>
            <p14:sldId id="261"/>
            <p14:sldId id="314"/>
            <p14:sldId id="263"/>
            <p14:sldId id="264"/>
            <p14:sldId id="315"/>
            <p14:sldId id="270"/>
            <p14:sldId id="271"/>
            <p14:sldId id="284"/>
            <p14:sldId id="285"/>
            <p14:sldId id="272"/>
            <p14:sldId id="274"/>
            <p14:sldId id="287"/>
            <p14:sldId id="288"/>
            <p14:sldId id="295"/>
            <p14:sldId id="290"/>
            <p14:sldId id="292"/>
            <p14:sldId id="296"/>
            <p14:sldId id="297"/>
            <p14:sldId id="298"/>
            <p14:sldId id="299"/>
            <p14:sldId id="276"/>
            <p14:sldId id="277"/>
            <p14:sldId id="275"/>
            <p14:sldId id="278"/>
            <p14:sldId id="286"/>
            <p14:sldId id="316"/>
            <p14:sldId id="279"/>
            <p14:sldId id="304"/>
            <p14:sldId id="307"/>
            <p14:sldId id="300"/>
            <p14:sldId id="306"/>
            <p14:sldId id="308"/>
            <p14:sldId id="309"/>
            <p14:sldId id="310"/>
            <p14:sldId id="311"/>
            <p14:sldId id="312"/>
            <p14:sldId id="317"/>
            <p14:sldId id="318"/>
            <p14:sldId id="281"/>
            <p14:sldId id="319"/>
            <p14:sldId id="282"/>
            <p14:sldId id="283"/>
            <p14:sldId id="257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1">
          <p15:clr>
            <a:srgbClr val="A4A3A4"/>
          </p15:clr>
        </p15:guide>
        <p15:guide id="3" pos="4929">
          <p15:clr>
            <a:srgbClr val="A4A3A4"/>
          </p15:clr>
        </p15:guide>
        <p15:guide id="4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  <a:srgbClr val="80B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032" autoAdjust="0"/>
  </p:normalViewPr>
  <p:slideViewPr>
    <p:cSldViewPr snapToGrid="0">
      <p:cViewPr varScale="1">
        <p:scale>
          <a:sx n="64" d="100"/>
          <a:sy n="64" d="100"/>
        </p:scale>
        <p:origin x="1397" y="58"/>
      </p:cViewPr>
      <p:guideLst>
        <p:guide orient="horz" pos="2160"/>
        <p:guide pos="211"/>
        <p:guide pos="4929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3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Roulette</a:t>
            </a:r>
            <a:r>
              <a:rPr lang="en-US" baseline="0" dirty="0"/>
              <a:t>-Rad</a:t>
            </a:r>
            <a:endParaRPr lang="en-US" dirty="0"/>
          </a:p>
        </c:rich>
      </c:tx>
      <c:layout>
        <c:manualLayout>
          <c:xMode val="edge"/>
          <c:yMode val="edge"/>
          <c:x val="0.42049862467150839"/>
          <c:y val="5.7871359149788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12-45B2-BA5F-766E33567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12-45B2-BA5F-766E335678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12-45B2-BA5F-766E335678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12-45B2-BA5F-766E335678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12-45B2-BA5F-766E33567893}"/>
              </c:ext>
            </c:extLst>
          </c:dPt>
          <c:cat>
            <c:strRef>
              <c:f>Sheet1!$A$2:$A$6</c:f>
              <c:strCache>
                <c:ptCount val="5"/>
                <c:pt idx="0">
                  <c:v>Individuum 1, hohe Fitness</c:v>
                </c:pt>
                <c:pt idx="1">
                  <c:v>Individuum 2, mittlere Fitness</c:v>
                </c:pt>
                <c:pt idx="2">
                  <c:v>Individuum 3, niedrige Fitness</c:v>
                </c:pt>
                <c:pt idx="3">
                  <c:v>Individuum 4, niedrige Fitness</c:v>
                </c:pt>
                <c:pt idx="4">
                  <c:v>Individuum 5, schlechteste Fitness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B-4AD1-BD33-7737F5A64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95323057878517"/>
          <c:y val="0.24358698688509509"/>
          <c:w val="0.33764313178687622"/>
          <c:h val="0.739505477102298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AD28EE-31DF-4B22-A016-DD91C3B24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1B5E7-3648-4596-B75E-73E5671AC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46E8-F186-42E5-80D9-72B8BAA14DE1}" type="datetimeFigureOut">
              <a:rPr lang="de-DE" smtClean="0"/>
              <a:t>24.01.2021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059919-9C10-4C40-9DF2-43580F54B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51ED4-F8F3-43A6-9EE6-B35A08850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D026-2293-4E57-8FE7-732FB82089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4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Individuen und Populationen werden verarbeitet.</a:t>
            </a:r>
          </a:p>
          <a:p>
            <a:r>
              <a:rPr lang="de-DE" dirty="0"/>
              <a:t>Hochzeit: Auswahl ist von der Fitness des Individuums abhängig =&gt; Hohe Fitness, Hohe Wahrscheinlichkeit ausgewählt zu werden</a:t>
            </a:r>
          </a:p>
          <a:p>
            <a:r>
              <a:rPr lang="de-DE" dirty="0"/>
              <a:t>Crossover: Wichtigste Teil der Genetischen Algorithmen. Bilden Von Kindern aus Eltern</a:t>
            </a:r>
          </a:p>
          <a:p>
            <a:r>
              <a:rPr lang="de-DE" dirty="0"/>
              <a:t>Mutation: Unwichtiger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0937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Erkenntnis: Die Populationsgröße war viel zu klein gewählt.</a:t>
            </a:r>
          </a:p>
          <a:p>
            <a:r>
              <a:rPr lang="de-DE" dirty="0"/>
              <a:t>Daher ab jetzt Popultionsgröße von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561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Plötzlich ist Edge Recombination besser als Order-Crossover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907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Mutationsrate hat nur einen geringen Einfluss auf das Ergebnis.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Mutationsmethode führt auch nur eine kleine Mutation aus.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Durch eine andere Mutationsmethode könnte Effekt verstärkt werden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Bei genetischen Algorithmen soll die Mutation aber auch nur eine untergeordnete Rolle spielen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876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Endergebnisse</a:t>
            </a:r>
          </a:p>
          <a:p>
            <a:r>
              <a:rPr lang="de-DE" dirty="0"/>
              <a:t>Mittelwerte der Distanz des besten Individuums je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418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Schlüsselwort Codieurng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895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6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Besonderheit: Fitness und rating Funktion sind nicht hard-coded. Werden injeziert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dirty="0"/>
              <a:t>Rating: Misst wie nah das Individuum am Optimum ist.</a:t>
            </a:r>
          </a:p>
          <a:p>
            <a:r>
              <a:rPr lang="de-DE" dirty="0"/>
              <a:t>Fitness: Entspricht der WS als Elternindividuum ausgewählt zu werden</a:t>
            </a:r>
          </a:p>
          <a:p>
            <a:r>
              <a:rPr lang="de-DE" dirty="0"/>
              <a:t>Rating kann auch gleich der Fitness sein oder sehr sehr ähnlich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30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unserem Fall sind die Funktionen sehr ähnlich.</a:t>
            </a:r>
          </a:p>
          <a:p>
            <a:r>
              <a:rPr lang="de-DE" dirty="0"/>
              <a:t>Die fitness ist das negative Rating, denn wir wollten dass</a:t>
            </a:r>
          </a:p>
          <a:p>
            <a:r>
              <a:rPr lang="de-DE" dirty="0"/>
              <a:t>Eine höhere Fitness = besseres Individuum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635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Neigt dazu die absoluten Elementposition zu erhalten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925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dirty="0"/>
              <a:t>Neigt dazu die relative Elementposition zu erhalten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729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499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Rein Kantenorientiert</a:t>
            </a:r>
          </a:p>
          <a:p>
            <a:r>
              <a:rPr lang="de-DE" dirty="0"/>
              <a:t>Position der absoluten Positionen spielen keine Rolle</a:t>
            </a:r>
          </a:p>
          <a:p>
            <a:r>
              <a:rPr lang="de-DE" dirty="0"/>
              <a:t>Es wird ein Kind aus möglichst vielen Kanten der beiden Eltern zu generieren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82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4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3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668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995488"/>
            <a:ext cx="11487150" cy="43053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6314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86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30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27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23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1184468" y="6546850"/>
            <a:ext cx="637117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86985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97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001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48B23F-0EE7-4FF2-B999-3910E5A55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4067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13210310-1E7C-4DB9-B7D5-67D3415B1D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8969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234E6C6D-BF1B-4C4F-8966-D337A24A3F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3869" y="1978024"/>
            <a:ext cx="2616199" cy="1934865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D32D9FD5-8120-4509-8126-5C73D76303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040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DC53AF61-E957-4F3B-BB21-B718FB7B03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89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C7305D66-F3CC-4012-986D-3F8BFD83A0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3869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3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412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47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6774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1717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821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00794"/>
            <a:ext cx="10076388" cy="75119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502062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461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7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38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6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3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0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69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09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34439" y="1052513"/>
            <a:ext cx="113241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4436" y="1711332"/>
            <a:ext cx="1133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32" name="Textfeld 2"/>
          <p:cNvSpPr txBox="1">
            <a:spLocks noChangeArrowheads="1"/>
          </p:cNvSpPr>
          <p:nvPr userDrawn="1"/>
        </p:nvSpPr>
        <p:spPr bwMode="auto">
          <a:xfrm>
            <a:off x="5465644" y="6547014"/>
            <a:ext cx="12759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3080" name="Textfeld 3"/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4" y="361954"/>
            <a:ext cx="41592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3">
            <a:extLst>
              <a:ext uri="{FF2B5EF4-FFF2-40B4-BE49-F238E27FC236}">
                <a16:creationId xmlns:a16="http://schemas.microsoft.com/office/drawing/2014/main" id="{C26C6307-B1C2-4715-AE58-8611A4B45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47014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9DF98067-2F79-41B7-B61E-458FF955E6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7" y="6531933"/>
            <a:ext cx="23457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C6D7380B-FFCC-4560-A386-D958907E2E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1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76" r:id="rId4"/>
    <p:sldLayoutId id="2147483690" r:id="rId5"/>
    <p:sldLayoutId id="2147483691" r:id="rId6"/>
    <p:sldLayoutId id="2147483689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9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 typeface="Wingdings" panose="05000000000000000000" pitchFamily="2" charset="2"/>
        <a:buChar char="§"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40787" y="229528"/>
            <a:ext cx="1007638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0422" y="1268413"/>
            <a:ext cx="11522602" cy="496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THM_Logo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808" y="339612"/>
            <a:ext cx="1066192" cy="3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2">
            <a:extLst>
              <a:ext uri="{FF2B5EF4-FFF2-40B4-BE49-F238E27FC236}">
                <a16:creationId xmlns:a16="http://schemas.microsoft.com/office/drawing/2014/main" id="{2BE956D5-B4A7-423D-BD7B-3898AFBFA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643" y="6547014"/>
            <a:ext cx="13092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F8E96ADE-32FA-4E14-9E48-CD3FECD4D6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A08CC0A9-2922-4AA7-AA4F-B1E4765989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51912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endParaRPr lang="de-DE" sz="1100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0D0A44AB-A619-4938-AAF7-BF0C0E647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4183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3E391A5C-1E38-4284-8026-541E81AF2B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865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Tx/>
        <a:buNone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26670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5429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8096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0763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29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pos="211">
          <p15:clr>
            <a:srgbClr val="F26B43"/>
          </p15:clr>
        </p15:guide>
        <p15:guide id="5" pos="7469">
          <p15:clr>
            <a:srgbClr val="F26B43"/>
          </p15:clr>
        </p15:guide>
        <p15:guide id="6" pos="65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seor.vse.gmu.edu/~khoffman/TSP_Hoffman_Padberg_Rinaldi.pdf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82A634-DF63-4535-8D80-3694CD4FA959}"/>
              </a:ext>
            </a:extLst>
          </p:cNvPr>
          <p:cNvSpPr txBox="1"/>
          <p:nvPr/>
        </p:nvSpPr>
        <p:spPr>
          <a:xfrm>
            <a:off x="5591908" y="4431323"/>
            <a:ext cx="6342184" cy="17392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mit Genetischen Algorithmen</a:t>
            </a:r>
          </a:p>
        </p:txBody>
      </p:sp>
    </p:spTree>
    <p:extLst>
      <p:ext uri="{BB962C8B-B14F-4D97-AF65-F5344CB8AC3E}">
        <p14:creationId xmlns:p14="http://schemas.microsoft.com/office/powerpoint/2010/main" val="300291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401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FCD4-68BB-4B84-A0AD-1339218A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Programmiersprachen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9EC2-CEF7-4CCA-BA01-54F4EEBA6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–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Maschinennahe Sprache, dadurch hohe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Zeitaufwendige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Genetische Algorithmen bilden den zeitkritischen Teil des Systems.</a:t>
            </a:r>
          </a:p>
          <a:p>
            <a:pPr lvl="2"/>
            <a:r>
              <a:rPr lang="de-DE" dirty="0"/>
              <a:t>=&gt; Aufwand lohnt sich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 – Python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Interpretierte Sprache, langsamere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Sehr schnelle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Das Frontend soll lediglich die Verwendung der Library demonstrieren.</a:t>
            </a:r>
          </a:p>
          <a:p>
            <a:pPr lvl="2"/>
            <a:r>
              <a:rPr lang="de-DE" dirty="0"/>
              <a:t>=&gt; Python besser geeignet als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64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1B7-EBB1-4F18-880A-71EA0354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Frameworks und Bibliotheken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48387F-F27C-4EFB-AB29-AACD8B2A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9002"/>
              </p:ext>
            </p:extLst>
          </p:nvPr>
        </p:nvGraphicFramePr>
        <p:xfrm>
          <a:off x="530270" y="2120160"/>
          <a:ext cx="1061048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620">
                  <a:extLst>
                    <a:ext uri="{9D8B030D-6E8A-4147-A177-3AD203B41FA5}">
                      <a16:colId xmlns:a16="http://schemas.microsoft.com/office/drawing/2014/main" val="3052177292"/>
                    </a:ext>
                  </a:extLst>
                </a:gridCol>
                <a:gridCol w="972494">
                  <a:extLst>
                    <a:ext uri="{9D8B030D-6E8A-4147-A177-3AD203B41FA5}">
                      <a16:colId xmlns:a16="http://schemas.microsoft.com/office/drawing/2014/main" val="2198653947"/>
                    </a:ext>
                  </a:extLst>
                </a:gridCol>
                <a:gridCol w="3819660">
                  <a:extLst>
                    <a:ext uri="{9D8B030D-6E8A-4147-A177-3AD203B41FA5}">
                      <a16:colId xmlns:a16="http://schemas.microsoft.com/office/drawing/2014/main" val="3867956626"/>
                    </a:ext>
                  </a:extLst>
                </a:gridCol>
                <a:gridCol w="3165707">
                  <a:extLst>
                    <a:ext uri="{9D8B030D-6E8A-4147-A177-3AD203B41FA5}">
                      <a16:colId xmlns:a16="http://schemas.microsoft.com/office/drawing/2014/main" val="387448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Catch2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Unit-Tests der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5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Experimente dokumentieren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Matplotlib License (Open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7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Boost (Python Modul)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Schnittstelle zwischen C++ und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3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4D53-FA1B-4880-A1CF-56289B50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Individuen und Populationen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F0244-9C1E-4459-9C2A-A8603F610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61" y="2151356"/>
            <a:ext cx="6935848" cy="273017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07227E-C642-4D74-B469-34D1CD0FF4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609" y="1432264"/>
            <a:ext cx="4391503" cy="4868523"/>
          </a:xfrm>
        </p:spPr>
        <p:txBody>
          <a:bodyPr/>
          <a:lstStyle/>
          <a:p>
            <a:pPr lvl="1"/>
            <a:r>
              <a:rPr lang="de-DE" dirty="0"/>
              <a:t>Population: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Menge an Individuen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Start-Stadt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Distanzen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Methoden um den Umgang mit Individuen zu erleichtern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r>
              <a:rPr lang="de-DE" dirty="0"/>
              <a:t>Individuum: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das Chromosom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Fitness- und Rating-Funktion werden beim Erstellen übergeben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 um das Chromosom zu prüfen</a:t>
            </a:r>
          </a:p>
        </p:txBody>
      </p:sp>
    </p:spTree>
    <p:extLst>
      <p:ext uri="{BB962C8B-B14F-4D97-AF65-F5344CB8AC3E}">
        <p14:creationId xmlns:p14="http://schemas.microsoft.com/office/powerpoint/2010/main" val="323947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0ED4-464F-48BA-95F4-521823CC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einer Rating und Fitness-Funktion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BE3041-B77B-47DC-99BC-A128A7E68E17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342265"/>
            <a:ext cx="736958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func_rating(idx_start,  chromosome, distances){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city_a, city_b;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rating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costs += get_distance(idx_start, 0,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(unsigned int i = 0; i &lt; chromosome.size() - 1; ++i)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city_a = chromosome.at(i);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city_b = chromosome.at(i + 1);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rating += get_distance(city_a, city_b,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rating += get_distance(chromosome.at(chromosome.size() - 1), idx_start,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rating;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  <a:latin typeface="JetBrains Mono"/>
              </a:rPr>
              <a:t>func_fitness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(double rating){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-rating;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}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11B111-D5B6-42A6-BE5F-E1E70D1A4ACC}"/>
              </a:ext>
            </a:extLst>
          </p:cNvPr>
          <p:cNvSpPr txBox="1">
            <a:spLocks/>
          </p:cNvSpPr>
          <p:nvPr/>
        </p:nvSpPr>
        <p:spPr bwMode="auto">
          <a:xfrm>
            <a:off x="7430610" y="1342265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Rating-Funktion: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 aller Distanzen zwischen Städten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Legt das Optimierungskriterium fest</a:t>
            </a:r>
            <a:endParaRPr lang="de-DE" sz="18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68B67B0-C091-4BC7-BEC1-7CB3A2B2A1ED}"/>
              </a:ext>
            </a:extLst>
          </p:cNvPr>
          <p:cNvSpPr txBox="1">
            <a:spLocks/>
          </p:cNvSpPr>
          <p:nvPr/>
        </p:nvSpPr>
        <p:spPr bwMode="auto">
          <a:xfrm>
            <a:off x="7368466" y="4069189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Fitness-Funktion: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Distanz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Stadt mit höchster Fitness hat somit niedrigste Distanz. Fitter = Besser</a:t>
            </a:r>
          </a:p>
        </p:txBody>
      </p:sp>
    </p:spTree>
    <p:extLst>
      <p:ext uri="{BB962C8B-B14F-4D97-AF65-F5344CB8AC3E}">
        <p14:creationId xmlns:p14="http://schemas.microsoft.com/office/powerpoint/2010/main" val="199237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Marriage-Algorithmus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BCF92C-8AF0-4D8F-A22A-3FD21EB68B9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036935"/>
            <a:ext cx="6437981" cy="53737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std::pair&lt;int, int&gt;</a:t>
            </a:r>
            <a:r>
              <a:rPr lang="de-DE" altLang="de-DE" sz="1200" dirty="0"/>
              <a:t> marriage_roulette_reversed(Population &amp;population) {</a:t>
            </a:r>
          </a:p>
          <a:p>
            <a:r>
              <a:rPr lang="de-DE" altLang="de-DE" sz="1200" dirty="0"/>
              <a:t>    std::pair&lt;int, int&gt; pair = std::make_pair(-1, -1);</a:t>
            </a:r>
          </a:p>
          <a:p>
            <a:r>
              <a:rPr lang="de-DE" altLang="de-DE" sz="1200" dirty="0"/>
              <a:t>    int sum = 0;</a:t>
            </a:r>
          </a:p>
          <a:p>
            <a:r>
              <a:rPr lang="de-DE" altLang="de-DE" sz="1200" dirty="0"/>
              <a:t>    int worst_fitness_of_population = (int) population.get_lowest_fitness_individual()</a:t>
            </a:r>
          </a:p>
          <a:p>
            <a:r>
              <a:rPr lang="de-DE" altLang="de-DE" sz="1200" dirty="0"/>
              <a:t>			.get_last_calculates_fitness();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(auto &amp;it : population.get_individuals()) {</a:t>
            </a:r>
          </a:p>
          <a:p>
            <a:r>
              <a:rPr lang="de-DE" altLang="de-DE" sz="1200" dirty="0"/>
              <a:t>        sum += (int) it.get_last_calculates_fitness() - worst_fitness_of_population;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int value_p1 = random(sum);</a:t>
            </a:r>
          </a:p>
          <a:p>
            <a:r>
              <a:rPr lang="de-DE" altLang="de-DE" sz="1200" dirty="0"/>
              <a:t>    int value_p2 = random(sum);</a:t>
            </a:r>
          </a:p>
          <a:p>
            <a:endParaRPr lang="de-DE" altLang="de-DE" sz="1200" dirty="0"/>
          </a:p>
          <a:p>
            <a:r>
              <a:rPr lang="de-DE" altLang="de-DE" sz="1200" dirty="0"/>
              <a:t>    int value = 0;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(unsigned int current_idx = 0; current_idx &lt; population.size(); ++current_idx) {</a:t>
            </a:r>
          </a:p>
          <a:p>
            <a:r>
              <a:rPr lang="de-DE" altLang="de-DE" sz="1200" dirty="0"/>
              <a:t>        value += (int) population.get_individuals().at(current_idx).get_last_calculates_fitness() -</a:t>
            </a:r>
          </a:p>
          <a:p>
            <a:r>
              <a:rPr lang="de-DE" altLang="de-DE" sz="1200" dirty="0"/>
              <a:t>                 worst_fitness_of_population;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(value_p1 &lt;= value &amp;&amp; pair.first &lt; 0) {</a:t>
            </a:r>
          </a:p>
          <a:p>
            <a:r>
              <a:rPr lang="de-DE" altLang="de-DE" sz="1200" dirty="0"/>
              <a:t>            pair.first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(value_p2 &lt;= value &amp;&amp; pair.second &lt; 0) {</a:t>
            </a:r>
          </a:p>
          <a:p>
            <a:r>
              <a:rPr lang="de-DE" altLang="de-DE" sz="1200" dirty="0"/>
              <a:t>            pair.second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altLang="de-DE" sz="1200" dirty="0"/>
              <a:t> pair;</a:t>
            </a:r>
          </a:p>
          <a:p>
            <a:r>
              <a:rPr lang="de-DE" altLang="de-DE" sz="1200" dirty="0"/>
              <a:t>}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1B289A-E92F-4F71-953D-F1F5A06FC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194336"/>
              </p:ext>
            </p:extLst>
          </p:nvPr>
        </p:nvGraphicFramePr>
        <p:xfrm>
          <a:off x="7065818" y="766618"/>
          <a:ext cx="4791219" cy="2872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01E3F3-9FE9-445D-BC8B-4F38BF93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76268"/>
              </p:ext>
            </p:extLst>
          </p:nvPr>
        </p:nvGraphicFramePr>
        <p:xfrm>
          <a:off x="7666181" y="3790474"/>
          <a:ext cx="3950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96">
                  <a:extLst>
                    <a:ext uri="{9D8B030D-6E8A-4147-A177-3AD203B41FA5}">
                      <a16:colId xmlns:a16="http://schemas.microsoft.com/office/drawing/2014/main" val="3648633298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654060580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2320727881"/>
                    </a:ext>
                  </a:extLst>
                </a:gridCol>
              </a:tblGrid>
              <a:tr h="29564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Individuum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8332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3371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99957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10493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06555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5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4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Crossover-Algorithmen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Wichtigster Teil der Genetischen 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Definiert wie aus zwei Eltern nachkommen generiert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Unsere Bibliothek enthält folgende Verfahren: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Partially-Matched-Crossover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Order-Crossover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Cycle-Crossover-All-Cycles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Cycle-Crossover-One-Cyle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Edge-Recombination-Crossover</a:t>
            </a:r>
          </a:p>
        </p:txBody>
      </p:sp>
    </p:spTree>
    <p:extLst>
      <p:ext uri="{BB962C8B-B14F-4D97-AF65-F5344CB8AC3E}">
        <p14:creationId xmlns:p14="http://schemas.microsoft.com/office/powerpoint/2010/main" val="1346688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Partially-Matches-Crossover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n-US" sz="1050" dirty="0"/>
              <a:t> </a:t>
            </a:r>
            <a:r>
              <a:rPr lang="en-US" sz="1050" dirty="0" err="1"/>
              <a:t>partially_matched_crossover</a:t>
            </a:r>
            <a:r>
              <a:rPr lang="en-US" sz="1050" dirty="0"/>
              <a:t>(Individual &amp;p1, Individual &amp;p2, Individual &amp;c1, Individual &amp;c2) {</a:t>
            </a:r>
            <a:r>
              <a:rPr lang="de-DE" sz="1050" dirty="0"/>
              <a:t> </a:t>
            </a:r>
          </a:p>
          <a:p>
            <a:pPr lvl="1"/>
            <a:r>
              <a:rPr lang="de-DE" sz="1050" dirty="0"/>
              <a:t>int length = p1.get_size();</a:t>
            </a:r>
          </a:p>
          <a:p>
            <a:pPr lvl="1"/>
            <a:r>
              <a:rPr lang="de-DE" sz="1050" dirty="0"/>
              <a:t>int interval_border_left = rand(length - 2) + 1; </a:t>
            </a:r>
          </a:p>
          <a:p>
            <a:pPr lvl="1"/>
            <a:r>
              <a:rPr lang="de-DE" sz="1050" dirty="0"/>
              <a:t>int interval_border_right</a:t>
            </a:r>
            <a:r>
              <a:rPr lang="de-DE" altLang="de-DE" sz="1050" dirty="0"/>
              <a:t> = rand(position_a + 1, individual.get_size());</a:t>
            </a:r>
          </a:p>
          <a:p>
            <a:pPr lvl="1"/>
            <a:endParaRPr lang="de-DE" sz="1050" dirty="0"/>
          </a:p>
          <a:p>
            <a:pPr lvl="1"/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i &lt; length; ++i) {</a:t>
            </a:r>
          </a:p>
          <a:p>
            <a:pPr lvl="1"/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(i &lt; interval_border_left || i &gt;= interval_border_right) {</a:t>
            </a:r>
          </a:p>
          <a:p>
            <a:pPr lvl="1"/>
            <a:r>
              <a:rPr lang="de-DE" sz="1050" dirty="0"/>
              <a:t>        c1.update_chromosome(p1.get_chromosome().at(i), i);</a:t>
            </a:r>
          </a:p>
          <a:p>
            <a:pPr lvl="1"/>
            <a:r>
              <a:rPr lang="de-DE" sz="1050" dirty="0"/>
              <a:t>        c2.update_chromosome(p2.get_chromosome().at(i), i);</a:t>
            </a:r>
          </a:p>
          <a:p>
            <a:pPr lvl="1"/>
            <a:r>
              <a:rPr lang="de-DE" sz="1050" dirty="0"/>
              <a:t>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pPr lvl="1"/>
            <a:r>
              <a:rPr lang="de-DE" sz="1050" dirty="0"/>
              <a:t>        c1.update_chromosome(p2.get_chromosome().at(i), i);</a:t>
            </a:r>
          </a:p>
          <a:p>
            <a:pPr lvl="1"/>
            <a:r>
              <a:rPr lang="de-DE" sz="1050" dirty="0"/>
              <a:t>        c2.update_chromosome(p1.get_chromosome().at(i), i);</a:t>
            </a:r>
          </a:p>
          <a:p>
            <a:pPr lvl="1"/>
            <a:r>
              <a:rPr lang="de-DE" sz="1050" dirty="0"/>
              <a:t>    }</a:t>
            </a:r>
          </a:p>
          <a:p>
            <a:pPr lvl="1"/>
            <a:r>
              <a:rPr lang="de-DE" sz="1050" dirty="0"/>
              <a:t>}</a:t>
            </a:r>
          </a:p>
          <a:p>
            <a:pPr lvl="1"/>
            <a:endParaRPr lang="de-DE" sz="1050" dirty="0"/>
          </a:p>
          <a:p>
            <a:pPr lvl="1"/>
            <a:r>
              <a:rPr lang="de-DE" sz="1050" dirty="0"/>
              <a:t>duplicate_correction_pmx(p1, p2, c1);</a:t>
            </a:r>
          </a:p>
          <a:p>
            <a:pPr lvl="1"/>
            <a:r>
              <a:rPr lang="de-DE" sz="1050" dirty="0"/>
              <a:t>duplicate_correction_pmx(p2, p1, c2);</a:t>
            </a:r>
          </a:p>
          <a:p>
            <a:pPr lvl="1"/>
            <a:r>
              <a:rPr lang="de-DE" sz="105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77344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 in diesem Intervall die Chromosome der Eltern und schreibe alles in die Kinder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Korrigiere doppelte Werte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1</a:t>
            </a:r>
          </a:p>
          <a:p>
            <a:pPr lvl="2">
              <a:spcAft>
                <a:spcPts val="600"/>
              </a:spcAft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8717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Order-Crossover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3942" y="1251993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1050" dirty="0"/>
              <a:t> order_crossover(Individual &amp;p1, Individual &amp;p2, Individual &amp;c1, Individual &amp;c2) {</a:t>
            </a:r>
          </a:p>
          <a:p>
            <a:r>
              <a:rPr lang="de-DE" sz="1050" dirty="0"/>
              <a:t>    int length = p1.get_size();</a:t>
            </a:r>
          </a:p>
          <a:p>
            <a:r>
              <a:rPr lang="de-DE" sz="1050" dirty="0"/>
              <a:t>    int interval_border_left = calc_two_random_interval_borders(length);</a:t>
            </a:r>
          </a:p>
          <a:p>
            <a:endParaRPr lang="de-DE" sz="1050" dirty="0"/>
          </a:p>
          <a:p>
            <a:r>
              <a:rPr lang="de-DE" sz="1050" dirty="0"/>
              <a:t>    std::unordered_map&lt;int, int&gt; map_p1, map_p2;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interval_border_left; i &lt; interval_border_right; ++i) {</a:t>
            </a:r>
          </a:p>
          <a:p>
            <a:r>
              <a:rPr lang="de-DE" sz="1050" dirty="0"/>
              <a:t>        map_p1.insert(std::pair&lt;int, int&gt;(p1.get_chromosome().at(i), i));</a:t>
            </a:r>
          </a:p>
          <a:p>
            <a:r>
              <a:rPr lang="de-DE" sz="1050" dirty="0"/>
              <a:t>        map_p2.insert(std::pair&lt;int, int&gt;(p2.get_chromosome().at(i), i));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std::vector&lt;int&gt; cache1, cache2;</a:t>
            </a:r>
          </a:p>
          <a:p>
            <a:r>
              <a:rPr lang="de-DE" sz="1050" dirty="0"/>
              <a:t>    set_duplicate_flags(map_p2, c1, p1, cache1, interval_border_left, interval_border_right);</a:t>
            </a:r>
          </a:p>
          <a:p>
            <a:r>
              <a:rPr lang="de-DE" sz="1050" dirty="0"/>
              <a:t>    set_duplicate_flags(map_p1, c2, p2, cache2, interval_border_left, interval_border_right);</a:t>
            </a:r>
          </a:p>
          <a:p>
            <a:r>
              <a:rPr lang="de-DE" sz="1050" dirty="0"/>
              <a:t>    copy_values(c1, cache1, interval_border_left);</a:t>
            </a:r>
          </a:p>
          <a:p>
            <a:r>
              <a:rPr lang="de-DE" sz="1050" dirty="0"/>
              <a:t>    copy_values(c2, cache2, interval_border_left);</a:t>
            </a:r>
          </a:p>
          <a:p>
            <a:endParaRPr lang="de-DE" sz="1050" dirty="0"/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j = interval_border_left; j &lt; interval_border_right; ++j) {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(c1.get_chromosome().at(j) == DUPLICATE_FLAG) {</a:t>
            </a:r>
          </a:p>
          <a:p>
            <a:r>
              <a:rPr lang="de-DE" sz="1050" dirty="0"/>
              <a:t>            c1.update_chromosome(p2.get_chromosome().at(j),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(c2.get_chromosome().at(j) == DUPLICATE_FLAG) {</a:t>
            </a:r>
          </a:p>
          <a:p>
            <a:r>
              <a:rPr lang="de-DE" sz="1050" dirty="0"/>
              <a:t>            c2.update_chromosome(p1.get_chromosome().at(j),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}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E207C94-E4AD-4A92-98F0-5A9FCD4F2B49}"/>
              </a:ext>
            </a:extLst>
          </p:cNvPr>
          <p:cNvSpPr txBox="1">
            <a:spLocks/>
          </p:cNvSpPr>
          <p:nvPr/>
        </p:nvSpPr>
        <p:spPr bwMode="auto">
          <a:xfrm>
            <a:off x="7196261" y="885512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Markiere die Elemente innerhalb des Intervalls des anderen Elternteils als Lücke X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2 3 | X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4 3 | X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Sortiere die Elemente neu an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X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X 3 | 1 5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4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2 3 | 1 5</a:t>
            </a:r>
          </a:p>
          <a:p>
            <a:pPr marL="609600" lvl="1" indent="-342900">
              <a:spcAft>
                <a:spcPts val="600"/>
              </a:spcAft>
              <a:buAutoNum type="arabicPeriod"/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458381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Cycle-Crossover-One-Cycle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1050" dirty="0"/>
              <a:t> cycle_crossover_one_cycle(Individual &amp;p1, Individual &amp;p2, Individual &amp;c1, Individual &amp;c2) {</a:t>
            </a:r>
          </a:p>
          <a:p>
            <a:r>
              <a:rPr lang="de-DE" sz="1050" dirty="0"/>
              <a:t>    std::vector&lt;bool&gt; index_flags(p1.get_size(), false);</a:t>
            </a:r>
          </a:p>
          <a:p>
            <a:r>
              <a:rPr lang="de-DE" sz="1050" dirty="0"/>
              <a:t>    Cycle cycle;</a:t>
            </a:r>
          </a:p>
          <a:p>
            <a:r>
              <a:rPr lang="de-DE" sz="1050" dirty="0"/>
              <a:t>    int cycle_start_idx = random(p1.get_size());</a:t>
            </a:r>
          </a:p>
          <a:p>
            <a:r>
              <a:rPr lang="de-DE" sz="1050" dirty="0"/>
              <a:t>    !fill_empty_cycle_with_tuples(cycle, cycle_start_idx, p1, p2, index_flags)</a:t>
            </a:r>
          </a:p>
          <a:p>
            <a:r>
              <a:rPr lang="de-DE" sz="1050" dirty="0"/>
              <a:t>    int tupleCounter = 0;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(unsigned int) i &lt; index_flags.size(); ++i) {</a:t>
            </a:r>
          </a:p>
          <a:p>
            <a:r>
              <a:rPr lang="de-DE" sz="1050" dirty="0"/>
              <a:t>        bool flag = index_flags.at(i);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(flag) {</a:t>
            </a:r>
          </a:p>
          <a:p>
            <a:r>
              <a:rPr lang="de-DE" sz="1050" dirty="0"/>
              <a:t>            Tuple &amp;t = cycle.at(tupleCounter);</a:t>
            </a:r>
          </a:p>
          <a:p>
            <a:r>
              <a:rPr lang="de-DE" sz="1050" dirty="0"/>
              <a:t>            tupleCounter++;</a:t>
            </a:r>
          </a:p>
          <a:p>
            <a:r>
              <a:rPr lang="de-DE" sz="1050" dirty="0"/>
              <a:t>            c1.update_chromosome(std::get&lt;1&gt;(t), std::get&lt;0&gt;(t));</a:t>
            </a:r>
          </a:p>
          <a:p>
            <a:r>
              <a:rPr lang="de-DE" sz="1050" dirty="0"/>
              <a:t>            c2.update_chromosome(std::get&lt;2&gt;(t), std::get&lt;0&gt;(t));</a:t>
            </a:r>
          </a:p>
          <a:p>
            <a:r>
              <a:rPr lang="de-DE" sz="1050" dirty="0"/>
              <a:t>    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r>
              <a:rPr lang="de-DE" sz="1050" dirty="0"/>
              <a:t>            c1.update_chromosome(p2.get_chromosome().at(i), i);</a:t>
            </a:r>
          </a:p>
          <a:p>
            <a:r>
              <a:rPr lang="de-DE" sz="1050" dirty="0"/>
              <a:t>            c2.update_chromosome(p1.get_chromosome().at(i), i);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}</a:t>
            </a:r>
          </a:p>
          <a:p>
            <a:endParaRPr lang="de-DE" sz="105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6678968" y="104934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Wähle zufällige Startposition und finde Cycle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1 </a:t>
            </a:r>
            <a:r>
              <a:rPr lang="de-DE" dirty="0">
                <a:highlight>
                  <a:srgbClr val="00FF00"/>
                </a:highlight>
              </a:rPr>
              <a:t>2</a:t>
            </a:r>
            <a:r>
              <a:rPr lang="de-DE" dirty="0"/>
              <a:t> 3 </a:t>
            </a:r>
            <a:r>
              <a:rPr lang="de-DE" dirty="0">
                <a:highlight>
                  <a:srgbClr val="00FF00"/>
                </a:highlight>
              </a:rPr>
              <a:t>4</a:t>
            </a:r>
            <a:r>
              <a:rPr lang="de-DE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</a:t>
            </a:r>
            <a:r>
              <a:rPr lang="de-DE" dirty="0">
                <a:highlight>
                  <a:srgbClr val="00FF00"/>
                </a:highlight>
              </a:rPr>
              <a:t>4</a:t>
            </a:r>
            <a:r>
              <a:rPr lang="de-DE" dirty="0"/>
              <a:t> 3 </a:t>
            </a:r>
            <a:r>
              <a:rPr lang="de-DE" dirty="0">
                <a:highlight>
                  <a:srgbClr val="00FF00"/>
                </a:highlight>
              </a:rPr>
              <a:t>2</a:t>
            </a:r>
            <a:r>
              <a:rPr lang="de-DE" dirty="0"/>
              <a:t> 1</a:t>
            </a:r>
          </a:p>
          <a:p>
            <a:pPr lvl="2">
              <a:spcAft>
                <a:spcPts val="600"/>
              </a:spcAft>
            </a:pPr>
            <a:endParaRPr lang="de-DE" dirty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Kopiere die Werte des Cycles aus p1 zu c2 und aus p2 zu c1. Kopiere die Lücken von p1 zu c1 und p2 zu c2.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C1: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C2:</a:t>
            </a:r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20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8545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Cycle-Crossover-All-Cycles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endParaRPr lang="de-DE" sz="700" dirty="0"/>
          </a:p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00" dirty="0"/>
              <a:t> cycle_crossover_all_cycles(Individual &amp;p1, Individual &amp;p2, Individual &amp;c1, Individual &amp;c2) {</a:t>
            </a:r>
          </a:p>
          <a:p>
            <a:r>
              <a:rPr lang="de-DE" sz="1000" dirty="0"/>
              <a:t>    std::vector&lt;bool&gt; index_flags(p1.get_size(), false);</a:t>
            </a:r>
          </a:p>
          <a:p>
            <a:r>
              <a:rPr lang="de-DE" sz="1000" dirty="0"/>
              <a:t>    std::vector&lt;Cycle&gt; cycles;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cycle_start_idx = 0; cycle_start_idx &lt; p1.get_size(); ++cycle_start_idx) {</a:t>
            </a:r>
          </a:p>
          <a:p>
            <a:r>
              <a:rPr lang="de-DE" sz="1000" dirty="0"/>
              <a:t>        Cycle cycle;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(!index_flags.at(cycle_start_idx)) {</a:t>
            </a:r>
          </a:p>
          <a:p>
            <a:r>
              <a:rPr lang="de-DE" sz="1000" dirty="0"/>
              <a:t>            if (!fill_empty_cycle_with_tuples(cycle, cycle_start_idx, p1, p2, index_flags)) {</a:t>
            </a:r>
          </a:p>
          <a:p>
            <a:r>
              <a:rPr lang="de-DE" sz="1000" dirty="0"/>
              <a:t>                return false;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    cycles.push_back(cycle);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(unsigned int) i &lt; cycles.size(); ++i) {</a:t>
            </a:r>
          </a:p>
          <a:p>
            <a:r>
              <a:rPr lang="de-DE" sz="1000" dirty="0"/>
              <a:t>        bool cross_copy = i % 2 != 0;</a:t>
            </a:r>
          </a:p>
          <a:p>
            <a:r>
              <a:rPr lang="de-DE" sz="1000" dirty="0"/>
              <a:t>        Cycle &amp;cycle = cycles.at(i);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(Tuple &amp;t : cycle) {</a:t>
            </a:r>
          </a:p>
          <a:p>
            <a:r>
              <a:rPr lang="de-DE" sz="1000" dirty="0"/>
              <a:t>            if (cross_copy) {</a:t>
            </a:r>
          </a:p>
          <a:p>
            <a:r>
              <a:rPr lang="de-DE" sz="1000" dirty="0"/>
              <a:t>                c1.update_chromosome(std::get&lt;2&gt;(t), std::get&lt;0&gt;(t));</a:t>
            </a:r>
          </a:p>
          <a:p>
            <a:r>
              <a:rPr lang="de-DE" sz="1000" dirty="0"/>
              <a:t>                c2.update_chromosome(std::get&lt;1&gt;(t), std::get&lt;0&gt;(t));</a:t>
            </a:r>
          </a:p>
          <a:p>
            <a:r>
              <a:rPr lang="de-DE" sz="1000" dirty="0"/>
              <a:t>    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    c1.update_chromosome(std::get&lt;1&gt;(t), std::get&lt;0&gt;(t));</a:t>
            </a:r>
          </a:p>
          <a:p>
            <a:r>
              <a:rPr lang="de-DE" sz="1000" dirty="0"/>
              <a:t>                c2.update_chromosome(std::get&lt;2&gt;(t), std::get&lt;0&gt;(t));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true;</a:t>
            </a:r>
          </a:p>
          <a:p>
            <a:r>
              <a:rPr lang="de-DE" sz="1000" dirty="0"/>
              <a:t>}</a:t>
            </a:r>
            <a:endParaRPr lang="de-DE" sz="9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50711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63ABA4E-72AD-4EDE-AAE8-E7AFC91596BA}"/>
              </a:ext>
            </a:extLst>
          </p:cNvPr>
          <p:cNvSpPr txBox="1">
            <a:spLocks/>
          </p:cNvSpPr>
          <p:nvPr/>
        </p:nvSpPr>
        <p:spPr bwMode="auto">
          <a:xfrm>
            <a:off x="6436311" y="1325880"/>
            <a:ext cx="5575175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Anders als bei One-Cycle wird nun der Startpunkt nicht zufällig gewählt. Es werden alle Cycles gefunden. Beginnt wird mit dem Cycle an Index 0. 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</a:t>
            </a:r>
            <a:r>
              <a:rPr lang="de-DE" dirty="0">
                <a:highlight>
                  <a:srgbClr val="00FF00"/>
                </a:highlight>
              </a:rPr>
              <a:t>1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2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3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4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</a:t>
            </a:r>
            <a:r>
              <a:rPr lang="de-DE" dirty="0">
                <a:highlight>
                  <a:srgbClr val="00FF00"/>
                </a:highlight>
              </a:rPr>
              <a:t>5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4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3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2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1</a:t>
            </a: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Durchlaufe die i Cycles: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Falls i gerade: Werte des Cycles i aus p1 zu c1 kopieren und von p2 zu c 2.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Falls i ungerade: Werte des Cycles i aus p1 zu c2 kopieren und von p2 zu c1.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1 4 3 2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c2 = 5 2 3 4 1 </a:t>
            </a:r>
          </a:p>
        </p:txBody>
      </p:sp>
    </p:spTree>
    <p:extLst>
      <p:ext uri="{BB962C8B-B14F-4D97-AF65-F5344CB8AC3E}">
        <p14:creationId xmlns:p14="http://schemas.microsoft.com/office/powerpoint/2010/main" val="6264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1584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2 4 3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15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96518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312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64719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662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 1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41898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00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 1 3 2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c2: 2 1 4 0 3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2942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076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Mutations-Algorithmus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F850E-7E9B-4622-87C4-FE1420D027E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464300"/>
            <a:ext cx="5630831" cy="29361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altLang="de-DE" sz="1200" dirty="0"/>
              <a:t> mutation_delete_shift(Individual &amp;individual, int percentage)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bool mutate = rand(100)  &lt; percentage;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(mutate)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position_a = rand(individual.get_size() - 1);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position_b = rand(position_a + 1, individual.get_size());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(int i = position_a; i &lt; position_b; i++)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swap_chromosome(individual.get_chromosome(), i, i + 1);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}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return mutate;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881C4-7DE0-4C0F-B2EC-F77D820DCF22}"/>
              </a:ext>
            </a:extLst>
          </p:cNvPr>
          <p:cNvSpPr txBox="1"/>
          <p:nvPr/>
        </p:nvSpPr>
        <p:spPr>
          <a:xfrm>
            <a:off x="5965794" y="1292791"/>
            <a:ext cx="407485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Chromosom: {1,2,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,4,5,6,7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position_a=3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position_b=7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4,5,6,7,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Selektions-Algorithmus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5044905" cy="5020628"/>
          </a:xfrm>
        </p:spPr>
        <p:txBody>
          <a:bodyPr/>
          <a:lstStyle/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Population</a:t>
            </a:r>
            <a:r>
              <a:rPr lang="de-DE" sz="1000" dirty="0"/>
              <a:t> selection_sotf(Population &amp;p_old, Population &amp;p_new) {</a:t>
            </a:r>
          </a:p>
          <a:p>
            <a:r>
              <a:rPr lang="de-DE" sz="1000" dirty="0"/>
              <a:t>    int size = (int) p_old.size();</a:t>
            </a:r>
          </a:p>
          <a:p>
            <a:endParaRPr lang="de-DE" sz="1000" dirty="0"/>
          </a:p>
          <a:p>
            <a:r>
              <a:rPr lang="de-DE" sz="1000" dirty="0"/>
              <a:t>    p_old.calc_population_fitness();</a:t>
            </a:r>
          </a:p>
          <a:p>
            <a:r>
              <a:rPr lang="de-DE" sz="1000" dirty="0"/>
              <a:t>    p_new.calc_population_fitness();</a:t>
            </a:r>
          </a:p>
          <a:p>
            <a:endParaRPr lang="de-DE" sz="1000" dirty="0"/>
          </a:p>
          <a:p>
            <a:r>
              <a:rPr lang="de-DE" sz="1000" dirty="0"/>
              <a:t>    Population result = Population(p_old.get_idx_start(), p_old.get_distances());</a:t>
            </a:r>
          </a:p>
          <a:p>
            <a:endParaRPr lang="de-DE" sz="1000" dirty="0"/>
          </a:p>
          <a:p>
            <a:r>
              <a:rPr lang="de-DE" sz="1000" dirty="0"/>
              <a:t>    std::vector&lt;Individual&gt; individuals_old = p_old.get_individuals();</a:t>
            </a:r>
          </a:p>
          <a:p>
            <a:r>
              <a:rPr lang="de-DE" sz="1000" dirty="0"/>
              <a:t>    std::vector&lt;Individual&gt; individuals_new = p_new.get_individuals();</a:t>
            </a:r>
          </a:p>
          <a:p>
            <a:endParaRPr lang="de-DE" sz="1000" dirty="0"/>
          </a:p>
          <a:p>
            <a:r>
              <a:rPr lang="de-DE" sz="1000" dirty="0"/>
              <a:t>    std::sort(individuals_new.rbegin(), individuals_new.rend());</a:t>
            </a:r>
          </a:p>
          <a:p>
            <a:r>
              <a:rPr lang="de-DE" sz="1000" dirty="0"/>
              <a:t>    std::sort(individuals_old.rbegin(), individuals_old.rend());</a:t>
            </a:r>
          </a:p>
          <a:p>
            <a:endParaRPr lang="de-DE" sz="1000" dirty="0"/>
          </a:p>
          <a:p>
            <a:r>
              <a:rPr lang="de-DE" sz="1000" dirty="0"/>
              <a:t>    int offset_old = 0;</a:t>
            </a:r>
          </a:p>
          <a:p>
            <a:r>
              <a:rPr lang="de-DE" sz="1000" dirty="0"/>
              <a:t>    int offset_new = 0;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i &lt; size; ++i) {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(individuals_old.at(offset_old) &lt; individuals_new.at(offset_new)) {</a:t>
            </a:r>
          </a:p>
          <a:p>
            <a:r>
              <a:rPr lang="de-DE" sz="1000" dirty="0"/>
              <a:t>            result.add_individual(individuals_new.at(offset_new));</a:t>
            </a:r>
          </a:p>
          <a:p>
            <a:r>
              <a:rPr lang="de-DE" sz="1000" dirty="0"/>
              <a:t>            offset_new++;</a:t>
            </a:r>
          </a:p>
          <a:p>
            <a:r>
              <a:rPr lang="de-DE" sz="1000" dirty="0"/>
              <a:t>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result.add_individual(individuals_old.at(offset_old));</a:t>
            </a:r>
          </a:p>
          <a:p>
            <a:r>
              <a:rPr lang="de-DE" sz="1000" dirty="0"/>
              <a:t>            offset_old++;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result;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C9841-F177-41CF-A561-5773BA04A59F}"/>
              </a:ext>
            </a:extLst>
          </p:cNvPr>
          <p:cNvSpPr txBox="1"/>
          <p:nvPr/>
        </p:nvSpPr>
        <p:spPr>
          <a:xfrm>
            <a:off x="5699464" y="1280160"/>
            <a:ext cx="504490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Eingabe: Ausgangspopulation, Neue 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Aktuallisiere die Fitness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Sortiere die Populationen nach der Fitness absteigend.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Speichere die besten Individuen beider Populationen in eine Besten-Population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Ausgabe: Besten-Population</a:t>
            </a:r>
          </a:p>
        </p:txBody>
      </p:sp>
    </p:spTree>
    <p:extLst>
      <p:ext uri="{BB962C8B-B14F-4D97-AF65-F5344CB8AC3E}">
        <p14:creationId xmlns:p14="http://schemas.microsoft.com/office/powerpoint/2010/main" val="3182743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565-4347-4126-AE72-8BBBA3E6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40B8-8447-4615-8F1C-086C3E511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Simulator nimmt alle Einstellungsmöglichkeiten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dem Aufruf von </a:t>
            </a:r>
            <a:r>
              <a:rPr lang="de-DE" b="1" dirty="0"/>
              <a:t>simulate </a:t>
            </a:r>
            <a:r>
              <a:rPr lang="de-DE" dirty="0"/>
              <a:t>wird eine Generationsstufe durchgeführt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Die Genetischen Algorithmen werden automatisch in der richtigen Reihenfolge aufgerufen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Gibt statistische Ergebnisse zurück (beste, schlechteste,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Funktion </a:t>
            </a:r>
            <a:r>
              <a:rPr lang="de-DE" b="1" dirty="0"/>
              <a:t>best_individual</a:t>
            </a:r>
            <a:r>
              <a:rPr lang="de-DE" dirty="0"/>
              <a:t> gibt das Individuum mit der größten Fitness zurücl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22C5-0C67-414D-B6B4-0F36E1BD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85" y="3568731"/>
            <a:ext cx="5153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6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Python-Schnittstelle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1835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Boost Python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von Schnittstellen zwischen C++ und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und unkompliziert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D452C1-DD4D-4E05-90BB-0F8EBB7CDC84}"/>
              </a:ext>
            </a:extLst>
          </p:cNvPr>
          <p:cNvSpPr txBox="1">
            <a:spLocks/>
          </p:cNvSpPr>
          <p:nvPr/>
        </p:nvSpPr>
        <p:spPr bwMode="auto">
          <a:xfrm>
            <a:off x="369887" y="2511048"/>
            <a:ext cx="6723371" cy="37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BOOST_PYTHON_MODULE</a:t>
            </a:r>
            <a:r>
              <a:rPr lang="en-US" sz="1200" dirty="0"/>
              <a:t>(</a:t>
            </a:r>
            <a:r>
              <a:rPr lang="en-US" sz="1200" dirty="0" err="1"/>
              <a:t>Simulator_Wrapper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to_python_converter</a:t>
            </a:r>
            <a:r>
              <a:rPr lang="de-DE" sz="1200" dirty="0"/>
              <a:t>&lt;std::tuple&lt;int, int, int&gt;, TupleToList&lt;int&gt; &gt;();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enum_</a:t>
            </a:r>
            <a:r>
              <a:rPr lang="de-DE" sz="1200" dirty="0"/>
              <a:t>&lt;Selection_Algorithm&gt;("Selection_Algorithm")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de-DE" sz="1200" dirty="0"/>
              <a:t>("SOFT", Selection_Algorithm::SOFT);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class_</a:t>
            </a:r>
            <a:r>
              <a:rPr lang="de-DE" sz="1200" dirty="0"/>
              <a:t>&lt;Simulator&gt;("Simulator",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de-DE" sz="1200" dirty="0"/>
              <a:t>&lt;</a:t>
            </a:r>
          </a:p>
          <a:p>
            <a:r>
              <a:rPr lang="de-DE" sz="1200" dirty="0"/>
              <a:t>            std::string, std::string, std::string,</a:t>
            </a:r>
          </a:p>
          <a:p>
            <a:r>
              <a:rPr lang="de-DE" sz="1200" dirty="0"/>
              <a:t>            int,int,int,int,</a:t>
            </a:r>
          </a:p>
          <a:p>
            <a:r>
              <a:rPr lang="de-DE" sz="1200" dirty="0"/>
              <a:t>            Crossover_Algorithm, Marriage_Algorithm, Mutation_Algorithm, Selection_Algorithm&gt;(</a:t>
            </a:r>
          </a:p>
          <a:p>
            <a:r>
              <a:rPr lang="de-DE" sz="1200" dirty="0"/>
              <a:t>            ))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("simulate", &amp;Simulator::simulate)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("finished", &amp;Simulator::finished)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("best_individual", &amp;Simulator::best_individual);</a:t>
            </a:r>
          </a:p>
          <a:p>
            <a:r>
              <a:rPr lang="de-DE" sz="1200" dirty="0"/>
              <a:t>}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8099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20077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Testen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0522427" cy="3380617"/>
          </a:xfrm>
        </p:spPr>
        <p:txBody>
          <a:bodyPr/>
          <a:lstStyle/>
          <a:p>
            <a:r>
              <a:rPr lang="de-DE" dirty="0"/>
              <a:t>Wieso ist Testen wichtig?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 Beginn sehr lästig. Am Ende sehr hilfreich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Dokumentiert zusätzlich den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ist ersichtlich was der Entwickler wirklich mit der Funktion/Klasse erreichen wollte</a:t>
            </a:r>
          </a:p>
          <a:p>
            <a:r>
              <a:rPr lang="de-DE" dirty="0"/>
              <a:t>Catch2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im Projekt eingebunden (Single Header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Library Entwicklung lief komplett über das Testframework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Entwickler werden zur Testerstellung genötigt</a:t>
            </a:r>
          </a:p>
          <a:p>
            <a:endParaRPr lang="de-DE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E0721A-9F6D-4080-844A-58B901D8E30D}"/>
              </a:ext>
            </a:extLst>
          </p:cNvPr>
          <p:cNvSpPr txBox="1">
            <a:spLocks/>
          </p:cNvSpPr>
          <p:nvPr/>
        </p:nvSpPr>
        <p:spPr bwMode="auto">
          <a:xfrm>
            <a:off x="334963" y="4481645"/>
            <a:ext cx="11487150" cy="187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SCENARIO</a:t>
            </a:r>
            <a:r>
              <a:rPr lang="de-DE" sz="1100" dirty="0"/>
              <a:t>("Test Individual initialization", "[Individual.cpp]")</a:t>
            </a:r>
          </a:p>
          <a:p>
            <a:r>
              <a:rPr lang="de-DE" sz="1100" dirty="0"/>
              <a:t>{</a:t>
            </a:r>
          </a:p>
          <a:p>
            <a:r>
              <a:rPr lang="de-DE" sz="1100" dirty="0"/>
              <a:t>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100" dirty="0"/>
              <a:t> (int i = 0; i &lt; 100; ++i) {</a:t>
            </a:r>
          </a:p>
          <a:p>
            <a:r>
              <a:rPr lang="de-DE" sz="1100" dirty="0"/>
              <a:t>        Individual individual = Individual(size, idx_start, nullptr, nullptr);</a:t>
            </a:r>
          </a:p>
          <a:p>
            <a:r>
              <a:rPr lang="de-DE" sz="1100" dirty="0"/>
              <a:t>        std::vector&lt;int&gt; chromosome = individual.get_chromosome();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(chromosome.size() == (unsigned int) size);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(std::unique(chromosome.begin(), chromosome.end()) == chromosome.end());</a:t>
            </a:r>
          </a:p>
          <a:p>
            <a:r>
              <a:rPr lang="de-DE" sz="1100" dirty="0"/>
              <a:t>    }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170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39582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BD1-FA22-4A07-8074-128F2BE7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1E2D-8B9F-419C-AAF3-98ED1E7877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Verwendung der entwickelten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Python mit Matplotlib zur Visualisierung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Testdaten: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Abstimmung bei der Auswahl der Testdaten mit anderen Teams war leider zu spät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48 Hauptstädte der USA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Beste Distanz: 33551 Meilen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Beinhaltet sogar eine optimale Route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Stellschrauben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Crossover-Verfahren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Populationsgrößen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Mutationswahrscheinlichkeit</a:t>
            </a:r>
          </a:p>
          <a:p>
            <a:pPr lvl="1"/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3262423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5ED3C9-C620-4281-9926-09020886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74" y="2068936"/>
            <a:ext cx="10652781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1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927" y="2068936"/>
            <a:ext cx="11570186" cy="438912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189514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Generationsgröße: 10</a:t>
            </a:r>
          </a:p>
          <a:p>
            <a:r>
              <a:rPr lang="de-DE" dirty="0"/>
              <a:t>Mutation: Delete-And-Shift 5%</a:t>
            </a:r>
          </a:p>
          <a:p>
            <a:r>
              <a:rPr lang="de-DE" dirty="0"/>
              <a:t>Selektion: Survival of the fittest</a:t>
            </a:r>
          </a:p>
          <a:p>
            <a:r>
              <a:rPr lang="de-DE" dirty="0"/>
              <a:t>Marriage: Roulette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4351651" y="2658345"/>
            <a:ext cx="6177710" cy="1354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Cycle(one)-Crossover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6836488" y="2775022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6844145" y="3003927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6844145" y="3286047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6836488" y="3536839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6844145" y="3775855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08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5ED3C9-C620-4281-9926-09020886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74" y="2068936"/>
            <a:ext cx="10652781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1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927" y="2068936"/>
            <a:ext cx="11570186" cy="438912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189514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Generationsgröße: 10</a:t>
            </a:r>
          </a:p>
          <a:p>
            <a:r>
              <a:rPr lang="de-DE" dirty="0"/>
              <a:t>Mutation: Delete-And-Shift 5%</a:t>
            </a:r>
          </a:p>
          <a:p>
            <a:r>
              <a:rPr lang="de-DE" dirty="0"/>
              <a:t>Selektion: Survival of the fittest</a:t>
            </a:r>
          </a:p>
          <a:p>
            <a:r>
              <a:rPr lang="de-DE" dirty="0"/>
              <a:t>Marriage: Roulette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4351651" y="2658345"/>
            <a:ext cx="6177710" cy="1354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Cycle(one)-Crossover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6836488" y="2775022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6844145" y="3003927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6844145" y="3286047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6836488" y="3536839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6844145" y="3775855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67F83B-A599-494D-AA74-59CAAACC623F}"/>
              </a:ext>
            </a:extLst>
          </p:cNvPr>
          <p:cNvSpPr txBox="1"/>
          <p:nvPr/>
        </p:nvSpPr>
        <p:spPr>
          <a:xfrm>
            <a:off x="5321956" y="1494665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 Erreicht eine Distanz von ~55980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55980/33351 = 1,6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-67%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31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F48-1476-4C40-A011-77DB540B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– Erkenntnisse nach ersten Versuchen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5793-FF99-476C-BF19-8AC36231B3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Startpopulation verliert schnell an ihrer „Einzigartigkeit“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Verfahren ermöglichen es, dass mehrere Individuen selbe Chromosom tragen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Effekt verstärkt sich sehr schnell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wenigen Generationen besteht die Population nur noch aus einem Individuum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 diesem Zeitpunkt gleicht das Verfahren dem Shufflen einer Liste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Lediglich die 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Lösung: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Verfahren werden darauf abgestimmt doppelte Individuen zu erkennen und zu löschen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Elternteile müssen unterschiedlich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der Selektion wird geprüft ob zufällig dopplungen Entstanden sind und gelöscht.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845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C6C1C6-DE35-49E1-8E14-4314FE19E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26" y="1852718"/>
            <a:ext cx="11157241" cy="4448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2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41373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Generationsgröße: 10</a:t>
            </a:r>
          </a:p>
          <a:p>
            <a:r>
              <a:rPr lang="de-DE" dirty="0"/>
              <a:t>Mutation: Delete-And-Shift 5%</a:t>
            </a:r>
          </a:p>
          <a:p>
            <a:r>
              <a:rPr lang="de-DE" dirty="0"/>
              <a:t>Selektion: Survival of the fittest </a:t>
            </a:r>
            <a:r>
              <a:rPr lang="de-DE" b="1" dirty="0"/>
              <a:t>Distinkt</a:t>
            </a:r>
          </a:p>
          <a:p>
            <a:r>
              <a:rPr lang="de-DE" dirty="0"/>
              <a:t>Marriage: Roulette </a:t>
            </a:r>
            <a:r>
              <a:rPr lang="de-DE" b="1" dirty="0"/>
              <a:t>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~48008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48008/33551 = 1,43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-43%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78406" y="2536059"/>
            <a:ext cx="26186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Cycle(one)-Crossover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216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BCB806C-ADE2-40AA-A7F0-38870B910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09" y="1834642"/>
            <a:ext cx="11009398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3 – Änderung der Populationsgröße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41373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de-DE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Crossover: </a:t>
            </a:r>
            <a:r>
              <a:rPr lang="de-DE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Order-Crossover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de-DE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Mutation: Delete-And-Shift 5%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de-DE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Selektion: Survival of the fittest Distinkt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de-DE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Marriage: Roulette 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~36520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36520/33551 = 1,088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-8,8%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78406" y="2536059"/>
            <a:ext cx="2618660" cy="1585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 Individuen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C89801-AB40-4809-8728-F4384D39E04D}"/>
              </a:ext>
            </a:extLst>
          </p:cNvPr>
          <p:cNvSpPr/>
          <p:nvPr/>
        </p:nvSpPr>
        <p:spPr>
          <a:xfrm>
            <a:off x="7394558" y="3930829"/>
            <a:ext cx="304800" cy="98377"/>
          </a:xfrm>
          <a:prstGeom prst="ellipse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81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D086E4-2267-4551-AF50-E62A44A89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40" y="1853001"/>
            <a:ext cx="11009398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4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41373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Populationsgröße: </a:t>
            </a:r>
            <a:r>
              <a:rPr lang="de-DE" b="1" dirty="0"/>
              <a:t>300</a:t>
            </a:r>
          </a:p>
          <a:p>
            <a:r>
              <a:rPr lang="de-DE" dirty="0"/>
              <a:t>Mutation: Delete-And-Shift 5%</a:t>
            </a:r>
          </a:p>
          <a:p>
            <a:r>
              <a:rPr lang="de-DE" dirty="0"/>
              <a:t>Selektion: Survival of the fittest Distinkt</a:t>
            </a:r>
          </a:p>
          <a:p>
            <a:r>
              <a:rPr lang="de-DE" dirty="0"/>
              <a:t>Marriage: Roulette 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~34669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34669/33551 = 1,033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-3,3%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78406" y="2536059"/>
            <a:ext cx="26186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Cycle(one)-Crossover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12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B19116-A440-48C3-8DE7-711AB6124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49" y="1884880"/>
            <a:ext cx="10887800" cy="415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5 – Änderung der Mutationsrate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41373"/>
            <a:ext cx="9170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Crossover: </a:t>
            </a:r>
            <a:r>
              <a:rPr lang="de-DE" b="1" dirty="0"/>
              <a:t>Edge-Recombination</a:t>
            </a:r>
          </a:p>
          <a:p>
            <a:r>
              <a:rPr lang="de-DE" dirty="0"/>
              <a:t>Generationsgröße: 300</a:t>
            </a:r>
          </a:p>
          <a:p>
            <a:r>
              <a:rPr lang="de-DE" dirty="0"/>
              <a:t>Mutation: Delete-And-Shift</a:t>
            </a:r>
          </a:p>
          <a:p>
            <a:r>
              <a:rPr lang="de-DE" dirty="0"/>
              <a:t>Selektion: Survival of the fittest Distinkt</a:t>
            </a:r>
          </a:p>
          <a:p>
            <a:r>
              <a:rPr lang="de-DE" dirty="0"/>
              <a:t>Marriage: Roulette 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~3466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34669/33551 = 1,033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-3,3%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78406" y="2536059"/>
            <a:ext cx="26186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5%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10%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50%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80%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100%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– Genetische Algorithmen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26F86-BE62-4E0E-8E42-EA1419C54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58" y="1877489"/>
            <a:ext cx="8953593" cy="35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42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D0C9C7-AD5B-4EF8-BFDE-849C825F4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194" y="1887774"/>
            <a:ext cx="10549637" cy="4212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6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41373"/>
            <a:ext cx="9170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Generationsgröße: 300</a:t>
            </a:r>
          </a:p>
          <a:p>
            <a:r>
              <a:rPr lang="de-DE" dirty="0"/>
              <a:t>Mutationsrate: 10%</a:t>
            </a:r>
          </a:p>
          <a:p>
            <a:r>
              <a:rPr lang="de-DE" dirty="0"/>
              <a:t>Mutation: Delete-And-Shift</a:t>
            </a:r>
          </a:p>
          <a:p>
            <a:r>
              <a:rPr lang="de-DE" dirty="0"/>
              <a:t>Selektion: Survival of the fittest Distinkt</a:t>
            </a:r>
          </a:p>
          <a:p>
            <a:r>
              <a:rPr lang="de-DE" dirty="0"/>
              <a:t>Marriage: Roulette 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~34372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Delta: 34372/33551 = 1,024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-2,4%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99358" y="2515822"/>
            <a:ext cx="26186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Cycle(one)-Crossover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25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7 – Vergleich der Routen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642873" y="1250886"/>
            <a:ext cx="9170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Generationsgröße: 300</a:t>
            </a:r>
          </a:p>
          <a:p>
            <a:r>
              <a:rPr lang="de-DE" dirty="0"/>
              <a:t>Mutationsrate: 10%</a:t>
            </a:r>
          </a:p>
          <a:p>
            <a:r>
              <a:rPr lang="de-DE" dirty="0"/>
              <a:t>Mutation: Delete-And-Shift</a:t>
            </a:r>
          </a:p>
          <a:p>
            <a:r>
              <a:rPr lang="de-DE" dirty="0"/>
              <a:t>Selektion: Survival of the fittest Distinkt</a:t>
            </a:r>
          </a:p>
          <a:p>
            <a:r>
              <a:rPr lang="de-DE" dirty="0"/>
              <a:t>Marriage: Roulette Distinkt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236E4-FBF6-4C41-8864-FB4469444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79" y="2519265"/>
            <a:ext cx="5117255" cy="38379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D20B23-8BDF-4E0E-8FAD-4A5B0D34C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022" y="2494276"/>
            <a:ext cx="5117255" cy="38379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5F743E-4CD4-4DCC-80BB-4E2CB1D960CF}"/>
              </a:ext>
            </a:extLst>
          </p:cNvPr>
          <p:cNvSpPr txBox="1"/>
          <p:nvPr/>
        </p:nvSpPr>
        <p:spPr>
          <a:xfrm>
            <a:off x="1806767" y="2673716"/>
            <a:ext cx="46543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Bester Möglicher Rundlauf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2925E-2C46-458F-A4FE-0278B0E346B0}"/>
              </a:ext>
            </a:extLst>
          </p:cNvPr>
          <p:cNvSpPr txBox="1"/>
          <p:nvPr/>
        </p:nvSpPr>
        <p:spPr>
          <a:xfrm>
            <a:off x="8428060" y="2643143"/>
            <a:ext cx="22820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 nach Simulation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856AAF-8138-4A99-BDD9-C2879251B0C1}"/>
              </a:ext>
            </a:extLst>
          </p:cNvPr>
          <p:cNvSpPr txBox="1"/>
          <p:nvPr/>
        </p:nvSpPr>
        <p:spPr>
          <a:xfrm>
            <a:off x="7431932" y="1177047"/>
            <a:ext cx="39786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Erreichte Distanz: 34372 Meilen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Delta: 34372/33551 = 1,024 = 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-2,4%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Laufzeit: ~20 Sekunden </a:t>
            </a:r>
          </a:p>
        </p:txBody>
      </p:sp>
    </p:spTree>
    <p:extLst>
      <p:ext uri="{BB962C8B-B14F-4D97-AF65-F5344CB8AC3E}">
        <p14:creationId xmlns:p14="http://schemas.microsoft.com/office/powerpoint/2010/main" val="3621128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86731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25143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03D2-0CEE-44CB-9ADD-87921AD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84AC-0BB0-4390-A9D0-F43811B71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 requests wurden gewissenhaft bearbeitet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Kommunikation über Discord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Arbeitsweisen konnten sich ergänzen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Faire Arbeitsteilung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Kompromisse konnten immer gefunden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Hohe Codequalität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Was könnte besser sein?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von kontinuierlicher Integration (Jenkins)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Zum Start noch klarer Definieren was überhaupt das Zielsystem sein soll (32 Bit vs. 64 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Umgang mit C++ auf Windows extrem kompliziert...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65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112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8B6-F477-47BD-92C1-C5A87EE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FD1F-22A7-4CE1-848E-F26C723EE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Guter Code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, klare Architektur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Erweiterbarkeit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Dokumentation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Experimente konnten zeigen, dann vor allem die Populationsgröße und die Wahl des Crossover-Verfahrens das Ergebnis beeinflussen.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Mutation ist relativ unwichtig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Erhöhung der Anzahl der Generationen verändert Ergebnis nur bis zu einem gewissen Punkt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894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81E1-3827-444D-B85D-94516A9B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D160-3911-4D19-84D1-924A7E116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Code überarbeiten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Code mit hinblick auf Performance überarbeiten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Ungenutzten Code entfernen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Dokumentation weiter verbessern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Beispielprogramm auf CD lauffähig machen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Pyinstaller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2322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1059048-CA97-4EAA-842D-535F0C108203}"/>
              </a:ext>
            </a:extLst>
          </p:cNvPr>
          <p:cNvSpPr txBox="1"/>
          <p:nvPr/>
        </p:nvSpPr>
        <p:spPr>
          <a:xfrm>
            <a:off x="7825273" y="3205901"/>
            <a:ext cx="3847562" cy="28714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 Dank</a:t>
            </a:r>
            <a:b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40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85969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A8B5-A67B-499F-9FE8-B30BB2D2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73900-B0D7-4519-868D-06B7D2DF2F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hlinkClick r:id="rId2"/>
            </a:endParaRPr>
          </a:p>
          <a:p>
            <a:pPr marL="0" indent="0">
              <a:buNone/>
            </a:pPr>
            <a:r>
              <a:rPr lang="de-DE" dirty="0"/>
              <a:t>Traveling Salesman Problem:</a:t>
            </a:r>
            <a:endParaRPr lang="de-DE" dirty="0">
              <a:hlinkClick r:id="rId2"/>
            </a:endParaRPr>
          </a:p>
          <a:p>
            <a:pPr marL="0" indent="0">
              <a:buNone/>
            </a:pPr>
            <a:r>
              <a:rPr lang="de-DE" dirty="0">
                <a:hlinkClick r:id="rId2"/>
              </a:rPr>
              <a:t>http://seor.vse.gmu.edu/~khoffman/TSP_Hoffman_Padberg_Rinaldi.pdf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Datensatz:</a:t>
            </a:r>
          </a:p>
          <a:p>
            <a:pPr marL="0" indent="0">
              <a:buNone/>
            </a:pPr>
            <a:r>
              <a:rPr lang="de-DE" dirty="0"/>
              <a:t>https://people.sc.fsu.edu/~jburkardt/datasets/tsp/tsp.html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2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Traveling Salesman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2517" y="1280160"/>
            <a:ext cx="8131025" cy="3611909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Besuche die Städte in einer Reihenfolge unter den Bedingungen, dass</a:t>
            </a:r>
          </a:p>
          <a:p>
            <a:pPr lvl="2"/>
            <a:r>
              <a:rPr lang="de-DE" dirty="0"/>
              <a:t>... keine Stadt außer der Startstadt zwei mal besucht wird und</a:t>
            </a:r>
          </a:p>
          <a:p>
            <a:pPr lvl="2"/>
            <a:r>
              <a:rPr lang="de-DE" dirty="0"/>
              <a:t>... die zurückgelegte Distanz möglichst kurz ist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Routen =&gt; Individuen</a:t>
            </a:r>
          </a:p>
          <a:p>
            <a:r>
              <a:rPr lang="de-DE" dirty="0"/>
              <a:t>Berlin – Hamburg – Leipzig – Berlin</a:t>
            </a:r>
          </a:p>
          <a:p>
            <a:r>
              <a:rPr lang="de-DE" dirty="0"/>
              <a:t>[   1	,     0          ,      2        ,    1    ]</a:t>
            </a:r>
          </a:p>
          <a:p>
            <a:r>
              <a:rPr lang="de-DE" dirty="0"/>
              <a:t>=&gt; Array welches verändert werden muss: [0,2]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Menge von Routen =&gt; Population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  <a:p>
            <a:r>
              <a:rPr lang="de-DE" dirty="0"/>
              <a:t>			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C4BDE-B22C-44C8-AD81-8A051CB3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63" y="1326906"/>
            <a:ext cx="3105150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F6ED0-6337-4F2E-9028-E0949691FC89}"/>
              </a:ext>
            </a:extLst>
          </p:cNvPr>
          <p:cNvSpPr txBox="1"/>
          <p:nvPr/>
        </p:nvSpPr>
        <p:spPr>
          <a:xfrm>
            <a:off x="328458" y="4707403"/>
            <a:ext cx="83551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6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https://de.wikipedia.org/wiki/Problem_des_Handlungsreisenden#/media/Datei:TSP_Deutschland_3.</a:t>
            </a:r>
            <a:r>
              <a:rPr lang="de-DE" sz="5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de-DE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Ziele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73" y="2443135"/>
            <a:ext cx="11487150" cy="5020628"/>
          </a:xfrm>
        </p:spPr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r>
              <a:rPr lang="de-DE" dirty="0"/>
              <a:t>2. Untersuchung welche Stellschrauben der Genetischen Algorithmen das Resultat inwieweit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69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523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7C8D-D84F-4999-A245-FBCA305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Konzept - Anforderungsanalyse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4C8A-0F11-48D0-AA8A-A018D3ADE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59"/>
            <a:ext cx="11487150" cy="2368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Liste der Städte (Namen + Distanzen) sollen aus einer Datei (mit bestimmter Formatierung) auslesbar sein, damit diese Daten ohne Programmieraufwand verändert werden können.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mit Genetischen Algorithmen das Travelling Salesman Problem umsetzen.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Routen auf Grundlage derer Gesamtdistanz beurteilen und weiterverarbeiten.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686D7F-90D2-4241-884B-80578F152948}"/>
              </a:ext>
            </a:extLst>
          </p:cNvPr>
          <p:cNvSpPr txBox="1">
            <a:spLocks/>
          </p:cNvSpPr>
          <p:nvPr/>
        </p:nvSpPr>
        <p:spPr bwMode="auto">
          <a:xfrm>
            <a:off x="352425" y="4034902"/>
            <a:ext cx="11487150" cy="154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Nichtfunktionale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auf Windows 10 ausführbar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vollständig dokumentiert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testbar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bedienbar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als Executable ausführbar sein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4506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C84-A6E2-4F1F-AB9E-70C874E0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Systemmodellierung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B10F8B1-D1B7-4D4C-8AC5-38457F00AC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7444" y="1933251"/>
            <a:ext cx="4551301" cy="49247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Simulator verbirgt Komplexität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Nimmt Befehle des Nutzers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stellt den Algorithmus über den Simulator 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hat hohe Wiederverwertbarkeit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leicht erweiterbar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ist sehr gut testbar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Einheitliche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B8EC7-95AB-41DE-816E-C61FAC8E6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6" y="1393793"/>
            <a:ext cx="6447115" cy="45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8577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square" rtlCol="0" anchor="ctr">
        <a:noAutofit/>
      </a:bodyPr>
      <a:lstStyle>
        <a:defPPr algn="ctr">
          <a:spcAft>
            <a:spcPts val="6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dirty="0">
            <a:solidFill>
              <a:srgbClr val="4A5C6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6298</Words>
  <Application>Microsoft Office PowerPoint</Application>
  <PresentationFormat>Widescreen</PresentationFormat>
  <Paragraphs>979</Paragraphs>
  <Slides>49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JetBrains Mono</vt:lpstr>
      <vt:lpstr>Wingdings</vt:lpstr>
      <vt:lpstr>Symbol</vt:lpstr>
      <vt:lpstr>Folienmaster für Fachbereiche</vt:lpstr>
      <vt:lpstr>1_Folienmaster für Fachbereiche</vt:lpstr>
      <vt:lpstr>PowerPoint Presentation</vt:lpstr>
      <vt:lpstr>Thematischer Ablauf</vt:lpstr>
      <vt:lpstr>Thematischer Ablauf</vt:lpstr>
      <vt:lpstr>Einführung – Genetische Algorithmen</vt:lpstr>
      <vt:lpstr>Einführung - Traveling Salesman Problem</vt:lpstr>
      <vt:lpstr>Einführung - Ziele</vt:lpstr>
      <vt:lpstr>Thematischer Ablauf</vt:lpstr>
      <vt:lpstr>Konzept - Anforderungsanalyse</vt:lpstr>
      <vt:lpstr>Konzept - Systemmodellierung</vt:lpstr>
      <vt:lpstr>Thematischer Ablauf</vt:lpstr>
      <vt:lpstr>Realisierung - Programmiersprachen</vt:lpstr>
      <vt:lpstr>Realisierung – Frameworks und Bibliotheken</vt:lpstr>
      <vt:lpstr>Realisierung – Individuen und Populationen</vt:lpstr>
      <vt:lpstr>Beispiel einer Rating und Fitness-Funktion</vt:lpstr>
      <vt:lpstr>Realisierung – Marriage-Algorithmus</vt:lpstr>
      <vt:lpstr>Realisierung – Crossover-Algorithmen</vt:lpstr>
      <vt:lpstr>Realisierung – Partially-Matches-Crossover</vt:lpstr>
      <vt:lpstr>Realisierung – Order-Crossover</vt:lpstr>
      <vt:lpstr>Realisierung – Cycle-Crossover-One-Cycle</vt:lpstr>
      <vt:lpstr>Realisierung – Cycle-Crossover-All-Cycles</vt:lpstr>
      <vt:lpstr>Realisierung – Edge-Rocombination-Algorithmus</vt:lpstr>
      <vt:lpstr>Realisierung – Edge-Rocombination-Algorithmus</vt:lpstr>
      <vt:lpstr>Realisierung – Edge-Rocombination-Algorithmus</vt:lpstr>
      <vt:lpstr>Realisierung – Edge-Rocombination-Algorithmus</vt:lpstr>
      <vt:lpstr>Realisierung – Edge-Rocombination-Algorithmus</vt:lpstr>
      <vt:lpstr>Realisierung – Mutations-Algorithmus</vt:lpstr>
      <vt:lpstr>Realisierung – Selektions-Algorithmus</vt:lpstr>
      <vt:lpstr>Realisierung - Simulator</vt:lpstr>
      <vt:lpstr>Realisierung – Python-Schnittstelle</vt:lpstr>
      <vt:lpstr>Realisierung – Testen</vt:lpstr>
      <vt:lpstr>Thematischer Ablauf</vt:lpstr>
      <vt:lpstr>Experimente</vt:lpstr>
      <vt:lpstr>Experimente 1 – Vergleich der Crossover-Verfahren</vt:lpstr>
      <vt:lpstr>Experimente 1 – Vergleich der Crossover-Verfahren</vt:lpstr>
      <vt:lpstr>Experimente – Erkenntnisse nach ersten Versuchen</vt:lpstr>
      <vt:lpstr>Experimente 2 – Vergleich der Crossover-Verfahren</vt:lpstr>
      <vt:lpstr>Experimente 3 – Änderung der Populationsgröße</vt:lpstr>
      <vt:lpstr>Experimente 4 – Vergleich der Crossover-Verfahren</vt:lpstr>
      <vt:lpstr>Experimente 5 – Änderung der Mutationsrate</vt:lpstr>
      <vt:lpstr>Experimente 6 – Vergleich der Crossover-Verfahren</vt:lpstr>
      <vt:lpstr>Experimente 7 – Vergleich der Routen</vt:lpstr>
      <vt:lpstr>Thematischer Ablauf</vt:lpstr>
      <vt:lpstr>Thematischer Ablauf</vt:lpstr>
      <vt:lpstr>Retrospective</vt:lpstr>
      <vt:lpstr>Thematischer Ablauf</vt:lpstr>
      <vt:lpstr>Fazit</vt:lpstr>
      <vt:lpstr>Ausblick</vt:lpstr>
      <vt:lpstr>PowerPoint Presentation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Jannis Weber</dc:creator>
  <cp:lastModifiedBy>niklas hartinger</cp:lastModifiedBy>
  <cp:revision>190</cp:revision>
  <dcterms:created xsi:type="dcterms:W3CDTF">2020-12-21T04:06:50Z</dcterms:created>
  <dcterms:modified xsi:type="dcterms:W3CDTF">2021-01-24T10:16:29Z</dcterms:modified>
</cp:coreProperties>
</file>