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  <p:sldMasterId id="2147483678" r:id="rId2"/>
  </p:sldMasterIdLst>
  <p:notesMasterIdLst>
    <p:notesMasterId r:id="rId53"/>
  </p:notesMasterIdLst>
  <p:handoutMasterIdLst>
    <p:handoutMasterId r:id="rId54"/>
  </p:handoutMasterIdLst>
  <p:sldIdLst>
    <p:sldId id="256" r:id="rId3"/>
    <p:sldId id="260" r:id="rId4"/>
    <p:sldId id="313" r:id="rId5"/>
    <p:sldId id="259" r:id="rId6"/>
    <p:sldId id="262" r:id="rId7"/>
    <p:sldId id="261" r:id="rId8"/>
    <p:sldId id="314" r:id="rId9"/>
    <p:sldId id="263" r:id="rId10"/>
    <p:sldId id="264" r:id="rId11"/>
    <p:sldId id="315" r:id="rId12"/>
    <p:sldId id="270" r:id="rId13"/>
    <p:sldId id="271" r:id="rId14"/>
    <p:sldId id="284" r:id="rId15"/>
    <p:sldId id="285" r:id="rId16"/>
    <p:sldId id="272" r:id="rId17"/>
    <p:sldId id="274" r:id="rId18"/>
    <p:sldId id="287" r:id="rId19"/>
    <p:sldId id="288" r:id="rId20"/>
    <p:sldId id="295" r:id="rId21"/>
    <p:sldId id="290" r:id="rId22"/>
    <p:sldId id="321" r:id="rId23"/>
    <p:sldId id="292" r:id="rId24"/>
    <p:sldId id="296" r:id="rId25"/>
    <p:sldId id="297" r:id="rId26"/>
    <p:sldId id="298" r:id="rId27"/>
    <p:sldId id="299" r:id="rId28"/>
    <p:sldId id="276" r:id="rId29"/>
    <p:sldId id="277" r:id="rId30"/>
    <p:sldId id="275" r:id="rId31"/>
    <p:sldId id="278" r:id="rId32"/>
    <p:sldId id="286" r:id="rId33"/>
    <p:sldId id="316" r:id="rId34"/>
    <p:sldId id="279" r:id="rId35"/>
    <p:sldId id="304" r:id="rId36"/>
    <p:sldId id="307" r:id="rId37"/>
    <p:sldId id="300" r:id="rId38"/>
    <p:sldId id="306" r:id="rId39"/>
    <p:sldId id="308" r:id="rId40"/>
    <p:sldId id="309" r:id="rId41"/>
    <p:sldId id="310" r:id="rId42"/>
    <p:sldId id="311" r:id="rId43"/>
    <p:sldId id="312" r:id="rId44"/>
    <p:sldId id="317" r:id="rId45"/>
    <p:sldId id="318" r:id="rId46"/>
    <p:sldId id="281" r:id="rId47"/>
    <p:sldId id="319" r:id="rId48"/>
    <p:sldId id="282" r:id="rId49"/>
    <p:sldId id="283" r:id="rId50"/>
    <p:sldId id="257" r:id="rId51"/>
    <p:sldId id="320" r:id="rId52"/>
  </p:sldIdLst>
  <p:sldSz cx="12192000" cy="6858000"/>
  <p:notesSz cx="6858000" cy="9144000"/>
  <p:embeddedFontLst>
    <p:embeddedFont>
      <p:font typeface="Calibri" panose="020F0502020204030204" pitchFamily="34" charset="0"/>
      <p:regular r:id="rId55"/>
      <p:bold r:id="rId56"/>
      <p:italic r:id="rId57"/>
      <p:boldItalic r:id="rId58"/>
    </p:embeddedFont>
    <p:embeddedFont>
      <p:font typeface="Cambria Math" panose="02040503050406030204" pitchFamily="18" charset="0"/>
      <p:regular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Einleitung" id="{41A7A580-A596-4B95-8DCF-547DC6BB0ACE}">
          <p14:sldIdLst>
            <p14:sldId id="256"/>
            <p14:sldId id="260"/>
            <p14:sldId id="313"/>
            <p14:sldId id="259"/>
            <p14:sldId id="262"/>
            <p14:sldId id="261"/>
            <p14:sldId id="314"/>
            <p14:sldId id="263"/>
            <p14:sldId id="264"/>
            <p14:sldId id="315"/>
            <p14:sldId id="270"/>
            <p14:sldId id="271"/>
            <p14:sldId id="284"/>
            <p14:sldId id="285"/>
            <p14:sldId id="272"/>
            <p14:sldId id="274"/>
            <p14:sldId id="287"/>
            <p14:sldId id="288"/>
            <p14:sldId id="295"/>
            <p14:sldId id="290"/>
            <p14:sldId id="321"/>
            <p14:sldId id="292"/>
            <p14:sldId id="296"/>
            <p14:sldId id="297"/>
            <p14:sldId id="298"/>
            <p14:sldId id="299"/>
            <p14:sldId id="276"/>
            <p14:sldId id="277"/>
            <p14:sldId id="275"/>
            <p14:sldId id="278"/>
            <p14:sldId id="286"/>
            <p14:sldId id="316"/>
            <p14:sldId id="279"/>
            <p14:sldId id="304"/>
            <p14:sldId id="307"/>
            <p14:sldId id="300"/>
            <p14:sldId id="306"/>
            <p14:sldId id="308"/>
            <p14:sldId id="309"/>
            <p14:sldId id="310"/>
            <p14:sldId id="311"/>
            <p14:sldId id="312"/>
            <p14:sldId id="317"/>
            <p14:sldId id="318"/>
            <p14:sldId id="281"/>
            <p14:sldId id="319"/>
            <p14:sldId id="282"/>
            <p14:sldId id="283"/>
            <p14:sldId id="257"/>
            <p14:sldId id="3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11">
          <p15:clr>
            <a:srgbClr val="A4A3A4"/>
          </p15:clr>
        </p15:guide>
        <p15:guide id="3" pos="4929">
          <p15:clr>
            <a:srgbClr val="A4A3A4"/>
          </p15:clr>
        </p15:guide>
        <p15:guide id="4" orient="horz" pos="7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klas hartinger" initials="nh" lastIdx="1" clrIdx="0">
    <p:extLst>
      <p:ext uri="{19B8F6BF-5375-455C-9EA6-DF929625EA0E}">
        <p15:presenceInfo xmlns:p15="http://schemas.microsoft.com/office/powerpoint/2012/main" userId="57c72d3db51efbc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5C66"/>
    <a:srgbClr val="80BA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032" autoAdjust="0"/>
  </p:normalViewPr>
  <p:slideViewPr>
    <p:cSldViewPr snapToGrid="0">
      <p:cViewPr varScale="1">
        <p:scale>
          <a:sx n="64" d="100"/>
          <a:sy n="64" d="100"/>
        </p:scale>
        <p:origin x="1397" y="58"/>
      </p:cViewPr>
      <p:guideLst>
        <p:guide orient="horz" pos="2160"/>
        <p:guide pos="211"/>
        <p:guide pos="4929"/>
        <p:guide orient="horz" pos="79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font" Target="fonts/font1.fntdata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4.fntdata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font" Target="fonts/font2.fntdata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fonts/font5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font" Target="fonts/font3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Roulette</a:t>
            </a:r>
            <a:r>
              <a:rPr lang="en-US" baseline="0" dirty="0"/>
              <a:t>-Rad</a:t>
            </a:r>
            <a:endParaRPr lang="en-US" dirty="0"/>
          </a:p>
        </c:rich>
      </c:tx>
      <c:layout>
        <c:manualLayout>
          <c:xMode val="edge"/>
          <c:yMode val="edge"/>
          <c:x val="0.42049862467150839"/>
          <c:y val="5.78713591497885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F12-45B2-BA5F-766E3356789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F12-45B2-BA5F-766E3356789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F12-45B2-BA5F-766E3356789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F12-45B2-BA5F-766E3356789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F12-45B2-BA5F-766E33567893}"/>
              </c:ext>
            </c:extLst>
          </c:dPt>
          <c:cat>
            <c:strRef>
              <c:f>Sheet1!$A$2:$A$6</c:f>
              <c:strCache>
                <c:ptCount val="5"/>
                <c:pt idx="0">
                  <c:v>Individuum 1, hohe Fitness</c:v>
                </c:pt>
                <c:pt idx="1">
                  <c:v>Individuum 2, mittlere Fitness</c:v>
                </c:pt>
                <c:pt idx="2">
                  <c:v>Individuum 3, niedrige Fitness</c:v>
                </c:pt>
                <c:pt idx="3">
                  <c:v>Individuum 4, niedrige Fitness</c:v>
                </c:pt>
                <c:pt idx="4">
                  <c:v>Individuum 5, schlechteste Fitness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6B-4AD1-BD33-7737F5A648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495323057878517"/>
          <c:y val="0.24358698688509509"/>
          <c:w val="0.33764313178687622"/>
          <c:h val="0.7395054771022981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CAD28EE-31DF-4B22-A016-DD91C3B240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4F1B5E7-3648-4596-B75E-73E5671ACE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446E8-F186-42E5-80D9-72B8BAA14DE1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1059919-9C10-4C40-9DF2-43580F54B0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551ED4-F8F3-43A6-9EE6-B35A088501A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4D026-2293-4E57-8FE7-732FB82089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9448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Einführung: Genetischen Algorithmus Überblick, TSP, Ziele des Projekts</a:t>
            </a:r>
          </a:p>
          <a:p>
            <a:r>
              <a:rPr lang="de-DE" dirty="0"/>
              <a:t>Konzept: Anforderungsanalyse, Systemmodellierung</a:t>
            </a:r>
          </a:p>
          <a:p>
            <a:r>
              <a:rPr lang="de-DE" dirty="0"/>
              <a:t>Realisierung: Umsetzung im Detail</a:t>
            </a:r>
          </a:p>
          <a:p>
            <a:r>
              <a:rPr lang="de-DE" dirty="0"/>
              <a:t>Experimente: Verschiedenen Versuche die durchgeführt wurden</a:t>
            </a:r>
          </a:p>
          <a:p>
            <a:r>
              <a:rPr lang="de-DE" dirty="0"/>
              <a:t>Demo: Kurze Demonstration</a:t>
            </a:r>
          </a:p>
          <a:p>
            <a:r>
              <a:rPr lang="de-DE" dirty="0"/>
              <a:t>Retro: Erfahrungen aus dem Projekt</a:t>
            </a:r>
          </a:p>
          <a:p>
            <a:r>
              <a:rPr lang="de-DE" dirty="0"/>
              <a:t>Fazit</a:t>
            </a:r>
          </a:p>
          <a:p>
            <a:r>
              <a:rPr lang="de-DE" dirty="0"/>
              <a:t>Ausblick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13126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Es wird zuerst getauscht dann korrigiert</a:t>
            </a:r>
          </a:p>
          <a:p>
            <a:endParaRPr lang="de-DE" dirty="0"/>
          </a:p>
          <a:p>
            <a:r>
              <a:rPr lang="de-DE" dirty="0"/>
              <a:t>Neigt dazu die absoluten Elementposition zu erhalten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29251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de-DE" dirty="0"/>
              <a:t>Es wird zuerst korrigiert und dann getauscht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de-DE" dirty="0"/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de-DE" dirty="0"/>
              <a:t>Neigt dazu die relative Elementposition zu erhalten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3729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99776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94995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Rein Kantenorientiert</a:t>
            </a:r>
          </a:p>
          <a:p>
            <a:r>
              <a:rPr lang="de-DE" dirty="0"/>
              <a:t>Position der absoluten Positionen spielen keine Rolle</a:t>
            </a:r>
          </a:p>
          <a:p>
            <a:r>
              <a:rPr lang="de-DE" dirty="0"/>
              <a:t>Es wird ein Kind aus möglichst vielen Kanten der beiden Eltern zu generieren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58299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Achsenbeschriftung erklären</a:t>
            </a:r>
          </a:p>
          <a:p>
            <a:r>
              <a:rPr lang="de-DE" dirty="0"/>
              <a:t>Optimum erklären</a:t>
            </a:r>
          </a:p>
          <a:p>
            <a:r>
              <a:rPr lang="de-DE" dirty="0"/>
              <a:t>1000 Generationen</a:t>
            </a:r>
          </a:p>
          <a:p>
            <a:endParaRPr lang="de-DE" dirty="0"/>
          </a:p>
          <a:p>
            <a:r>
              <a:rPr lang="de-DE" dirty="0"/>
              <a:t>10 Durchgänge, Mittelwert gebildet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49845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Erkenntnis: Die Populationsgröße war viel zu klein gewählt.</a:t>
            </a:r>
          </a:p>
          <a:p>
            <a:r>
              <a:rPr lang="de-DE" dirty="0"/>
              <a:t>Daher ab jetzt Popultionsgröße von 300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38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05618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Plötzlich ist Edge Recombination besser als Order-Crossover</a:t>
            </a:r>
          </a:p>
          <a:p>
            <a:r>
              <a:rPr lang="de-DE" dirty="0"/>
              <a:t>=&gt; Grund ist, dass Edge Recombination Kantenbasiert ist und beim TSP die kanten am wichtigsten sind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39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69077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Mutationsrate hat nur einen geringen Einfluss auf das Ergebnis.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de-DE" dirty="0"/>
              <a:t>Mutationsmethode führt auch nur eine kleine Mutation aus.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de-DE" dirty="0"/>
              <a:t>Durch eine andere Mutationsmethode könnte Effekt verstärkt werden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de-DE" dirty="0"/>
              <a:t>Bei genetischen Algorithmen soll die Mutation aber auch nur eine untergeordnete Rolle spielen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08764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Endergebnisse</a:t>
            </a:r>
          </a:p>
          <a:p>
            <a:r>
              <a:rPr lang="de-DE" dirty="0"/>
              <a:t>Mittelwerte der Distanz des besten Individuums je Generation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41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418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63161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Simulation erzeugt nicht immer die selbe Route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42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4579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Individuen und Populationen werden verarbeitet.</a:t>
            </a:r>
          </a:p>
          <a:p>
            <a:r>
              <a:rPr lang="de-DE" dirty="0"/>
              <a:t>Hochzeit: Auswahl ist von der Fitness des Individuums abhängig =&gt; Hohe Fitness, Hohe Wahrscheinlichkeit ausgewählt zu werden</a:t>
            </a:r>
          </a:p>
          <a:p>
            <a:r>
              <a:rPr lang="de-DE" dirty="0"/>
              <a:t>Crossover: Wichtigste Teil der Genetischen Algorithmen. Bilden Von Kindern aus Eltern</a:t>
            </a:r>
          </a:p>
          <a:p>
            <a:r>
              <a:rPr lang="de-DE" dirty="0"/>
              <a:t>Mutation: Unwichtiger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0937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Schlüsselwort Codieurng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2895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1462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1. FMC Diagramm vorbereitet</a:t>
            </a:r>
          </a:p>
          <a:p>
            <a:r>
              <a:rPr lang="de-DE" dirty="0"/>
              <a:t>2. Entschieden die Genetischen Algorithmen als Library umzusetzen</a:t>
            </a:r>
          </a:p>
          <a:p>
            <a:r>
              <a:rPr lang="de-DE" dirty="0"/>
              <a:t>3. Beutzer verwendet Library über ein beliebes Frontend</a:t>
            </a:r>
          </a:p>
          <a:p>
            <a:r>
              <a:rPr lang="de-DE" dirty="0"/>
              <a:t>4. Simulator</a:t>
            </a:r>
          </a:p>
          <a:p>
            <a:r>
              <a:rPr lang="de-DE" dirty="0"/>
              <a:t>5. Genetischen Algos</a:t>
            </a:r>
          </a:p>
          <a:p>
            <a:r>
              <a:rPr lang="de-DE" dirty="0"/>
              <a:t>6. Daten die ausgetauscht werden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567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Besonderheit: Fitness und rating Funktion sind nicht hard-coded. Werden injeziert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de-DE" dirty="0"/>
              <a:t>Rating: Misst wie nah das Individuum am Optimum ist.</a:t>
            </a:r>
          </a:p>
          <a:p>
            <a:r>
              <a:rPr lang="de-DE" dirty="0"/>
              <a:t>Fitness: Entspricht der WS als Elternindividuum ausgewählt zu werden</a:t>
            </a:r>
          </a:p>
          <a:p>
            <a:r>
              <a:rPr lang="de-DE" dirty="0"/>
              <a:t>Rating kann auch gleich der Fitness sein oder sehr sehr ähnlich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9303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unserem Fall sind die Funktionen sehr ähnlich.</a:t>
            </a:r>
          </a:p>
          <a:p>
            <a:r>
              <a:rPr lang="de-DE" dirty="0"/>
              <a:t>Die fitness ist das negative Rating, denn wir wollten dass</a:t>
            </a:r>
          </a:p>
          <a:p>
            <a:r>
              <a:rPr lang="de-DE" dirty="0"/>
              <a:t>Eine höhere Fitness = besseres Individuum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6354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de-DE" dirty="0"/>
              <a:t>Erkläre Roulette Rad</a:t>
            </a:r>
          </a:p>
          <a:p>
            <a:pPr>
              <a:buAutoNum type="arabicPeriod"/>
            </a:pPr>
            <a:r>
              <a:rPr lang="de-DE" dirty="0"/>
              <a:t>Damit das beste Individuum die größte WS hat braucht es die revered fitness</a:t>
            </a:r>
          </a:p>
          <a:p>
            <a:pPr>
              <a:buAutoNum type="arabicPeriod"/>
            </a:pPr>
            <a:r>
              <a:rPr lang="de-DE" dirty="0"/>
              <a:t>=&gt; fitness – fitness_worst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913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M-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25" b="6626"/>
          <a:stretch/>
        </p:blipFill>
        <p:spPr>
          <a:xfrm>
            <a:off x="0" y="1238565"/>
            <a:ext cx="12192000" cy="5262748"/>
          </a:xfrm>
          <a:prstGeom prst="rect">
            <a:avLst/>
          </a:prstGeom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5591944" y="4437112"/>
            <a:ext cx="6343130" cy="172759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64407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 und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6006" y="1124744"/>
            <a:ext cx="4189313" cy="1080120"/>
          </a:xfrm>
        </p:spPr>
        <p:txBody>
          <a:bodyPr/>
          <a:lstStyle>
            <a:lvl1pPr algn="l">
              <a:lnSpc>
                <a:spcPct val="100000"/>
              </a:lnSpc>
              <a:defRPr sz="2400" b="1"/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51852" y="1123200"/>
            <a:ext cx="6897885" cy="49700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35366" y="2204865"/>
            <a:ext cx="4189313" cy="388843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3988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1218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Bildplatzhalter 2"/>
          <p:cNvSpPr>
            <a:spLocks noGrp="1"/>
          </p:cNvSpPr>
          <p:nvPr>
            <p:ph type="pic" idx="1"/>
          </p:nvPr>
        </p:nvSpPr>
        <p:spPr>
          <a:xfrm>
            <a:off x="527384" y="1880828"/>
            <a:ext cx="4800533" cy="3600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6" name="Bildplatzhalter 2"/>
          <p:cNvSpPr>
            <a:spLocks noGrp="1"/>
          </p:cNvSpPr>
          <p:nvPr>
            <p:ph type="pic" idx="11"/>
          </p:nvPr>
        </p:nvSpPr>
        <p:spPr>
          <a:xfrm>
            <a:off x="6192011" y="1880828"/>
            <a:ext cx="4800000" cy="3600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527384" y="5661248"/>
            <a:ext cx="4800533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12"/>
          </p:nvPr>
        </p:nvSpPr>
        <p:spPr>
          <a:xfrm>
            <a:off x="6192012" y="5661248"/>
            <a:ext cx="4800533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07016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 userDrawn="1"/>
        </p:nvSpPr>
        <p:spPr bwMode="auto">
          <a:xfrm>
            <a:off x="340790" y="1125547"/>
            <a:ext cx="11324167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A5C66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de-DE" sz="2400" dirty="0"/>
              <a:t>Titelmasterformat durch Klicken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7384" y="4869160"/>
            <a:ext cx="8256917" cy="500608"/>
          </a:xfrm>
        </p:spPr>
        <p:txBody>
          <a:bodyPr anchor="b"/>
          <a:lstStyle>
            <a:lvl1pPr algn="l">
              <a:defRPr sz="2000" b="1">
                <a:solidFill>
                  <a:srgbClr val="4A5C66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27384" y="1770386"/>
            <a:ext cx="8256917" cy="3026766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27384" y="5373216"/>
            <a:ext cx="8256917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76682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B31817-8801-4D47-85FE-1A21DE4AA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0FEA7AA-9383-4EFB-9DDC-13DF613644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995488"/>
            <a:ext cx="11487150" cy="43053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16314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M-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25" b="6626"/>
          <a:stretch/>
        </p:blipFill>
        <p:spPr>
          <a:xfrm>
            <a:off x="0" y="1238565"/>
            <a:ext cx="12192000" cy="5262748"/>
          </a:xfrm>
          <a:prstGeom prst="rect">
            <a:avLst/>
          </a:prstGeom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5591944" y="4437112"/>
            <a:ext cx="6343130" cy="172759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7864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M-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825"/>
            <a:ext cx="121920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7825324" y="3201997"/>
            <a:ext cx="3839633" cy="287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5301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achbereich oder Instit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825"/>
            <a:ext cx="121920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7821090" y="3201997"/>
            <a:ext cx="3839633" cy="2886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3790957" y="3201997"/>
            <a:ext cx="3839633" cy="2886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24277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431800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3310467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5" name="Rectangle 11"/>
          <p:cNvSpPr>
            <a:spLocks noChangeArrowheads="1"/>
          </p:cNvSpPr>
          <p:nvPr userDrawn="1"/>
        </p:nvSpPr>
        <p:spPr bwMode="auto">
          <a:xfrm>
            <a:off x="6191251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9069917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431800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8" name="Rectangle 14"/>
          <p:cNvSpPr>
            <a:spLocks noChangeArrowheads="1"/>
          </p:cNvSpPr>
          <p:nvPr userDrawn="1"/>
        </p:nvSpPr>
        <p:spPr bwMode="auto">
          <a:xfrm>
            <a:off x="3310467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6191251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" name="Rectangle 16"/>
          <p:cNvSpPr>
            <a:spLocks noChangeArrowheads="1"/>
          </p:cNvSpPr>
          <p:nvPr userDrawn="1"/>
        </p:nvSpPr>
        <p:spPr bwMode="auto">
          <a:xfrm>
            <a:off x="9069917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76233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478367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3357033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6237817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9116484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478367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3357033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9" name="Rectangle 13"/>
          <p:cNvSpPr>
            <a:spLocks noChangeArrowheads="1"/>
          </p:cNvSpPr>
          <p:nvPr userDrawn="1"/>
        </p:nvSpPr>
        <p:spPr bwMode="auto">
          <a:xfrm>
            <a:off x="6237817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 userDrawn="1"/>
        </p:nvSpPr>
        <p:spPr bwMode="auto">
          <a:xfrm>
            <a:off x="9116484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0"/>
          </p:nvPr>
        </p:nvSpPr>
        <p:spPr>
          <a:xfrm>
            <a:off x="11184468" y="6546850"/>
            <a:ext cx="637117" cy="266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9869854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1300363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4787900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8275436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1300363" y="4138612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8" name="Rectangle 14"/>
          <p:cNvSpPr>
            <a:spLocks noChangeArrowheads="1"/>
          </p:cNvSpPr>
          <p:nvPr userDrawn="1"/>
        </p:nvSpPr>
        <p:spPr bwMode="auto">
          <a:xfrm>
            <a:off x="4787900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" name="Rectangle 16"/>
          <p:cNvSpPr>
            <a:spLocks noChangeArrowheads="1"/>
          </p:cNvSpPr>
          <p:nvPr userDrawn="1"/>
        </p:nvSpPr>
        <p:spPr bwMode="auto">
          <a:xfrm>
            <a:off x="8275436" y="4138612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59977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M-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825"/>
            <a:ext cx="121920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7825324" y="3201997"/>
            <a:ext cx="3839633" cy="287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60016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1204068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 dirty="0">
              <a:ea typeface="+mn-ea"/>
              <a:cs typeface="Arial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4688969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 dirty="0">
              <a:ea typeface="+mn-ea"/>
              <a:cs typeface="Arial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8173870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1204068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 dirty="0">
              <a:ea typeface="+mn-ea"/>
              <a:cs typeface="Arial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4688969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 userDrawn="1"/>
        </p:nvSpPr>
        <p:spPr bwMode="auto">
          <a:xfrm>
            <a:off x="8173870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0148B23F-0EE7-4FF2-B999-3910E5A558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04067" y="1978025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9" name="Textplatzhalter 11">
            <a:extLst>
              <a:ext uri="{FF2B5EF4-FFF2-40B4-BE49-F238E27FC236}">
                <a16:creationId xmlns:a16="http://schemas.microsoft.com/office/drawing/2014/main" id="{13210310-1E7C-4DB9-B7D5-67D3415B1D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88969" y="1978025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0" name="Textplatzhalter 11">
            <a:extLst>
              <a:ext uri="{FF2B5EF4-FFF2-40B4-BE49-F238E27FC236}">
                <a16:creationId xmlns:a16="http://schemas.microsoft.com/office/drawing/2014/main" id="{234E6C6D-BF1B-4C4F-8966-D337A24A3F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73869" y="1978024"/>
            <a:ext cx="2616199" cy="1934865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2" name="Textplatzhalter 11">
            <a:extLst>
              <a:ext uri="{FF2B5EF4-FFF2-40B4-BE49-F238E27FC236}">
                <a16:creationId xmlns:a16="http://schemas.microsoft.com/office/drawing/2014/main" id="{D32D9FD5-8120-4509-8126-5C73D763034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204067" y="4138612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Textplatzhalter 11">
            <a:extLst>
              <a:ext uri="{FF2B5EF4-FFF2-40B4-BE49-F238E27FC236}">
                <a16:creationId xmlns:a16="http://schemas.microsoft.com/office/drawing/2014/main" id="{DC53AF61-E957-4F3B-BB21-B718FB7B035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88967" y="4138612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4" name="Textplatzhalter 11">
            <a:extLst>
              <a:ext uri="{FF2B5EF4-FFF2-40B4-BE49-F238E27FC236}">
                <a16:creationId xmlns:a16="http://schemas.microsoft.com/office/drawing/2014/main" id="{C7305D66-F3CC-4012-986D-3F8BFD83A03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73869" y="4138612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65351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5360" y="1700808"/>
            <a:ext cx="5472608" cy="43924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2011" y="1700808"/>
            <a:ext cx="5472608" cy="43924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941280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5360" y="1700812"/>
            <a:ext cx="5472608" cy="792089"/>
          </a:xfrm>
        </p:spPr>
        <p:txBody>
          <a:bodyPr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35360" y="2564904"/>
            <a:ext cx="5472608" cy="352839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7" y="1700807"/>
            <a:ext cx="5471252" cy="792089"/>
          </a:xfrm>
        </p:spPr>
        <p:txBody>
          <a:bodyPr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7" y="2564912"/>
            <a:ext cx="5471252" cy="352839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664796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 und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6006" y="1124744"/>
            <a:ext cx="4189313" cy="1080120"/>
          </a:xfrm>
        </p:spPr>
        <p:txBody>
          <a:bodyPr/>
          <a:lstStyle>
            <a:lvl1pPr algn="l">
              <a:lnSpc>
                <a:spcPct val="100000"/>
              </a:lnSpc>
              <a:defRPr sz="2400" b="1"/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51852" y="1123200"/>
            <a:ext cx="6897885" cy="49700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35366" y="2204865"/>
            <a:ext cx="4189313" cy="388843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967747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1218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Bildplatzhalter 2"/>
          <p:cNvSpPr>
            <a:spLocks noGrp="1"/>
          </p:cNvSpPr>
          <p:nvPr>
            <p:ph type="pic" idx="1"/>
          </p:nvPr>
        </p:nvSpPr>
        <p:spPr>
          <a:xfrm>
            <a:off x="527384" y="1880828"/>
            <a:ext cx="4800533" cy="3600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6" name="Bildplatzhalter 2"/>
          <p:cNvSpPr>
            <a:spLocks noGrp="1"/>
          </p:cNvSpPr>
          <p:nvPr>
            <p:ph type="pic" idx="11"/>
          </p:nvPr>
        </p:nvSpPr>
        <p:spPr>
          <a:xfrm>
            <a:off x="6192011" y="1880828"/>
            <a:ext cx="4800000" cy="3600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527384" y="5661248"/>
            <a:ext cx="4800533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12"/>
          </p:nvPr>
        </p:nvSpPr>
        <p:spPr>
          <a:xfrm>
            <a:off x="6192012" y="5661248"/>
            <a:ext cx="4800533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517177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 userDrawn="1"/>
        </p:nvSpPr>
        <p:spPr bwMode="auto">
          <a:xfrm>
            <a:off x="340790" y="1125547"/>
            <a:ext cx="11324167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A5C66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de-DE" sz="2400" dirty="0"/>
              <a:t>Titelmasterformat durch Klicken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7384" y="4869160"/>
            <a:ext cx="8256917" cy="500608"/>
          </a:xfrm>
        </p:spPr>
        <p:txBody>
          <a:bodyPr anchor="b"/>
          <a:lstStyle>
            <a:lvl1pPr algn="l">
              <a:defRPr sz="2000" b="1">
                <a:solidFill>
                  <a:srgbClr val="4A5C66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27384" y="1770386"/>
            <a:ext cx="8256917" cy="3026766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27384" y="5373216"/>
            <a:ext cx="8256917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528219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B31817-8801-4D47-85FE-1A21DE4AA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500794"/>
            <a:ext cx="10076388" cy="751199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0FEA7AA-9383-4EFB-9DDC-13DF613644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11487150" cy="502062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546185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achbereich oder Instit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825"/>
            <a:ext cx="121920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7821090" y="3201997"/>
            <a:ext cx="3839633" cy="2886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3790957" y="3201997"/>
            <a:ext cx="3839633" cy="2886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272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431800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3310467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5" name="Rectangle 11"/>
          <p:cNvSpPr>
            <a:spLocks noChangeArrowheads="1"/>
          </p:cNvSpPr>
          <p:nvPr userDrawn="1"/>
        </p:nvSpPr>
        <p:spPr bwMode="auto">
          <a:xfrm>
            <a:off x="6191251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9069917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431800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8" name="Rectangle 14"/>
          <p:cNvSpPr>
            <a:spLocks noChangeArrowheads="1"/>
          </p:cNvSpPr>
          <p:nvPr userDrawn="1"/>
        </p:nvSpPr>
        <p:spPr bwMode="auto">
          <a:xfrm>
            <a:off x="3310467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6191251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" name="Rectangle 16"/>
          <p:cNvSpPr>
            <a:spLocks noChangeArrowheads="1"/>
          </p:cNvSpPr>
          <p:nvPr userDrawn="1"/>
        </p:nvSpPr>
        <p:spPr bwMode="auto">
          <a:xfrm>
            <a:off x="9069917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03885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478367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3357033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6237817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9116484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478367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3357033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9" name="Rectangle 13"/>
          <p:cNvSpPr>
            <a:spLocks noChangeArrowheads="1"/>
          </p:cNvSpPr>
          <p:nvPr userDrawn="1"/>
        </p:nvSpPr>
        <p:spPr bwMode="auto">
          <a:xfrm>
            <a:off x="6237817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 userDrawn="1"/>
        </p:nvSpPr>
        <p:spPr bwMode="auto">
          <a:xfrm>
            <a:off x="9116484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61606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1300363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4787900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8275436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1300363" y="4138612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8" name="Rectangle 14"/>
          <p:cNvSpPr>
            <a:spLocks noChangeArrowheads="1"/>
          </p:cNvSpPr>
          <p:nvPr userDrawn="1"/>
        </p:nvSpPr>
        <p:spPr bwMode="auto">
          <a:xfrm>
            <a:off x="4787900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" name="Rectangle 16"/>
          <p:cNvSpPr>
            <a:spLocks noChangeArrowheads="1"/>
          </p:cNvSpPr>
          <p:nvPr userDrawn="1"/>
        </p:nvSpPr>
        <p:spPr bwMode="auto">
          <a:xfrm>
            <a:off x="8275436" y="4138612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0339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1204068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4688969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8173870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1204068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 dirty="0">
              <a:ea typeface="+mn-ea"/>
              <a:cs typeface="Arial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4688969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 userDrawn="1"/>
        </p:nvSpPr>
        <p:spPr bwMode="auto">
          <a:xfrm>
            <a:off x="8173870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90955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5360" y="1700808"/>
            <a:ext cx="5472608" cy="43924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2011" y="1700808"/>
            <a:ext cx="5472608" cy="43924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39695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5360" y="1700812"/>
            <a:ext cx="5472608" cy="792089"/>
          </a:xfrm>
        </p:spPr>
        <p:txBody>
          <a:bodyPr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35360" y="2564904"/>
            <a:ext cx="5472608" cy="352839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7" y="1700807"/>
            <a:ext cx="5471252" cy="792089"/>
          </a:xfrm>
        </p:spPr>
        <p:txBody>
          <a:bodyPr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7" y="2564912"/>
            <a:ext cx="5471252" cy="352839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29099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334439" y="1052513"/>
            <a:ext cx="1132416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334436" y="1711332"/>
            <a:ext cx="1133051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 sieht normal aus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28" name="Rectangle 5"/>
          <p:cNvSpPr>
            <a:spLocks noChangeArrowheads="1"/>
          </p:cNvSpPr>
          <p:nvPr userDrawn="1"/>
        </p:nvSpPr>
        <p:spPr bwMode="auto">
          <a:xfrm>
            <a:off x="6" y="6532807"/>
            <a:ext cx="12187767" cy="360362"/>
          </a:xfrm>
          <a:prstGeom prst="rect">
            <a:avLst/>
          </a:prstGeom>
          <a:solidFill>
            <a:srgbClr val="4A5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32" name="Textfeld 2"/>
          <p:cNvSpPr txBox="1">
            <a:spLocks noChangeArrowheads="1"/>
          </p:cNvSpPr>
          <p:nvPr userDrawn="1"/>
        </p:nvSpPr>
        <p:spPr bwMode="auto">
          <a:xfrm>
            <a:off x="5465644" y="6547014"/>
            <a:ext cx="127597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Niklas Hartinger</a:t>
            </a:r>
            <a:endParaRPr lang="de-DE" sz="1100" dirty="0"/>
          </a:p>
        </p:txBody>
      </p:sp>
      <p:sp>
        <p:nvSpPr>
          <p:cNvPr id="3080" name="Textfeld 3"/>
          <p:cNvSpPr txBox="1">
            <a:spLocks noChangeArrowheads="1"/>
          </p:cNvSpPr>
          <p:nvPr userDrawn="1"/>
        </p:nvSpPr>
        <p:spPr bwMode="auto">
          <a:xfrm>
            <a:off x="10608739" y="6548438"/>
            <a:ext cx="61344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chemeClr val="bg1"/>
                </a:solidFill>
                <a:latin typeface="Arial" charset="0"/>
                <a:ea typeface="+mn-ea"/>
              </a:rPr>
              <a:t>Seite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0364" y="361954"/>
            <a:ext cx="4159250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3" name="Grafik 1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6599238"/>
            <a:ext cx="144145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3">
            <a:extLst>
              <a:ext uri="{FF2B5EF4-FFF2-40B4-BE49-F238E27FC236}">
                <a16:creationId xmlns:a16="http://schemas.microsoft.com/office/drawing/2014/main" id="{C26C6307-B1C2-4715-AE58-8611A4B451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792138" y="6547014"/>
            <a:ext cx="96559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fld id="{8D0160FB-CD21-445D-9769-23F2FCAEF145}" type="slidenum">
              <a:rPr lang="de-DE" sz="1100" smtClean="0">
                <a:solidFill>
                  <a:schemeClr val="bg1"/>
                </a:solidFill>
                <a:latin typeface="Arial" charset="0"/>
                <a:ea typeface="+mn-ea"/>
              </a:rPr>
              <a:pPr algn="ctr" eaLnBrk="1" hangingPunct="1">
                <a:defRPr/>
              </a:pPr>
              <a:t>‹#›</a:t>
            </a:fld>
            <a:r>
              <a:rPr lang="de-DE" sz="1100" dirty="0">
                <a:solidFill>
                  <a:schemeClr val="bg1"/>
                </a:solidFill>
                <a:latin typeface="Arial" charset="0"/>
                <a:ea typeface="+mn-ea"/>
              </a:rPr>
              <a:t> / 50</a:t>
            </a:r>
          </a:p>
        </p:txBody>
      </p:sp>
      <p:sp>
        <p:nvSpPr>
          <p:cNvPr id="4" name="Textfeld 2">
            <a:extLst>
              <a:ext uri="{FF2B5EF4-FFF2-40B4-BE49-F238E27FC236}">
                <a16:creationId xmlns:a16="http://schemas.microsoft.com/office/drawing/2014/main" id="{9DF98067-2F79-41B7-B61E-458FF955E6F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02567" y="6531933"/>
            <a:ext cx="234579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TSP mit Genetischen Algorithmen</a:t>
            </a:r>
            <a:endParaRPr lang="de-DE" sz="1100" dirty="0"/>
          </a:p>
        </p:txBody>
      </p:sp>
      <p:sp>
        <p:nvSpPr>
          <p:cNvPr id="7" name="Textfeld 2">
            <a:extLst>
              <a:ext uri="{FF2B5EF4-FFF2-40B4-BE49-F238E27FC236}">
                <a16:creationId xmlns:a16="http://schemas.microsoft.com/office/drawing/2014/main" id="{C6D7380B-FFCC-4560-A386-D958907E2EE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22730" y="6547014"/>
            <a:ext cx="89067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26.01.2020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251311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5" r:id="rId2"/>
    <p:sldLayoutId id="2147483663" r:id="rId3"/>
    <p:sldLayoutId id="2147483676" r:id="rId4"/>
    <p:sldLayoutId id="2147483690" r:id="rId5"/>
    <p:sldLayoutId id="2147483691" r:id="rId6"/>
    <p:sldLayoutId id="2147483689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94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4A5C66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66700" indent="-26670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106000"/>
        <a:buFont typeface="Wingdings" panose="05000000000000000000" pitchFamily="2" charset="2"/>
        <a:buChar char="§"/>
        <a:defRPr kern="1200" baseline="0">
          <a:solidFill>
            <a:srgbClr val="4A5C66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1pPr>
      <a:lvl2pPr marL="542925" indent="-276225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90000"/>
        <a:buFont typeface="Wingdings" panose="05000000000000000000" pitchFamily="2" charset="2"/>
        <a:buChar char="§"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2pPr>
      <a:lvl3pPr marL="809625" indent="-26670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 typeface="Wingdings" panose="05000000000000000000" pitchFamily="2" charset="2"/>
        <a:buChar char="§"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3pPr>
      <a:lvl4pPr marL="1076325" indent="-26670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 typeface="Wingdings" panose="05000000000000000000" pitchFamily="2" charset="2"/>
        <a:buChar char="§"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4pPr>
      <a:lvl5pPr marL="1343025" indent="-26670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 typeface="Wingdings" panose="05000000000000000000" pitchFamily="2" charset="2"/>
        <a:buChar char="§"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340787" y="229528"/>
            <a:ext cx="10076388" cy="751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330422" y="1268413"/>
            <a:ext cx="11522602" cy="4968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 sieht normal aus</a:t>
            </a:r>
          </a:p>
        </p:txBody>
      </p:sp>
      <p:sp>
        <p:nvSpPr>
          <p:cNvPr id="1028" name="Rectangle 5"/>
          <p:cNvSpPr>
            <a:spLocks noChangeArrowheads="1"/>
          </p:cNvSpPr>
          <p:nvPr userDrawn="1"/>
        </p:nvSpPr>
        <p:spPr bwMode="auto">
          <a:xfrm>
            <a:off x="6" y="6497638"/>
            <a:ext cx="12187767" cy="360362"/>
          </a:xfrm>
          <a:prstGeom prst="rect">
            <a:avLst/>
          </a:prstGeom>
          <a:solidFill>
            <a:srgbClr val="4A5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pic>
        <p:nvPicPr>
          <p:cNvPr id="13" name="Grafik 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6599238"/>
            <a:ext cx="144145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 descr="THM_Logo_RGB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9808" y="339612"/>
            <a:ext cx="1066192" cy="356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feld 2">
            <a:extLst>
              <a:ext uri="{FF2B5EF4-FFF2-40B4-BE49-F238E27FC236}">
                <a16:creationId xmlns:a16="http://schemas.microsoft.com/office/drawing/2014/main" id="{2BE956D5-B4A7-423D-BD7B-3898AFBFAE7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65643" y="6547014"/>
            <a:ext cx="130922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Niklas Hartinger</a:t>
            </a:r>
            <a:endParaRPr lang="de-DE" sz="1100" dirty="0"/>
          </a:p>
        </p:txBody>
      </p:sp>
      <p:sp>
        <p:nvSpPr>
          <p:cNvPr id="17" name="Textfeld 3">
            <a:extLst>
              <a:ext uri="{FF2B5EF4-FFF2-40B4-BE49-F238E27FC236}">
                <a16:creationId xmlns:a16="http://schemas.microsoft.com/office/drawing/2014/main" id="{F8E96ADE-32FA-4E14-9E48-CD3FECD4D68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608739" y="6548438"/>
            <a:ext cx="61344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chemeClr val="bg1"/>
                </a:solidFill>
                <a:latin typeface="Arial" charset="0"/>
                <a:ea typeface="+mn-ea"/>
              </a:rPr>
              <a:t>Seite</a:t>
            </a:r>
          </a:p>
        </p:txBody>
      </p:sp>
      <p:sp>
        <p:nvSpPr>
          <p:cNvPr id="19" name="Textfeld 3">
            <a:extLst>
              <a:ext uri="{FF2B5EF4-FFF2-40B4-BE49-F238E27FC236}">
                <a16:creationId xmlns:a16="http://schemas.microsoft.com/office/drawing/2014/main" id="{A08CC0A9-2922-4AA7-AA4F-B1E47659897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800932" y="6551912"/>
            <a:ext cx="96559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fld id="{8D0160FB-CD21-445D-9769-23F2FCAEF145}" type="slidenum">
              <a:rPr lang="de-DE" sz="1100" smtClean="0">
                <a:solidFill>
                  <a:schemeClr val="bg1"/>
                </a:solidFill>
                <a:latin typeface="Arial" charset="0"/>
                <a:ea typeface="+mn-ea"/>
              </a:rPr>
              <a:pPr algn="ctr" eaLnBrk="1" hangingPunct="1">
                <a:defRPr/>
              </a:pPr>
              <a:t>‹#›</a:t>
            </a:fld>
            <a:r>
              <a:rPr lang="de-DE" sz="1100" dirty="0">
                <a:solidFill>
                  <a:schemeClr val="bg1"/>
                </a:solidFill>
                <a:latin typeface="Arial" charset="0"/>
                <a:ea typeface="+mn-ea"/>
              </a:rPr>
              <a:t> / 50</a:t>
            </a:r>
          </a:p>
        </p:txBody>
      </p:sp>
      <p:sp>
        <p:nvSpPr>
          <p:cNvPr id="21" name="Textfeld 2">
            <a:extLst>
              <a:ext uri="{FF2B5EF4-FFF2-40B4-BE49-F238E27FC236}">
                <a16:creationId xmlns:a16="http://schemas.microsoft.com/office/drawing/2014/main" id="{0D0A44AB-A619-4938-AAF7-BF0C0E64738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02568" y="6531933"/>
            <a:ext cx="241831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TSP mit Genetischen Algorithmen</a:t>
            </a:r>
            <a:endParaRPr lang="de-DE" sz="1100" dirty="0"/>
          </a:p>
        </p:txBody>
      </p:sp>
      <p:sp>
        <p:nvSpPr>
          <p:cNvPr id="23" name="Textfeld 2">
            <a:extLst>
              <a:ext uri="{FF2B5EF4-FFF2-40B4-BE49-F238E27FC236}">
                <a16:creationId xmlns:a16="http://schemas.microsoft.com/office/drawing/2014/main" id="{3E391A5C-1E38-4284-8026-541E81AF2B8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22730" y="6547014"/>
            <a:ext cx="89067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26.01.2020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3186532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92" r:id="rId6"/>
    <p:sldLayoutId id="214748369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95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4A5C66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106000"/>
        <a:buFontTx/>
        <a:buNone/>
        <a:defRPr kern="1200" baseline="0">
          <a:solidFill>
            <a:srgbClr val="4A5C66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1pPr>
      <a:lvl2pPr marL="266700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90000"/>
        <a:buFontTx/>
        <a:buNone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2pPr>
      <a:lvl3pPr marL="542925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Tx/>
        <a:buNone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3pPr>
      <a:lvl4pPr marL="809625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Tx/>
        <a:buNone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4pPr>
      <a:lvl5pPr marL="1076325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Tx/>
        <a:buNone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3929">
          <p15:clr>
            <a:srgbClr val="F26B43"/>
          </p15:clr>
        </p15:guide>
        <p15:guide id="3" orient="horz" pos="799">
          <p15:clr>
            <a:srgbClr val="F26B43"/>
          </p15:clr>
        </p15:guide>
        <p15:guide id="4" pos="211">
          <p15:clr>
            <a:srgbClr val="F26B43"/>
          </p15:clr>
        </p15:guide>
        <p15:guide id="5" pos="7469">
          <p15:clr>
            <a:srgbClr val="F26B43"/>
          </p15:clr>
        </p15:guide>
        <p15:guide id="6" pos="656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seor.vse.gmu.edu/~khoffman/TSP_Hoffman_Padberg_Rinaldi.pdf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E82A634-DF63-4535-8D80-3694CD4FA959}"/>
              </a:ext>
            </a:extLst>
          </p:cNvPr>
          <p:cNvSpPr txBox="1"/>
          <p:nvPr/>
        </p:nvSpPr>
        <p:spPr>
          <a:xfrm>
            <a:off x="5591908" y="4431323"/>
            <a:ext cx="6342184" cy="17392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48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TSP mit Genetischen Algorithmen</a:t>
            </a:r>
          </a:p>
        </p:txBody>
      </p:sp>
    </p:spTree>
    <p:extLst>
      <p:ext uri="{BB962C8B-B14F-4D97-AF65-F5344CB8AC3E}">
        <p14:creationId xmlns:p14="http://schemas.microsoft.com/office/powerpoint/2010/main" val="3002911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E3401A-B07F-4F3A-9D59-1A25E88B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Thematischer Ablauf</a:t>
            </a:r>
          </a:p>
        </p:txBody>
      </p:sp>
      <p:sp>
        <p:nvSpPr>
          <p:cNvPr id="5" name="Textfeld 2">
            <a:extLst>
              <a:ext uri="{FF2B5EF4-FFF2-40B4-BE49-F238E27FC236}">
                <a16:creationId xmlns:a16="http://schemas.microsoft.com/office/drawing/2014/main" id="{712AD268-415A-4FD1-9592-79DA89974DD9}"/>
              </a:ext>
            </a:extLst>
          </p:cNvPr>
          <p:cNvSpPr txBox="1"/>
          <p:nvPr/>
        </p:nvSpPr>
        <p:spPr>
          <a:xfrm>
            <a:off x="47271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Einführung</a:t>
            </a:r>
          </a:p>
        </p:txBody>
      </p:sp>
      <p:sp>
        <p:nvSpPr>
          <p:cNvPr id="6" name="Textfeld 8">
            <a:extLst>
              <a:ext uri="{FF2B5EF4-FFF2-40B4-BE49-F238E27FC236}">
                <a16:creationId xmlns:a16="http://schemas.microsoft.com/office/drawing/2014/main" id="{1C25B9DF-5145-40F8-8B93-6D1DDCA76C45}"/>
              </a:ext>
            </a:extLst>
          </p:cNvPr>
          <p:cNvSpPr txBox="1"/>
          <p:nvPr/>
        </p:nvSpPr>
        <p:spPr>
          <a:xfrm>
            <a:off x="335550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Konzept</a:t>
            </a:r>
          </a:p>
        </p:txBody>
      </p:sp>
      <p:sp>
        <p:nvSpPr>
          <p:cNvPr id="7" name="Textfeld 3">
            <a:extLst>
              <a:ext uri="{FF2B5EF4-FFF2-40B4-BE49-F238E27FC236}">
                <a16:creationId xmlns:a16="http://schemas.microsoft.com/office/drawing/2014/main" id="{B5756B21-FE41-4FE0-8C77-4147D26968C6}"/>
              </a:ext>
            </a:extLst>
          </p:cNvPr>
          <p:cNvSpPr txBox="1"/>
          <p:nvPr/>
        </p:nvSpPr>
        <p:spPr>
          <a:xfrm>
            <a:off x="6253646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Realisierung</a:t>
            </a:r>
          </a:p>
        </p:txBody>
      </p:sp>
      <p:sp>
        <p:nvSpPr>
          <p:cNvPr id="9" name="Textfeld 5">
            <a:extLst>
              <a:ext uri="{FF2B5EF4-FFF2-40B4-BE49-F238E27FC236}">
                <a16:creationId xmlns:a16="http://schemas.microsoft.com/office/drawing/2014/main" id="{2391C764-4573-4386-AFCB-3FBE903052B0}"/>
              </a:ext>
            </a:extLst>
          </p:cNvPr>
          <p:cNvSpPr txBox="1"/>
          <p:nvPr/>
        </p:nvSpPr>
        <p:spPr>
          <a:xfrm>
            <a:off x="9029873" y="2016289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Experimente</a:t>
            </a:r>
          </a:p>
        </p:txBody>
      </p:sp>
      <p:sp>
        <p:nvSpPr>
          <p:cNvPr id="10" name="Textfeld 6">
            <a:extLst>
              <a:ext uri="{FF2B5EF4-FFF2-40B4-BE49-F238E27FC236}">
                <a16:creationId xmlns:a16="http://schemas.microsoft.com/office/drawing/2014/main" id="{4346AE44-45A6-4AAE-9A14-9C0A956BDEAF}"/>
              </a:ext>
            </a:extLst>
          </p:cNvPr>
          <p:cNvSpPr txBox="1"/>
          <p:nvPr/>
        </p:nvSpPr>
        <p:spPr>
          <a:xfrm>
            <a:off x="3253430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Retrospektive</a:t>
            </a:r>
          </a:p>
        </p:txBody>
      </p:sp>
      <p:sp>
        <p:nvSpPr>
          <p:cNvPr id="11" name="Textfeld 7">
            <a:extLst>
              <a:ext uri="{FF2B5EF4-FFF2-40B4-BE49-F238E27FC236}">
                <a16:creationId xmlns:a16="http://schemas.microsoft.com/office/drawing/2014/main" id="{85A08446-20B2-4FAD-B3C4-B9B9C5DE0FF9}"/>
              </a:ext>
            </a:extLst>
          </p:cNvPr>
          <p:cNvSpPr txBox="1"/>
          <p:nvPr/>
        </p:nvSpPr>
        <p:spPr>
          <a:xfrm>
            <a:off x="6194933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12" name="Textfeld 9">
            <a:extLst>
              <a:ext uri="{FF2B5EF4-FFF2-40B4-BE49-F238E27FC236}">
                <a16:creationId xmlns:a16="http://schemas.microsoft.com/office/drawing/2014/main" id="{5A995761-3A48-49A2-A62D-355F53FE485D}"/>
              </a:ext>
            </a:extLst>
          </p:cNvPr>
          <p:cNvSpPr txBox="1"/>
          <p:nvPr/>
        </p:nvSpPr>
        <p:spPr>
          <a:xfrm>
            <a:off x="9136436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Ausblick</a:t>
            </a:r>
          </a:p>
        </p:txBody>
      </p:sp>
      <p:sp>
        <p:nvSpPr>
          <p:cNvPr id="13" name="Textfeld 6">
            <a:extLst>
              <a:ext uri="{FF2B5EF4-FFF2-40B4-BE49-F238E27FC236}">
                <a16:creationId xmlns:a16="http://schemas.microsoft.com/office/drawing/2014/main" id="{B3B97F33-32B3-46C4-A4C2-3FA5E65CD445}"/>
              </a:ext>
            </a:extLst>
          </p:cNvPr>
          <p:cNvSpPr txBox="1"/>
          <p:nvPr/>
        </p:nvSpPr>
        <p:spPr>
          <a:xfrm>
            <a:off x="426664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04016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7FCD4-68BB-4B84-A0AD-1339218AA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- Programmiersprachen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D9EC2-CEF7-4CCA-BA01-54F4EEBA6C5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Library – C++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Maschinennahe Sprache, dadurch hohe Geschwindigkeiten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Zeitaufwendige Entwicklung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Genetische Algorithmen bilden den zeitkritischen Teil des Systems.</a:t>
            </a:r>
          </a:p>
          <a:p>
            <a:pPr lvl="2"/>
            <a:r>
              <a:rPr lang="de-DE" dirty="0"/>
              <a:t>=&gt; Aufwand lohnt sich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Frontend – Python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Interpretierte Sprache, langsamere Geschwindigkeiten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Sehr schnelle Entwicklung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Das Frontend soll lediglich die Verwendung der Library demonstrieren.</a:t>
            </a:r>
          </a:p>
          <a:p>
            <a:pPr lvl="2"/>
            <a:r>
              <a:rPr lang="de-DE" dirty="0"/>
              <a:t>=&gt; Python besser geeignet als C++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1649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EB1B7-EBB1-4F18-880A-71EA03540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Frameworks und Bibliotheken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948387F-F27C-4EFB-AB29-AACD8B2A9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99002"/>
              </p:ext>
            </p:extLst>
          </p:nvPr>
        </p:nvGraphicFramePr>
        <p:xfrm>
          <a:off x="530270" y="2120160"/>
          <a:ext cx="1061048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2620">
                  <a:extLst>
                    <a:ext uri="{9D8B030D-6E8A-4147-A177-3AD203B41FA5}">
                      <a16:colId xmlns:a16="http://schemas.microsoft.com/office/drawing/2014/main" val="3052177292"/>
                    </a:ext>
                  </a:extLst>
                </a:gridCol>
                <a:gridCol w="972494">
                  <a:extLst>
                    <a:ext uri="{9D8B030D-6E8A-4147-A177-3AD203B41FA5}">
                      <a16:colId xmlns:a16="http://schemas.microsoft.com/office/drawing/2014/main" val="2198653947"/>
                    </a:ext>
                  </a:extLst>
                </a:gridCol>
                <a:gridCol w="3819660">
                  <a:extLst>
                    <a:ext uri="{9D8B030D-6E8A-4147-A177-3AD203B41FA5}">
                      <a16:colId xmlns:a16="http://schemas.microsoft.com/office/drawing/2014/main" val="3867956626"/>
                    </a:ext>
                  </a:extLst>
                </a:gridCol>
                <a:gridCol w="3165707">
                  <a:extLst>
                    <a:ext uri="{9D8B030D-6E8A-4147-A177-3AD203B41FA5}">
                      <a16:colId xmlns:a16="http://schemas.microsoft.com/office/drawing/2014/main" val="3874489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Anwendung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Lizenz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81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Catch2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Unit-Tests der 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Boost Software License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256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Matplotlib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Experimente dokumentieren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Matplotlib License (Open Source)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474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Boost (Python Modul)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Schnittstelle zwischen C++ und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Boost Software License 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039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1230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54D53-FA1B-4880-A1CF-56289B50C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Individuen und Populationen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E07227E-C642-4D74-B469-34D1CD0FF4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30609" y="1432264"/>
            <a:ext cx="4391503" cy="4868523"/>
          </a:xfrm>
        </p:spPr>
        <p:txBody>
          <a:bodyPr/>
          <a:lstStyle/>
          <a:p>
            <a:pPr lvl="1"/>
            <a:r>
              <a:rPr lang="de-DE" dirty="0"/>
              <a:t>Population: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Menge an Individuen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Speichert die Start-Stadt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Speichert die Distanzen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Methoden um den Umgang mit Individuen zu erleichtern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lvl="1"/>
            <a:r>
              <a:rPr lang="de-DE" dirty="0"/>
              <a:t>Individuum: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Hält das Chromosom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Fitness- und Rating-Funktion werden beim Erstellen übergeben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Methode um das Chromosom zu prüfen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072E99-FF2D-4B0E-9434-B32035E66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59" y="2169694"/>
            <a:ext cx="6958750" cy="273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79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0ED4-464F-48BA-95F4-521823CC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einer Rating und Fitness-Funktion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4BE3041-B77B-47DC-99BC-A128A7E68E17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334963" y="1342265"/>
            <a:ext cx="7369582" cy="40318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600" dirty="0">
                <a:solidFill>
                  <a:schemeClr val="accent6">
                    <a:lumMod val="75000"/>
                  </a:schemeClr>
                </a:solidFill>
                <a:latin typeface="JetBrains Mono"/>
              </a:rPr>
              <a:t>double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func_rating(idx_start,  chromosome, distances){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int city_a, city_b;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int rating =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costs += get_distance(idx_start, 0, distances);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JetBrains Mono"/>
              </a:rPr>
              <a:t>for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(unsigned int i = 0; i &lt; chromosome.size() - 1; ++i)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city_a = chromosome.at(i);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city_b = chromosome.at(i + 1);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rating += get_distance(city_a, city_b, distances);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rating += get_distance(chromosome.at(chromosome.size() - 1), idx_start, distances);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JetBrains Mono"/>
              </a:rPr>
              <a:t>return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rating;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lang="de-DE" altLang="de-DE" sz="1600" dirty="0">
                <a:solidFill>
                  <a:srgbClr val="000000"/>
                </a:solidFill>
                <a:latin typeface="JetBrains Mono"/>
              </a:rPr>
            </a:br>
            <a:r>
              <a:rPr lang="en-US" altLang="de-DE" sz="1600" dirty="0">
                <a:solidFill>
                  <a:schemeClr val="accent6">
                    <a:lumMod val="75000"/>
                  </a:schemeClr>
                </a:solidFill>
                <a:latin typeface="JetBrains Mono"/>
              </a:rPr>
              <a:t>double</a:t>
            </a:r>
            <a:r>
              <a:rPr lang="en-US" altLang="de-DE" sz="1600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de-DE" sz="1600" dirty="0" err="1">
                <a:solidFill>
                  <a:srgbClr val="000000"/>
                </a:solidFill>
                <a:latin typeface="JetBrains Mono"/>
              </a:rPr>
              <a:t>func_fitness</a:t>
            </a:r>
            <a:r>
              <a:rPr lang="en-US" altLang="de-DE" sz="1600" dirty="0">
                <a:solidFill>
                  <a:srgbClr val="000000"/>
                </a:solidFill>
                <a:latin typeface="JetBrains Mono"/>
              </a:rPr>
              <a:t>(double rating){</a:t>
            </a:r>
            <a:br>
              <a:rPr lang="de-DE" altLang="de-DE" sz="1600" dirty="0">
                <a:solidFill>
                  <a:srgbClr val="000000"/>
                </a:solidFill>
                <a:latin typeface="JetBrains Mono"/>
              </a:rPr>
            </a:br>
            <a:r>
              <a:rPr lang="de-DE" altLang="de-DE" sz="1600" dirty="0">
                <a:solidFill>
                  <a:srgbClr val="000000"/>
                </a:solidFill>
                <a:latin typeface="JetBrains Mono"/>
              </a:rPr>
              <a:t>    </a:t>
            </a:r>
            <a:r>
              <a:rPr lang="de-DE" altLang="de-DE" sz="1600" dirty="0">
                <a:solidFill>
                  <a:schemeClr val="accent6">
                    <a:lumMod val="75000"/>
                  </a:schemeClr>
                </a:solidFill>
                <a:latin typeface="JetBrains Mono"/>
              </a:rPr>
              <a:t>return</a:t>
            </a:r>
            <a:r>
              <a:rPr lang="de-DE" altLang="de-DE" sz="1600" dirty="0">
                <a:solidFill>
                  <a:srgbClr val="000000"/>
                </a:solidFill>
                <a:latin typeface="JetBrains Mono"/>
              </a:rPr>
              <a:t> -rating;</a:t>
            </a:r>
            <a:br>
              <a:rPr lang="de-DE" altLang="de-DE" sz="1600" dirty="0">
                <a:solidFill>
                  <a:srgbClr val="000000"/>
                </a:solidFill>
                <a:latin typeface="JetBrains Mono"/>
              </a:rPr>
            </a:br>
            <a:r>
              <a:rPr lang="de-DE" altLang="de-DE" sz="1600" dirty="0">
                <a:solidFill>
                  <a:srgbClr val="000000"/>
                </a:solidFill>
                <a:latin typeface="JetBrains Mono"/>
              </a:rPr>
              <a:t>}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F11B111-D5B6-42A6-BE5F-E1E70D1A4ACC}"/>
              </a:ext>
            </a:extLst>
          </p:cNvPr>
          <p:cNvSpPr txBox="1">
            <a:spLocks/>
          </p:cNvSpPr>
          <p:nvPr/>
        </p:nvSpPr>
        <p:spPr bwMode="auto">
          <a:xfrm>
            <a:off x="7430610" y="1342265"/>
            <a:ext cx="4660776" cy="2004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de-DE" sz="18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Beispiel einer Rating-Funktion: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Summe aller Distanzen zwischen Städten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dirty="0"/>
              <a:t>Legt das Optimierungskriterium fest</a:t>
            </a:r>
            <a:endParaRPr lang="de-DE" sz="18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68B67B0-C091-4BC7-BEC1-7CB3A2B2A1ED}"/>
              </a:ext>
            </a:extLst>
          </p:cNvPr>
          <p:cNvSpPr txBox="1">
            <a:spLocks/>
          </p:cNvSpPr>
          <p:nvPr/>
        </p:nvSpPr>
        <p:spPr bwMode="auto">
          <a:xfrm>
            <a:off x="7368466" y="4069189"/>
            <a:ext cx="4660776" cy="2004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de-DE" sz="18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Beispiel einer Fitness-Funktion: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Negative Distanz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Stadt mit höchster Fitness hat somit niedrigste Distanz. Fitter = Besser</a:t>
            </a:r>
          </a:p>
        </p:txBody>
      </p:sp>
    </p:spTree>
    <p:extLst>
      <p:ext uri="{BB962C8B-B14F-4D97-AF65-F5344CB8AC3E}">
        <p14:creationId xmlns:p14="http://schemas.microsoft.com/office/powerpoint/2010/main" val="1992378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2616-A1AA-4C30-9C7B-DBB34145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Marriage-Algorithmus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0BCF92C-8AF0-4D8F-A22A-3FD21EB68B95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334963" y="1036935"/>
            <a:ext cx="6437981" cy="53737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std::pair&lt;int, int&gt;</a:t>
            </a:r>
            <a:r>
              <a:rPr lang="de-DE" altLang="de-DE" sz="1200" dirty="0"/>
              <a:t> marriage_roulette_reversed(Population &amp;population) {</a:t>
            </a:r>
          </a:p>
          <a:p>
            <a:r>
              <a:rPr lang="de-DE" altLang="de-DE" sz="1200" dirty="0"/>
              <a:t>    std::pair&lt;int, int&gt; pair = std::make_pair(-1, -1);</a:t>
            </a:r>
          </a:p>
          <a:p>
            <a:r>
              <a:rPr lang="de-DE" altLang="de-DE" sz="1200" dirty="0"/>
              <a:t>    int sum = 0;</a:t>
            </a:r>
          </a:p>
          <a:p>
            <a:r>
              <a:rPr lang="de-DE" altLang="de-DE" sz="1200" dirty="0"/>
              <a:t>    int worst_fitness_of_population = (int) population.get_lowest_fitness_individual()</a:t>
            </a:r>
          </a:p>
          <a:p>
            <a:r>
              <a:rPr lang="de-DE" altLang="de-DE" sz="1200" dirty="0"/>
              <a:t>			.get_last_calculates_fitness();</a:t>
            </a:r>
          </a:p>
          <a:p>
            <a:r>
              <a:rPr lang="de-DE" altLang="de-DE" sz="1200" dirty="0"/>
              <a:t>   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altLang="de-DE" sz="1200" dirty="0"/>
              <a:t> (auto &amp;it : population.get_individuals()) {</a:t>
            </a:r>
          </a:p>
          <a:p>
            <a:r>
              <a:rPr lang="de-DE" altLang="de-DE" sz="1200" dirty="0"/>
              <a:t>        sum += (int) it.get_last_calculates_fitness() - worst_fitness_of_population;</a:t>
            </a:r>
          </a:p>
          <a:p>
            <a:r>
              <a:rPr lang="de-DE" altLang="de-DE" sz="1200" dirty="0"/>
              <a:t>    }</a:t>
            </a:r>
          </a:p>
          <a:p>
            <a:r>
              <a:rPr lang="de-DE" altLang="de-DE" sz="1200" dirty="0"/>
              <a:t>    int value_p1 = random(sum);</a:t>
            </a:r>
          </a:p>
          <a:p>
            <a:r>
              <a:rPr lang="de-DE" altLang="de-DE" sz="1200" dirty="0"/>
              <a:t>    int value_p2 = random(sum);</a:t>
            </a:r>
          </a:p>
          <a:p>
            <a:endParaRPr lang="de-DE" altLang="de-DE" sz="1200" dirty="0"/>
          </a:p>
          <a:p>
            <a:r>
              <a:rPr lang="de-DE" altLang="de-DE" sz="1200" dirty="0"/>
              <a:t>    int value = 0;</a:t>
            </a:r>
          </a:p>
          <a:p>
            <a:r>
              <a:rPr lang="de-DE" altLang="de-DE" sz="1200" dirty="0"/>
              <a:t>   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altLang="de-DE" sz="1200" dirty="0"/>
              <a:t> (unsigned int current_idx = 0; current_idx &lt; population.size(); ++current_idx) {</a:t>
            </a:r>
          </a:p>
          <a:p>
            <a:r>
              <a:rPr lang="de-DE" altLang="de-DE" sz="1200" dirty="0"/>
              <a:t>        value += (int) population.get_individuals().at(current_idx).get_last_calculates_fitness() -</a:t>
            </a:r>
          </a:p>
          <a:p>
            <a:r>
              <a:rPr lang="de-DE" altLang="de-DE" sz="1200" dirty="0"/>
              <a:t>                 worst_fitness_of_population;</a:t>
            </a:r>
          </a:p>
          <a:p>
            <a:r>
              <a:rPr lang="de-DE" altLang="de-DE" sz="1200" dirty="0"/>
              <a:t>       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altLang="de-DE" sz="1200" dirty="0"/>
              <a:t> (value_p1 &lt;= value &amp;&amp; pair.first &lt; 0) {</a:t>
            </a:r>
          </a:p>
          <a:p>
            <a:r>
              <a:rPr lang="de-DE" altLang="de-DE" sz="1200" dirty="0"/>
              <a:t>            pair.first = current_idx;</a:t>
            </a:r>
          </a:p>
          <a:p>
            <a:r>
              <a:rPr lang="de-DE" altLang="de-DE" sz="1200" dirty="0"/>
              <a:t>        }</a:t>
            </a:r>
          </a:p>
          <a:p>
            <a:r>
              <a:rPr lang="de-DE" altLang="de-DE" sz="1200" dirty="0"/>
              <a:t>       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altLang="de-DE" sz="1200" dirty="0"/>
              <a:t> (value_p2 &lt;= value &amp;&amp; pair.second &lt; 0) {</a:t>
            </a:r>
          </a:p>
          <a:p>
            <a:r>
              <a:rPr lang="de-DE" altLang="de-DE" sz="1200" dirty="0"/>
              <a:t>            pair.second = current_idx;</a:t>
            </a:r>
          </a:p>
          <a:p>
            <a:r>
              <a:rPr lang="de-DE" altLang="de-DE" sz="1200" dirty="0"/>
              <a:t>        }</a:t>
            </a:r>
          </a:p>
          <a:p>
            <a:r>
              <a:rPr lang="de-DE" altLang="de-DE" sz="1200" dirty="0"/>
              <a:t>    }</a:t>
            </a:r>
          </a:p>
          <a:p>
            <a:r>
              <a:rPr lang="de-DE" altLang="de-DE" sz="1200" dirty="0"/>
              <a:t>   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de-DE" altLang="de-DE" sz="1200" dirty="0"/>
              <a:t> pair;</a:t>
            </a:r>
          </a:p>
          <a:p>
            <a:r>
              <a:rPr lang="de-DE" altLang="de-DE" sz="1200" dirty="0"/>
              <a:t>}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F1B289A-E92F-4F71-953D-F1F5A06FC9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5194336"/>
              </p:ext>
            </p:extLst>
          </p:nvPr>
        </p:nvGraphicFramePr>
        <p:xfrm>
          <a:off x="7065818" y="766618"/>
          <a:ext cx="4791219" cy="2872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101E3F3-9FE9-445D-BC8B-4F38BF93F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476268"/>
              </p:ext>
            </p:extLst>
          </p:nvPr>
        </p:nvGraphicFramePr>
        <p:xfrm>
          <a:off x="7666181" y="3790474"/>
          <a:ext cx="3950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6996">
                  <a:extLst>
                    <a:ext uri="{9D8B030D-6E8A-4147-A177-3AD203B41FA5}">
                      <a16:colId xmlns:a16="http://schemas.microsoft.com/office/drawing/2014/main" val="3648633298"/>
                    </a:ext>
                  </a:extLst>
                </a:gridCol>
                <a:gridCol w="1316996">
                  <a:extLst>
                    <a:ext uri="{9D8B030D-6E8A-4147-A177-3AD203B41FA5}">
                      <a16:colId xmlns:a16="http://schemas.microsoft.com/office/drawing/2014/main" val="654060580"/>
                    </a:ext>
                  </a:extLst>
                </a:gridCol>
                <a:gridCol w="1316996">
                  <a:extLst>
                    <a:ext uri="{9D8B030D-6E8A-4147-A177-3AD203B41FA5}">
                      <a16:colId xmlns:a16="http://schemas.microsoft.com/office/drawing/2014/main" val="2320727881"/>
                    </a:ext>
                  </a:extLst>
                </a:gridCol>
              </a:tblGrid>
              <a:tr h="29564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Individuum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Fitness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688332"/>
                  </a:ext>
                </a:extLst>
              </a:tr>
              <a:tr h="318669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63371"/>
                  </a:ext>
                </a:extLst>
              </a:tr>
              <a:tr h="318669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199957"/>
                  </a:ext>
                </a:extLst>
              </a:tr>
              <a:tr h="318669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-1860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810493"/>
                  </a:ext>
                </a:extLst>
              </a:tr>
              <a:tr h="318669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7030A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-1880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406555"/>
                  </a:ext>
                </a:extLst>
              </a:tr>
              <a:tr h="31866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956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6440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2616-A1AA-4C30-9C7B-DBB34145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Crossover-Algorithmen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8A32B-2F75-48CD-BCFD-7CF98F3B67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Wichtiger Teil der Genetischen Algorithmen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Definiert wie aus zwei Eltern zwei Nachkommen generiert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Unsere Bibliothek enthält folgende Verfahren: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Partially-Matched-Crossover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Order-Crossover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Cycle-Crossover-All-Cycles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Cycle-Crossover-One-Cyle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Edge-Recombination-Crossover</a:t>
            </a:r>
          </a:p>
        </p:txBody>
      </p:sp>
    </p:spTree>
    <p:extLst>
      <p:ext uri="{BB962C8B-B14F-4D97-AF65-F5344CB8AC3E}">
        <p14:creationId xmlns:p14="http://schemas.microsoft.com/office/powerpoint/2010/main" val="1346688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88D8-106E-40D0-A4BD-5FF4C2E2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Partially-Matched-Crossover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354A-B6A2-451D-B387-D4D850722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6101348" cy="4534714"/>
          </a:xfrm>
        </p:spPr>
        <p:txBody>
          <a:bodyPr/>
          <a:lstStyle/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void</a:t>
            </a:r>
            <a:r>
              <a:rPr lang="en-US" sz="1100" dirty="0"/>
              <a:t> </a:t>
            </a:r>
            <a:r>
              <a:rPr lang="en-US" sz="1100" dirty="0" err="1"/>
              <a:t>partially_matched_crossover</a:t>
            </a:r>
            <a:r>
              <a:rPr lang="en-US" sz="1100" dirty="0"/>
              <a:t>(Individual &amp;p1, Individual &amp;p2, Individual &amp;c1, Individual &amp;c2) {</a:t>
            </a:r>
            <a:r>
              <a:rPr lang="de-DE" sz="1100" dirty="0"/>
              <a:t> </a:t>
            </a:r>
          </a:p>
          <a:p>
            <a:pPr lvl="1"/>
            <a:r>
              <a:rPr lang="de-DE" sz="1100" dirty="0"/>
              <a:t>int length = p1.get_size();</a:t>
            </a:r>
          </a:p>
          <a:p>
            <a:pPr lvl="1"/>
            <a:r>
              <a:rPr lang="de-DE" sz="1100" dirty="0"/>
              <a:t> int interval_border_left, interval_border_right = calc_two_random_interval_borders(length);</a:t>
            </a:r>
          </a:p>
          <a:p>
            <a:pPr lvl="1"/>
            <a:endParaRPr lang="de-DE" sz="1100" dirty="0"/>
          </a:p>
          <a:p>
            <a:pPr lvl="1"/>
            <a:r>
              <a:rPr lang="de-DE" sz="11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100" dirty="0"/>
              <a:t> (int i = 0; i &lt; length; ++i) {</a:t>
            </a:r>
          </a:p>
          <a:p>
            <a:pPr lvl="1"/>
            <a:r>
              <a:rPr lang="de-DE" sz="1100" dirty="0"/>
              <a:t>    </a:t>
            </a:r>
            <a:r>
              <a:rPr lang="de-DE" sz="11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1100" dirty="0"/>
              <a:t> (i &lt; interval_border_left || i &gt;= interval_border_right) {</a:t>
            </a:r>
          </a:p>
          <a:p>
            <a:pPr lvl="1"/>
            <a:r>
              <a:rPr lang="de-DE" sz="1100" dirty="0"/>
              <a:t>        c1.update_chromosome(p1.get_chromosome().at(i), i);</a:t>
            </a:r>
          </a:p>
          <a:p>
            <a:pPr lvl="1"/>
            <a:r>
              <a:rPr lang="de-DE" sz="1100" dirty="0"/>
              <a:t>        c2.update_chromosome(p2.get_chromosome().at(i), i);</a:t>
            </a:r>
          </a:p>
          <a:p>
            <a:pPr lvl="1"/>
            <a:r>
              <a:rPr lang="de-DE" sz="1100" dirty="0"/>
              <a:t>    } </a:t>
            </a:r>
            <a:r>
              <a:rPr lang="de-DE" sz="1100" dirty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de-DE" sz="1100" dirty="0"/>
              <a:t> {</a:t>
            </a:r>
          </a:p>
          <a:p>
            <a:pPr lvl="1"/>
            <a:r>
              <a:rPr lang="de-DE" sz="1100" dirty="0"/>
              <a:t>        c1.update_chromosome(p2.get_chromosome().at(i), i);</a:t>
            </a:r>
          </a:p>
          <a:p>
            <a:pPr lvl="1"/>
            <a:r>
              <a:rPr lang="de-DE" sz="1100" dirty="0"/>
              <a:t>        c2.update_chromosome(p1.get_chromosome().at(i), i);</a:t>
            </a:r>
          </a:p>
          <a:p>
            <a:pPr lvl="1"/>
            <a:r>
              <a:rPr lang="de-DE" sz="1100" dirty="0"/>
              <a:t>    }</a:t>
            </a:r>
          </a:p>
          <a:p>
            <a:pPr lvl="1"/>
            <a:r>
              <a:rPr lang="de-DE" sz="1100" dirty="0"/>
              <a:t>}</a:t>
            </a:r>
          </a:p>
          <a:p>
            <a:pPr lvl="1"/>
            <a:endParaRPr lang="de-DE" sz="1100" dirty="0"/>
          </a:p>
          <a:p>
            <a:pPr lvl="1"/>
            <a:r>
              <a:rPr lang="de-DE" sz="1100" dirty="0"/>
              <a:t>duplicate_correction_pmx(p1, p2, c1);</a:t>
            </a:r>
          </a:p>
          <a:p>
            <a:pPr lvl="1"/>
            <a:r>
              <a:rPr lang="de-DE" sz="1100" dirty="0"/>
              <a:t>duplicate_correction_pmx(p2, p1, c2);</a:t>
            </a:r>
          </a:p>
          <a:p>
            <a:pPr lvl="1"/>
            <a:r>
              <a:rPr lang="de-DE" sz="1100" dirty="0"/>
              <a:t>}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DAEF8D3-31AA-46E3-BE55-7474D0551DCE}"/>
              </a:ext>
            </a:extLst>
          </p:cNvPr>
          <p:cNvSpPr txBox="1">
            <a:spLocks/>
          </p:cNvSpPr>
          <p:nvPr/>
        </p:nvSpPr>
        <p:spPr bwMode="auto">
          <a:xfrm>
            <a:off x="7377344" y="1280160"/>
            <a:ext cx="4660776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de-DE" sz="1800" dirty="0"/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Wähle zwei zufällige Intervallgrenzen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p1 = 1 | 2 3 | 4 5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p2 = 5 | 4 3 | 2 1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Tausche in diesem Intervall die Chromosome der Eltern und schreibe alles in die Kinder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c1 = 1 | </a:t>
            </a:r>
            <a:r>
              <a:rPr lang="de-DE" sz="1800" dirty="0">
                <a:solidFill>
                  <a:srgbClr val="FF0000"/>
                </a:solidFill>
              </a:rPr>
              <a:t>4</a:t>
            </a:r>
            <a:r>
              <a:rPr lang="de-DE" sz="1800" dirty="0"/>
              <a:t> 3 | </a:t>
            </a:r>
            <a:r>
              <a:rPr lang="de-DE" sz="1800" dirty="0">
                <a:solidFill>
                  <a:srgbClr val="FF0000"/>
                </a:solidFill>
              </a:rPr>
              <a:t>4</a:t>
            </a:r>
            <a:r>
              <a:rPr lang="de-DE" sz="1800" dirty="0"/>
              <a:t> 5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c2 = 5 | </a:t>
            </a:r>
            <a:r>
              <a:rPr lang="de-DE" sz="1800" dirty="0">
                <a:solidFill>
                  <a:srgbClr val="FF0000"/>
                </a:solidFill>
              </a:rPr>
              <a:t>2</a:t>
            </a:r>
            <a:r>
              <a:rPr lang="de-DE" sz="1800" dirty="0"/>
              <a:t> 3 | </a:t>
            </a:r>
            <a:r>
              <a:rPr lang="de-DE" sz="1800" dirty="0">
                <a:solidFill>
                  <a:srgbClr val="FF0000"/>
                </a:solidFill>
              </a:rPr>
              <a:t>2</a:t>
            </a:r>
            <a:r>
              <a:rPr lang="de-DE" sz="1800" dirty="0"/>
              <a:t> 1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Korrigiere doppelte Werte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c1 = 1 | </a:t>
            </a:r>
            <a:r>
              <a:rPr lang="de-DE" sz="1800" dirty="0">
                <a:solidFill>
                  <a:schemeClr val="accent3">
                    <a:lumMod val="50000"/>
                  </a:schemeClr>
                </a:solidFill>
              </a:rPr>
              <a:t>4</a:t>
            </a:r>
            <a:r>
              <a:rPr lang="de-DE" sz="1800" dirty="0"/>
              <a:t> 3 | </a:t>
            </a:r>
            <a:r>
              <a:rPr lang="de-DE" sz="1800" dirty="0">
                <a:solidFill>
                  <a:schemeClr val="accent3">
                    <a:lumMod val="50000"/>
                  </a:schemeClr>
                </a:solidFill>
              </a:rPr>
              <a:t>2</a:t>
            </a:r>
            <a:r>
              <a:rPr lang="de-DE" sz="1800" dirty="0"/>
              <a:t> 5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c2 = 5 | </a:t>
            </a:r>
            <a:r>
              <a:rPr lang="de-DE" sz="1800" dirty="0">
                <a:solidFill>
                  <a:schemeClr val="accent3">
                    <a:lumMod val="50000"/>
                  </a:schemeClr>
                </a:solidFill>
              </a:rPr>
              <a:t>2</a:t>
            </a:r>
            <a:r>
              <a:rPr lang="de-DE" sz="1800" dirty="0"/>
              <a:t> 3 | </a:t>
            </a:r>
            <a:r>
              <a:rPr lang="de-DE" sz="1800" dirty="0">
                <a:solidFill>
                  <a:schemeClr val="accent3">
                    <a:lumMod val="50000"/>
                  </a:schemeClr>
                </a:solidFill>
              </a:rPr>
              <a:t>4</a:t>
            </a:r>
            <a:r>
              <a:rPr lang="de-DE" sz="1800" dirty="0"/>
              <a:t> 1</a:t>
            </a:r>
          </a:p>
          <a:p>
            <a:pPr lvl="2">
              <a:spcAft>
                <a:spcPts val="600"/>
              </a:spcAft>
            </a:pPr>
            <a:endParaRPr lang="de-DE" sz="1800" dirty="0"/>
          </a:p>
          <a:p>
            <a:pPr>
              <a:spcAft>
                <a:spcPts val="600"/>
              </a:spcAft>
            </a:pPr>
            <a:r>
              <a:rPr lang="de-DE" sz="1800" dirty="0"/>
              <a:t>	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98717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88D8-106E-40D0-A4BD-5FF4C2E2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Order-Crossover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354A-B6A2-451D-B387-D4D850722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1010" y="1251993"/>
            <a:ext cx="6101348" cy="4534714"/>
          </a:xfrm>
        </p:spPr>
        <p:txBody>
          <a:bodyPr/>
          <a:lstStyle/>
          <a:p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void</a:t>
            </a:r>
            <a:r>
              <a:rPr lang="de-DE" sz="1050" dirty="0"/>
              <a:t> order_crossover(Individual &amp;p1, Individual &amp;p2, Individual &amp;c1, Individual &amp;c2) {</a:t>
            </a:r>
          </a:p>
          <a:p>
            <a:r>
              <a:rPr lang="de-DE" sz="1050" dirty="0"/>
              <a:t>    int length = p1.get_size();</a:t>
            </a:r>
          </a:p>
          <a:p>
            <a:r>
              <a:rPr lang="de-DE" sz="1050" dirty="0"/>
              <a:t>    int interval_border_left, interval_border_right = calc_two_random_interval_borders(length);</a:t>
            </a:r>
          </a:p>
          <a:p>
            <a:endParaRPr lang="de-DE" sz="1050" dirty="0"/>
          </a:p>
          <a:p>
            <a:r>
              <a:rPr lang="de-DE" sz="1050" dirty="0"/>
              <a:t>    std::unordered_map&lt;int, int&gt; map_p1, map_p2;</a:t>
            </a:r>
          </a:p>
          <a:p>
            <a:r>
              <a:rPr lang="de-DE" sz="1050" dirty="0"/>
              <a:t>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050" dirty="0"/>
              <a:t> (int i = interval_border_left; i &lt; interval_border_right; ++i) {</a:t>
            </a:r>
          </a:p>
          <a:p>
            <a:r>
              <a:rPr lang="de-DE" sz="1050" dirty="0"/>
              <a:t>        map_p1.insert(std::pair&lt;int, int&gt;(p1.get_chromosome().at(i), i));</a:t>
            </a:r>
          </a:p>
          <a:p>
            <a:r>
              <a:rPr lang="de-DE" sz="1050" dirty="0"/>
              <a:t>        map_p2.insert(std::pair&lt;int, int&gt;(p2.get_chromosome().at(i), i));</a:t>
            </a:r>
          </a:p>
          <a:p>
            <a:r>
              <a:rPr lang="de-DE" sz="1050" dirty="0"/>
              <a:t>    }</a:t>
            </a:r>
          </a:p>
          <a:p>
            <a:r>
              <a:rPr lang="de-DE" sz="1050" dirty="0"/>
              <a:t>    std::vector&lt;int&gt; cache1, cache2;</a:t>
            </a:r>
          </a:p>
          <a:p>
            <a:r>
              <a:rPr lang="de-DE" sz="1050" dirty="0"/>
              <a:t>    set_duplicate_flags(map_p2, c1, p1, cache1, interval_border_left, interval_border_right);</a:t>
            </a:r>
          </a:p>
          <a:p>
            <a:r>
              <a:rPr lang="de-DE" sz="1050" dirty="0"/>
              <a:t>    set_duplicate_flags(map_p1, c2, p2, cache2, interval_border_left, interval_border_right);</a:t>
            </a:r>
          </a:p>
          <a:p>
            <a:r>
              <a:rPr lang="de-DE" sz="1050" dirty="0"/>
              <a:t>    copy_values(c1, cache1, interval_border_left);</a:t>
            </a:r>
          </a:p>
          <a:p>
            <a:r>
              <a:rPr lang="de-DE" sz="1050" dirty="0"/>
              <a:t>    copy_values(c2, cache2, interval_border_left);</a:t>
            </a:r>
          </a:p>
          <a:p>
            <a:endParaRPr lang="de-DE" sz="1050" dirty="0"/>
          </a:p>
          <a:p>
            <a:r>
              <a:rPr lang="de-DE" sz="1050" dirty="0"/>
              <a:t>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050" dirty="0"/>
              <a:t> (int j = interval_border_left; j &lt; interval_border_right; ++j) {</a:t>
            </a:r>
          </a:p>
          <a:p>
            <a:r>
              <a:rPr lang="de-DE" sz="1050" dirty="0"/>
              <a:t>    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1050" dirty="0"/>
              <a:t> (c1.get_chromosome().at(j) == DUPLICATE_FLAG) {</a:t>
            </a:r>
          </a:p>
          <a:p>
            <a:r>
              <a:rPr lang="de-DE" sz="1050" dirty="0"/>
              <a:t>            c1.update_chromosome(p2.get_chromosome().at(j), j);</a:t>
            </a:r>
          </a:p>
          <a:p>
            <a:r>
              <a:rPr lang="de-DE" sz="1050" dirty="0"/>
              <a:t>        }</a:t>
            </a:r>
          </a:p>
          <a:p>
            <a:r>
              <a:rPr lang="de-DE" sz="1050" dirty="0"/>
              <a:t>    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1050" dirty="0"/>
              <a:t> (c2.get_chromosome().at(j) == DUPLICATE_FLAG) {</a:t>
            </a:r>
          </a:p>
          <a:p>
            <a:r>
              <a:rPr lang="de-DE" sz="1050" dirty="0"/>
              <a:t>            c2.update_chromosome(p1.get_chromosome().at(j), j);</a:t>
            </a:r>
          </a:p>
          <a:p>
            <a:r>
              <a:rPr lang="de-DE" sz="1050" dirty="0"/>
              <a:t>        }</a:t>
            </a:r>
          </a:p>
          <a:p>
            <a:r>
              <a:rPr lang="de-DE" sz="1050" dirty="0"/>
              <a:t>    }</a:t>
            </a:r>
          </a:p>
          <a:p>
            <a:r>
              <a:rPr lang="de-DE" sz="1050" dirty="0"/>
              <a:t>}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E207C94-E4AD-4A92-98F0-5A9FCD4F2B49}"/>
              </a:ext>
            </a:extLst>
          </p:cNvPr>
          <p:cNvSpPr txBox="1">
            <a:spLocks/>
          </p:cNvSpPr>
          <p:nvPr/>
        </p:nvSpPr>
        <p:spPr bwMode="auto">
          <a:xfrm>
            <a:off x="7196261" y="885512"/>
            <a:ext cx="4660776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Wähle zwei zufällige Intervallgrenzen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p1 = 1 | 2 3 | 4 5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p2 = 5 | 4 3 | 2 1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Markiere die Elemente innerhalb des Intervalls des anderen Elternteils als Lücke X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c1 = 1 | 2 3 | X 5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c2 = 5 | 4 3 | X 1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Sortiere die Elemente neu an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c1 = 2 | X 3 | 5 1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c2 = 4 | X 3 | 1 5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Tausche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c1 = 2 | 4 3 | 5 1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c2 = 4 | 2 3 | 1 5</a:t>
            </a:r>
          </a:p>
          <a:p>
            <a:pPr marL="609600" lvl="1" indent="-342900">
              <a:spcAft>
                <a:spcPts val="600"/>
              </a:spcAft>
              <a:buAutoNum type="arabicPeriod"/>
            </a:pPr>
            <a:endParaRPr lang="de-DE" sz="1800" dirty="0"/>
          </a:p>
          <a:p>
            <a:pPr>
              <a:spcAft>
                <a:spcPts val="600"/>
              </a:spcAft>
            </a:pPr>
            <a:r>
              <a:rPr lang="de-DE" sz="1800" dirty="0"/>
              <a:t>	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458381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88D8-106E-40D0-A4BD-5FF4C2E2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Cycle-Crossover-One-Cycle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354A-B6A2-451D-B387-D4D850722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6101348" cy="4534714"/>
          </a:xfrm>
        </p:spPr>
        <p:txBody>
          <a:bodyPr/>
          <a:lstStyle/>
          <a:p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void</a:t>
            </a:r>
            <a:r>
              <a:rPr lang="de-DE" sz="1050" dirty="0"/>
              <a:t> cycle_crossover_one_cycle(Individual &amp;p1, Individual &amp;p2, Individual &amp;c1, Individual &amp;c2) {</a:t>
            </a:r>
          </a:p>
          <a:p>
            <a:r>
              <a:rPr lang="de-DE" sz="1050" dirty="0"/>
              <a:t>    std::vector&lt;bool&gt; index_flags(p1.get_size(), false);</a:t>
            </a:r>
          </a:p>
          <a:p>
            <a:r>
              <a:rPr lang="de-DE" sz="1050" dirty="0"/>
              <a:t>    Cycle cycle;</a:t>
            </a:r>
          </a:p>
          <a:p>
            <a:r>
              <a:rPr lang="de-DE" sz="1050" dirty="0"/>
              <a:t>    int cycle_start_idx = random(p1.get_size());</a:t>
            </a:r>
          </a:p>
          <a:p>
            <a:r>
              <a:rPr lang="de-DE" sz="1050" dirty="0"/>
              <a:t>    fill_empty_cycle_with_tuples(cycle, cycle_start_idx, p1, p2, index_flags)</a:t>
            </a:r>
          </a:p>
          <a:p>
            <a:r>
              <a:rPr lang="de-DE" sz="1050" dirty="0"/>
              <a:t>    int tupleCounter = 0;</a:t>
            </a:r>
          </a:p>
          <a:p>
            <a:r>
              <a:rPr lang="de-DE" sz="1050" dirty="0"/>
              <a:t>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050" dirty="0"/>
              <a:t> (int i = 0; (unsigned int) i &lt; index_flags.size(); ++i) {</a:t>
            </a:r>
          </a:p>
          <a:p>
            <a:r>
              <a:rPr lang="de-DE" sz="1050" dirty="0"/>
              <a:t>        bool flag = index_flags.at(i);</a:t>
            </a:r>
          </a:p>
          <a:p>
            <a:r>
              <a:rPr lang="de-DE" sz="1050" dirty="0"/>
              <a:t>    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1050" dirty="0"/>
              <a:t> (flag) {</a:t>
            </a:r>
          </a:p>
          <a:p>
            <a:r>
              <a:rPr lang="de-DE" sz="1050" dirty="0"/>
              <a:t>            Tuple &amp;t = cycle.at(tupleCounter);</a:t>
            </a:r>
          </a:p>
          <a:p>
            <a:r>
              <a:rPr lang="de-DE" sz="1050" dirty="0"/>
              <a:t>            tupleCounter++;</a:t>
            </a:r>
          </a:p>
          <a:p>
            <a:r>
              <a:rPr lang="de-DE" sz="1050" dirty="0"/>
              <a:t>            c1.update_chromosome(std::get&lt;1&gt;(t), std::get&lt;0&gt;(t));</a:t>
            </a:r>
          </a:p>
          <a:p>
            <a:r>
              <a:rPr lang="de-DE" sz="1050" dirty="0"/>
              <a:t>            c2.update_chromosome(std::get&lt;2&gt;(t), std::get&lt;0&gt;(t));</a:t>
            </a:r>
          </a:p>
          <a:p>
            <a:r>
              <a:rPr lang="de-DE" sz="1050" dirty="0"/>
              <a:t>        }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de-DE" sz="1050" dirty="0"/>
              <a:t> {</a:t>
            </a:r>
          </a:p>
          <a:p>
            <a:r>
              <a:rPr lang="de-DE" sz="1050" dirty="0"/>
              <a:t>            c1.update_chromosome(p2.get_chromosome().at(i), i);</a:t>
            </a:r>
          </a:p>
          <a:p>
            <a:r>
              <a:rPr lang="de-DE" sz="1050" dirty="0"/>
              <a:t>            c2.update_chromosome(p1.get_chromosome().at(i), i);</a:t>
            </a:r>
          </a:p>
          <a:p>
            <a:r>
              <a:rPr lang="de-DE" sz="1050" dirty="0"/>
              <a:t>        }</a:t>
            </a:r>
          </a:p>
          <a:p>
            <a:r>
              <a:rPr lang="de-DE" sz="1050" dirty="0"/>
              <a:t>    }</a:t>
            </a:r>
          </a:p>
          <a:p>
            <a:r>
              <a:rPr lang="de-DE" sz="1050" dirty="0"/>
              <a:t>}</a:t>
            </a:r>
          </a:p>
          <a:p>
            <a:endParaRPr lang="de-DE" sz="105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DAEF8D3-31AA-46E3-BE55-7474D0551DCE}"/>
              </a:ext>
            </a:extLst>
          </p:cNvPr>
          <p:cNvSpPr txBox="1">
            <a:spLocks/>
          </p:cNvSpPr>
          <p:nvPr/>
        </p:nvSpPr>
        <p:spPr bwMode="auto">
          <a:xfrm>
            <a:off x="6678968" y="1049340"/>
            <a:ext cx="4660776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Aft>
                <a:spcPts val="600"/>
              </a:spcAft>
            </a:pPr>
            <a:endParaRPr lang="de-DE" dirty="0"/>
          </a:p>
          <a:p>
            <a:pPr lvl="2">
              <a:spcAft>
                <a:spcPts val="600"/>
              </a:spcAft>
            </a:pPr>
            <a:endParaRPr lang="de-DE" dirty="0"/>
          </a:p>
          <a:p>
            <a:pPr lvl="2">
              <a:spcAft>
                <a:spcPts val="600"/>
              </a:spcAft>
            </a:pPr>
            <a:r>
              <a:rPr lang="de-DE" dirty="0"/>
              <a:t>p1 = 1 2 3 4 5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p2 = 5 4 3 2 1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</a:pPr>
            <a:r>
              <a:rPr lang="de-DE" dirty="0"/>
              <a:t>Wähle zufällige Startposition und finde Cycle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p1 = 1 </a:t>
            </a:r>
            <a:r>
              <a:rPr lang="de-DE" dirty="0">
                <a:highlight>
                  <a:srgbClr val="00FF00"/>
                </a:highlight>
              </a:rPr>
              <a:t>2</a:t>
            </a:r>
            <a:r>
              <a:rPr lang="de-DE" dirty="0"/>
              <a:t> 3 </a:t>
            </a:r>
            <a:r>
              <a:rPr lang="de-DE" dirty="0">
                <a:highlight>
                  <a:srgbClr val="00FF00"/>
                </a:highlight>
              </a:rPr>
              <a:t>4</a:t>
            </a:r>
            <a:r>
              <a:rPr lang="de-DE" dirty="0"/>
              <a:t> 5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p2 = 5 </a:t>
            </a:r>
            <a:r>
              <a:rPr lang="de-DE" dirty="0">
                <a:highlight>
                  <a:srgbClr val="00FF00"/>
                </a:highlight>
              </a:rPr>
              <a:t>4</a:t>
            </a:r>
            <a:r>
              <a:rPr lang="de-DE" dirty="0"/>
              <a:t> 3 </a:t>
            </a:r>
            <a:r>
              <a:rPr lang="de-DE" dirty="0">
                <a:highlight>
                  <a:srgbClr val="00FF00"/>
                </a:highlight>
              </a:rPr>
              <a:t>2</a:t>
            </a:r>
            <a:r>
              <a:rPr lang="de-DE" dirty="0"/>
              <a:t> 1</a:t>
            </a:r>
          </a:p>
          <a:p>
            <a:pPr lvl="2">
              <a:spcAft>
                <a:spcPts val="600"/>
              </a:spcAft>
            </a:pPr>
            <a:endParaRPr lang="de-DE" dirty="0"/>
          </a:p>
          <a:p>
            <a:pPr marL="342900" indent="-342900">
              <a:spcAft>
                <a:spcPts val="600"/>
              </a:spcAft>
              <a:buFontTx/>
              <a:buAutoNum type="arabicPeriod"/>
            </a:pPr>
            <a:r>
              <a:rPr lang="de-DE" dirty="0"/>
              <a:t>Kopiere die Werte des Cycles aus p1 zu c2 und aus p2 zu c1. Kopiere die Lücken von p1 zu c1 und p2 zu c2.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c1 = 1 4 3 2 5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c2 = 5 2 3 4 1</a:t>
            </a:r>
          </a:p>
          <a:p>
            <a:pPr lvl="1">
              <a:spcAft>
                <a:spcPts val="600"/>
              </a:spcAft>
            </a:pPr>
            <a:endParaRPr lang="de-DE" dirty="0"/>
          </a:p>
          <a:p>
            <a:pPr lvl="1">
              <a:spcAft>
                <a:spcPts val="600"/>
              </a:spcAft>
            </a:pPr>
            <a:endParaRPr lang="de-DE" dirty="0"/>
          </a:p>
          <a:p>
            <a:pPr lvl="2">
              <a:spcAft>
                <a:spcPts val="600"/>
              </a:spcAft>
            </a:pPr>
            <a:endParaRPr lang="de-DE" dirty="0"/>
          </a:p>
          <a:p>
            <a:pPr lvl="2">
              <a:spcAft>
                <a:spcPts val="600"/>
              </a:spcAft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4204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E3401A-B07F-4F3A-9D59-1A25E88B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Thematischer Ablauf</a:t>
            </a:r>
          </a:p>
        </p:txBody>
      </p:sp>
      <p:sp>
        <p:nvSpPr>
          <p:cNvPr id="5" name="Textfeld 2">
            <a:extLst>
              <a:ext uri="{FF2B5EF4-FFF2-40B4-BE49-F238E27FC236}">
                <a16:creationId xmlns:a16="http://schemas.microsoft.com/office/drawing/2014/main" id="{712AD268-415A-4FD1-9592-79DA89974DD9}"/>
              </a:ext>
            </a:extLst>
          </p:cNvPr>
          <p:cNvSpPr txBox="1"/>
          <p:nvPr/>
        </p:nvSpPr>
        <p:spPr>
          <a:xfrm>
            <a:off x="47271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Einführung</a:t>
            </a:r>
          </a:p>
        </p:txBody>
      </p:sp>
      <p:sp>
        <p:nvSpPr>
          <p:cNvPr id="6" name="Textfeld 8">
            <a:extLst>
              <a:ext uri="{FF2B5EF4-FFF2-40B4-BE49-F238E27FC236}">
                <a16:creationId xmlns:a16="http://schemas.microsoft.com/office/drawing/2014/main" id="{1C25B9DF-5145-40F8-8B93-6D1DDCA76C45}"/>
              </a:ext>
            </a:extLst>
          </p:cNvPr>
          <p:cNvSpPr txBox="1"/>
          <p:nvPr/>
        </p:nvSpPr>
        <p:spPr>
          <a:xfrm>
            <a:off x="335550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Konzept</a:t>
            </a:r>
          </a:p>
        </p:txBody>
      </p:sp>
      <p:sp>
        <p:nvSpPr>
          <p:cNvPr id="7" name="Textfeld 3">
            <a:extLst>
              <a:ext uri="{FF2B5EF4-FFF2-40B4-BE49-F238E27FC236}">
                <a16:creationId xmlns:a16="http://schemas.microsoft.com/office/drawing/2014/main" id="{B5756B21-FE41-4FE0-8C77-4147D26968C6}"/>
              </a:ext>
            </a:extLst>
          </p:cNvPr>
          <p:cNvSpPr txBox="1"/>
          <p:nvPr/>
        </p:nvSpPr>
        <p:spPr>
          <a:xfrm>
            <a:off x="6253646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Realisierung</a:t>
            </a:r>
          </a:p>
        </p:txBody>
      </p:sp>
      <p:sp>
        <p:nvSpPr>
          <p:cNvPr id="9" name="Textfeld 5">
            <a:extLst>
              <a:ext uri="{FF2B5EF4-FFF2-40B4-BE49-F238E27FC236}">
                <a16:creationId xmlns:a16="http://schemas.microsoft.com/office/drawing/2014/main" id="{2391C764-4573-4386-AFCB-3FBE903052B0}"/>
              </a:ext>
            </a:extLst>
          </p:cNvPr>
          <p:cNvSpPr txBox="1"/>
          <p:nvPr/>
        </p:nvSpPr>
        <p:spPr>
          <a:xfrm>
            <a:off x="9029873" y="2016289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Experimente</a:t>
            </a:r>
          </a:p>
        </p:txBody>
      </p:sp>
      <p:sp>
        <p:nvSpPr>
          <p:cNvPr id="10" name="Textfeld 6">
            <a:extLst>
              <a:ext uri="{FF2B5EF4-FFF2-40B4-BE49-F238E27FC236}">
                <a16:creationId xmlns:a16="http://schemas.microsoft.com/office/drawing/2014/main" id="{4346AE44-45A6-4AAE-9A14-9C0A956BDEAF}"/>
              </a:ext>
            </a:extLst>
          </p:cNvPr>
          <p:cNvSpPr txBox="1"/>
          <p:nvPr/>
        </p:nvSpPr>
        <p:spPr>
          <a:xfrm>
            <a:off x="3253430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Retrospektive</a:t>
            </a:r>
          </a:p>
        </p:txBody>
      </p:sp>
      <p:sp>
        <p:nvSpPr>
          <p:cNvPr id="11" name="Textfeld 7">
            <a:extLst>
              <a:ext uri="{FF2B5EF4-FFF2-40B4-BE49-F238E27FC236}">
                <a16:creationId xmlns:a16="http://schemas.microsoft.com/office/drawing/2014/main" id="{85A08446-20B2-4FAD-B3C4-B9B9C5DE0FF9}"/>
              </a:ext>
            </a:extLst>
          </p:cNvPr>
          <p:cNvSpPr txBox="1"/>
          <p:nvPr/>
        </p:nvSpPr>
        <p:spPr>
          <a:xfrm>
            <a:off x="6194933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12" name="Textfeld 9">
            <a:extLst>
              <a:ext uri="{FF2B5EF4-FFF2-40B4-BE49-F238E27FC236}">
                <a16:creationId xmlns:a16="http://schemas.microsoft.com/office/drawing/2014/main" id="{5A995761-3A48-49A2-A62D-355F53FE485D}"/>
              </a:ext>
            </a:extLst>
          </p:cNvPr>
          <p:cNvSpPr txBox="1"/>
          <p:nvPr/>
        </p:nvSpPr>
        <p:spPr>
          <a:xfrm>
            <a:off x="9136436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Ausblick</a:t>
            </a:r>
          </a:p>
        </p:txBody>
      </p:sp>
      <p:sp>
        <p:nvSpPr>
          <p:cNvPr id="13" name="Textfeld 6">
            <a:extLst>
              <a:ext uri="{FF2B5EF4-FFF2-40B4-BE49-F238E27FC236}">
                <a16:creationId xmlns:a16="http://schemas.microsoft.com/office/drawing/2014/main" id="{B3B97F33-32B3-46C4-A4C2-3FA5E65CD445}"/>
              </a:ext>
            </a:extLst>
          </p:cNvPr>
          <p:cNvSpPr txBox="1"/>
          <p:nvPr/>
        </p:nvSpPr>
        <p:spPr>
          <a:xfrm>
            <a:off x="426664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38545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88D8-106E-40D0-A4BD-5FF4C2E2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Cycle-Crossover-All-Cycles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354A-B6A2-451D-B387-D4D850722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6101348" cy="4534714"/>
          </a:xfrm>
        </p:spPr>
        <p:txBody>
          <a:bodyPr/>
          <a:lstStyle/>
          <a:p>
            <a:endParaRPr lang="de-DE" sz="700" dirty="0"/>
          </a:p>
          <a:p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bool</a:t>
            </a:r>
            <a:r>
              <a:rPr lang="de-DE" sz="1000" dirty="0"/>
              <a:t> cycle_crossover_all_cycles(Individual &amp;p1, Individual &amp;p2, Individual &amp;c1, Individual &amp;c2) {</a:t>
            </a:r>
          </a:p>
          <a:p>
            <a:r>
              <a:rPr lang="de-DE" sz="1000" dirty="0"/>
              <a:t>    std::vector&lt;bool&gt; index_flags(p1.get_size(), false);</a:t>
            </a:r>
          </a:p>
          <a:p>
            <a:r>
              <a:rPr lang="de-DE" sz="1000" dirty="0"/>
              <a:t>    std::vector&lt;Cycle&gt; cycles;</a:t>
            </a:r>
          </a:p>
          <a:p>
            <a:r>
              <a:rPr lang="de-DE" sz="1000" dirty="0"/>
              <a:t>   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000" dirty="0"/>
              <a:t> (int cycle_start_idx = 0; cycle_start_idx &lt; p1.get_size(); ++cycle_start_idx) {</a:t>
            </a:r>
          </a:p>
          <a:p>
            <a:r>
              <a:rPr lang="de-DE" sz="1000" dirty="0"/>
              <a:t>        Cycle cycle;</a:t>
            </a:r>
          </a:p>
          <a:p>
            <a:r>
              <a:rPr lang="de-DE" sz="1000" dirty="0"/>
              <a:t>       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1000" dirty="0"/>
              <a:t> (!index_flags.at(cycle_start_idx)) {</a:t>
            </a:r>
          </a:p>
          <a:p>
            <a:r>
              <a:rPr lang="de-DE" sz="1000" dirty="0"/>
              <a:t>            if (!fill_empty_cycle_with_tuples(cycle, cycle_start_idx, p1, p2, index_flags)) {</a:t>
            </a:r>
          </a:p>
          <a:p>
            <a:r>
              <a:rPr lang="de-DE" sz="1000" dirty="0"/>
              <a:t>                return false;</a:t>
            </a:r>
          </a:p>
          <a:p>
            <a:r>
              <a:rPr lang="de-DE" sz="1000" dirty="0"/>
              <a:t>            }</a:t>
            </a:r>
          </a:p>
          <a:p>
            <a:r>
              <a:rPr lang="de-DE" sz="1000" dirty="0"/>
              <a:t>            cycles.push_back(cycle);</a:t>
            </a:r>
          </a:p>
          <a:p>
            <a:r>
              <a:rPr lang="de-DE" sz="1000" dirty="0"/>
              <a:t>        }</a:t>
            </a:r>
          </a:p>
          <a:p>
            <a:r>
              <a:rPr lang="de-DE" sz="1000" dirty="0"/>
              <a:t>    }</a:t>
            </a:r>
          </a:p>
          <a:p>
            <a:r>
              <a:rPr lang="de-DE" sz="1000" dirty="0"/>
              <a:t>   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000" dirty="0"/>
              <a:t> (int i = 0; (unsigned int) i &lt; cycles.size(); ++i) {</a:t>
            </a:r>
          </a:p>
          <a:p>
            <a:r>
              <a:rPr lang="de-DE" sz="1000" dirty="0"/>
              <a:t>        bool cross_copy = i % 2 != 0;</a:t>
            </a:r>
          </a:p>
          <a:p>
            <a:r>
              <a:rPr lang="de-DE" sz="1000" dirty="0"/>
              <a:t>        Cycle &amp;cycle = cycles.at(i);</a:t>
            </a:r>
          </a:p>
          <a:p>
            <a:r>
              <a:rPr lang="de-DE" sz="1000" dirty="0"/>
              <a:t>       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000" dirty="0"/>
              <a:t> (Tuple &amp;t : cycle) {</a:t>
            </a:r>
          </a:p>
          <a:p>
            <a:r>
              <a:rPr lang="de-DE" sz="1000" dirty="0"/>
              <a:t>            if (cross_copy) {</a:t>
            </a:r>
          </a:p>
          <a:p>
            <a:r>
              <a:rPr lang="de-DE" sz="1000" dirty="0"/>
              <a:t>                c1.update_chromosome(std::get&lt;2&gt;(t), std::get&lt;0&gt;(t));</a:t>
            </a:r>
          </a:p>
          <a:p>
            <a:r>
              <a:rPr lang="de-DE" sz="1000" dirty="0"/>
              <a:t>                c2.update_chromosome(std::get&lt;1&gt;(t), std::get&lt;0&gt;(t));</a:t>
            </a:r>
          </a:p>
          <a:p>
            <a:r>
              <a:rPr lang="de-DE" sz="1000" dirty="0"/>
              <a:t>            }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de-DE" sz="1000" dirty="0"/>
              <a:t> {</a:t>
            </a:r>
          </a:p>
          <a:p>
            <a:r>
              <a:rPr lang="de-DE" sz="1000" dirty="0"/>
              <a:t>                c1.update_chromosome(std::get&lt;1&gt;(t), std::get&lt;0&gt;(t));</a:t>
            </a:r>
          </a:p>
          <a:p>
            <a:r>
              <a:rPr lang="de-DE" sz="1000" dirty="0"/>
              <a:t>                c2.update_chromosome(std::get&lt;2&gt;(t), std::get&lt;0&gt;(t));</a:t>
            </a:r>
          </a:p>
          <a:p>
            <a:r>
              <a:rPr lang="de-DE" sz="1000" dirty="0"/>
              <a:t>            }</a:t>
            </a:r>
          </a:p>
          <a:p>
            <a:r>
              <a:rPr lang="de-DE" sz="1000" dirty="0"/>
              <a:t>        }</a:t>
            </a:r>
          </a:p>
          <a:p>
            <a:r>
              <a:rPr lang="de-DE" sz="1000" dirty="0"/>
              <a:t>    }</a:t>
            </a:r>
          </a:p>
          <a:p>
            <a:r>
              <a:rPr lang="de-DE" sz="1000" dirty="0"/>
              <a:t>   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de-DE" sz="1000" dirty="0"/>
              <a:t> true;</a:t>
            </a:r>
          </a:p>
          <a:p>
            <a:r>
              <a:rPr lang="de-DE" sz="1000" dirty="0"/>
              <a:t>}</a:t>
            </a:r>
            <a:endParaRPr lang="de-DE" sz="90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DAEF8D3-31AA-46E3-BE55-7474D0551DCE}"/>
              </a:ext>
            </a:extLst>
          </p:cNvPr>
          <p:cNvSpPr txBox="1">
            <a:spLocks/>
          </p:cNvSpPr>
          <p:nvPr/>
        </p:nvSpPr>
        <p:spPr bwMode="auto">
          <a:xfrm>
            <a:off x="7350711" y="1280160"/>
            <a:ext cx="4660776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de-DE" sz="1800" dirty="0"/>
          </a:p>
          <a:p>
            <a:pPr marL="342900" indent="-342900">
              <a:spcAft>
                <a:spcPts val="600"/>
              </a:spcAft>
              <a:buAutoNum type="arabicPeriod"/>
            </a:pPr>
            <a:endParaRPr lang="de-DE" sz="180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63ABA4E-72AD-4EDE-AAE8-E7AFC91596BA}"/>
              </a:ext>
            </a:extLst>
          </p:cNvPr>
          <p:cNvSpPr txBox="1">
            <a:spLocks/>
          </p:cNvSpPr>
          <p:nvPr/>
        </p:nvSpPr>
        <p:spPr bwMode="auto">
          <a:xfrm>
            <a:off x="6436311" y="1325880"/>
            <a:ext cx="5575175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Aft>
                <a:spcPts val="600"/>
              </a:spcAft>
            </a:pPr>
            <a:r>
              <a:rPr lang="de-DE" dirty="0"/>
              <a:t>p1 = 1 2 3 4 5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p2 = 5 4 3 2 1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de-DE" dirty="0"/>
              <a:t>Anders als bei One-Cycle wird nun der Startpunkt nicht zufällig gewählt. Es werden alle Cycles gefunden. Beginnt wird mit dem Cycle an Index 0. 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p1 = </a:t>
            </a:r>
            <a:r>
              <a:rPr lang="de-DE" dirty="0">
                <a:highlight>
                  <a:srgbClr val="00FF00"/>
                </a:highlight>
              </a:rPr>
              <a:t>1</a:t>
            </a:r>
            <a:r>
              <a:rPr lang="de-DE" dirty="0"/>
              <a:t> </a:t>
            </a:r>
            <a:r>
              <a:rPr lang="de-DE" dirty="0">
                <a:highlight>
                  <a:srgbClr val="00FFFF"/>
                </a:highlight>
              </a:rPr>
              <a:t>2</a:t>
            </a:r>
            <a:r>
              <a:rPr lang="de-DE" dirty="0"/>
              <a:t> </a:t>
            </a:r>
            <a:r>
              <a:rPr lang="de-DE" dirty="0">
                <a:highlight>
                  <a:srgbClr val="FFFF00"/>
                </a:highlight>
              </a:rPr>
              <a:t>3</a:t>
            </a:r>
            <a:r>
              <a:rPr lang="de-DE" dirty="0"/>
              <a:t> </a:t>
            </a:r>
            <a:r>
              <a:rPr lang="de-DE" dirty="0">
                <a:highlight>
                  <a:srgbClr val="00FFFF"/>
                </a:highlight>
              </a:rPr>
              <a:t>4</a:t>
            </a:r>
            <a:r>
              <a:rPr lang="de-DE" dirty="0"/>
              <a:t> </a:t>
            </a:r>
            <a:r>
              <a:rPr lang="de-DE" dirty="0">
                <a:highlight>
                  <a:srgbClr val="00FF00"/>
                </a:highlight>
              </a:rPr>
              <a:t>5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p2 = </a:t>
            </a:r>
            <a:r>
              <a:rPr lang="de-DE" dirty="0">
                <a:highlight>
                  <a:srgbClr val="00FF00"/>
                </a:highlight>
              </a:rPr>
              <a:t>5</a:t>
            </a:r>
            <a:r>
              <a:rPr lang="de-DE" dirty="0"/>
              <a:t> </a:t>
            </a:r>
            <a:r>
              <a:rPr lang="de-DE" dirty="0">
                <a:highlight>
                  <a:srgbClr val="00FFFF"/>
                </a:highlight>
              </a:rPr>
              <a:t>4</a:t>
            </a:r>
            <a:r>
              <a:rPr lang="de-DE" dirty="0"/>
              <a:t> </a:t>
            </a:r>
            <a:r>
              <a:rPr lang="de-DE" dirty="0">
                <a:highlight>
                  <a:srgbClr val="FFFF00"/>
                </a:highlight>
              </a:rPr>
              <a:t>3</a:t>
            </a:r>
            <a:r>
              <a:rPr lang="de-DE" dirty="0"/>
              <a:t> </a:t>
            </a:r>
            <a:r>
              <a:rPr lang="de-DE" dirty="0">
                <a:highlight>
                  <a:srgbClr val="00FFFF"/>
                </a:highlight>
              </a:rPr>
              <a:t>2</a:t>
            </a:r>
            <a:r>
              <a:rPr lang="de-DE" dirty="0"/>
              <a:t> </a:t>
            </a:r>
            <a:r>
              <a:rPr lang="de-DE" dirty="0">
                <a:highlight>
                  <a:srgbClr val="00FF00"/>
                </a:highlight>
              </a:rPr>
              <a:t>1</a:t>
            </a:r>
            <a:endParaRPr lang="de-DE" dirty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de-DE" dirty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de-DE" dirty="0"/>
              <a:t>Durchlaufe die i Cycles:</a:t>
            </a:r>
          </a:p>
          <a:p>
            <a:pPr lvl="1">
              <a:spcAft>
                <a:spcPts val="600"/>
              </a:spcAft>
            </a:pPr>
            <a:r>
              <a:rPr lang="de-DE" dirty="0"/>
              <a:t>Falls i gerade: Werte des Cycles i aus p1 zu c1 kopieren und von p2 zu c 2.</a:t>
            </a:r>
          </a:p>
          <a:p>
            <a:pPr lvl="1">
              <a:spcAft>
                <a:spcPts val="600"/>
              </a:spcAft>
            </a:pPr>
            <a:r>
              <a:rPr lang="de-DE" dirty="0"/>
              <a:t>Falls i ungerade: Werte des Cycles i aus p1 zu c2 kopieren und von p2 zu c1.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c1 = 1 4 3 2 5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c2 = 5 2 3 4 1 </a:t>
            </a:r>
          </a:p>
        </p:txBody>
      </p:sp>
    </p:spTree>
    <p:extLst>
      <p:ext uri="{BB962C8B-B14F-4D97-AF65-F5344CB8AC3E}">
        <p14:creationId xmlns:p14="http://schemas.microsoft.com/office/powerpoint/2010/main" val="62646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88D8-106E-40D0-A4BD-5FF4C2E2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Edge-Rocombination-Crossover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354A-B6A2-451D-B387-D4D850722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6101348" cy="4534714"/>
          </a:xfrm>
        </p:spPr>
        <p:txBody>
          <a:bodyPr/>
          <a:lstStyle/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bool</a:t>
            </a:r>
            <a:r>
              <a:rPr lang="de-DE" sz="900" dirty="0"/>
              <a:t> edge_recombination_crossover(Individual &amp;p1, Individual &amp;p2, Individual &amp;c1, Individual &amp;c2) {</a:t>
            </a:r>
          </a:p>
          <a:p>
            <a:r>
              <a:rPr lang="de-DE" sz="900" dirty="0"/>
              <a:t>    std::map&lt;int, std::set&lt;int&gt;&gt; edge_map = create_edge_map(p1, p2);</a:t>
            </a:r>
          </a:p>
          <a:p>
            <a:r>
              <a:rPr lang="de-DE" sz="900" dirty="0"/>
              <a:t>    edge_recombination(p1.get_chromosome().at(0),c1, edge_map);</a:t>
            </a:r>
          </a:p>
          <a:p>
            <a:r>
              <a:rPr lang="de-DE" sz="900" dirty="0"/>
              <a:t>    edge_recombination(p2.get_chromosome().at(0),c2, edge_map);</a:t>
            </a:r>
          </a:p>
          <a:p>
            <a:r>
              <a:rPr lang="de-DE" sz="900" dirty="0"/>
              <a:t>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de-DE" sz="900" dirty="0"/>
              <a:t> true;</a:t>
            </a:r>
          </a:p>
          <a:p>
            <a:r>
              <a:rPr lang="de-DE" sz="900" dirty="0"/>
              <a:t>}</a:t>
            </a:r>
          </a:p>
          <a:p>
            <a:r>
              <a:rPr lang="de-DE" sz="900" dirty="0"/>
              <a:t>´</a:t>
            </a:r>
          </a:p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void</a:t>
            </a:r>
            <a:r>
              <a:rPr lang="de-DE" sz="900" dirty="0"/>
              <a:t> edge_recombination(int start, Individual &amp;i, std::map&lt;int, std::set&lt;int&gt;&gt; edge_map) {</a:t>
            </a:r>
          </a:p>
          <a:p>
            <a:r>
              <a:rPr lang="de-DE" sz="900" dirty="0"/>
              <a:t>    int current = start;</a:t>
            </a:r>
          </a:p>
          <a:p>
            <a:r>
              <a:rPr lang="de-DE" sz="900" dirty="0"/>
              <a:t>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900" dirty="0"/>
              <a:t> (int idx = 0; idx &lt; i.get_size() - 1; ++idx) {</a:t>
            </a:r>
          </a:p>
          <a:p>
            <a:r>
              <a:rPr lang="de-DE" sz="900" dirty="0"/>
              <a:t>        i.update_chromosome(current, idx);</a:t>
            </a:r>
          </a:p>
          <a:p>
            <a:r>
              <a:rPr lang="de-DE" sz="900" dirty="0"/>
              <a:t>        for (auto &amp;it : edge_map) {</a:t>
            </a:r>
          </a:p>
          <a:p>
            <a:r>
              <a:rPr lang="de-DE" sz="900" dirty="0"/>
              <a:t>            it.second.erase(current);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    int min_next_idx = -2;</a:t>
            </a:r>
          </a:p>
          <a:p>
            <a:r>
              <a:rPr lang="de-DE" sz="900" dirty="0"/>
              <a:t>        unsigned int min_next_count = std::numeric_limits&lt;int&gt;::max();</a:t>
            </a:r>
          </a:p>
          <a:p>
            <a:endParaRPr lang="de-DE" sz="900" dirty="0"/>
          </a:p>
          <a:p>
            <a:r>
              <a:rPr lang="de-DE" sz="900" dirty="0"/>
              <a:t>    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900" dirty="0"/>
              <a:t> (int node : edge_map.at(current)) {</a:t>
            </a:r>
          </a:p>
          <a:p>
            <a:r>
              <a:rPr lang="de-DE" sz="900" dirty="0"/>
              <a:t>        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900" dirty="0"/>
              <a:t> (edge_map.at(node).size() &lt; min_next_count) {</a:t>
            </a:r>
          </a:p>
          <a:p>
            <a:r>
              <a:rPr lang="de-DE" sz="900" dirty="0"/>
              <a:t>                min_next_count = edge_map.at(node).size();</a:t>
            </a:r>
          </a:p>
          <a:p>
            <a:r>
              <a:rPr lang="de-DE" sz="900" dirty="0"/>
              <a:t>                min_next_idx = node;</a:t>
            </a:r>
          </a:p>
          <a:p>
            <a:r>
              <a:rPr lang="de-DE" sz="900" dirty="0"/>
              <a:t>            }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    current = min_next_idx;</a:t>
            </a:r>
          </a:p>
          <a:p>
            <a:r>
              <a:rPr lang="de-DE" sz="900" dirty="0"/>
              <a:t>    }</a:t>
            </a:r>
          </a:p>
          <a:p>
            <a:r>
              <a:rPr lang="de-DE" sz="900" dirty="0"/>
              <a:t>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900" dirty="0"/>
              <a:t> (idx == i.get_size() - 2) {</a:t>
            </a:r>
          </a:p>
          <a:p>
            <a:r>
              <a:rPr lang="de-DE" sz="900" dirty="0"/>
              <a:t>            i.update_chromosome(current, idx + 1);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}</a:t>
            </a:r>
          </a:p>
          <a:p>
            <a:r>
              <a:rPr lang="de-DE" sz="900" dirty="0"/>
              <a:t>}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DAEF8D3-31AA-46E3-BE55-7474D0551DCE}"/>
              </a:ext>
            </a:extLst>
          </p:cNvPr>
          <p:cNvSpPr txBox="1">
            <a:spLocks/>
          </p:cNvSpPr>
          <p:nvPr/>
        </p:nvSpPr>
        <p:spPr bwMode="auto">
          <a:xfrm>
            <a:off x="7196261" y="1093728"/>
            <a:ext cx="4660776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Aft>
                <a:spcPts val="600"/>
              </a:spcAft>
            </a:pPr>
            <a:r>
              <a:rPr lang="de-DE" sz="1800" dirty="0"/>
              <a:t>p1 = 0 4 1 2 3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p2 = 2 1 3 0 4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Baue eine Edge-Map:</a:t>
            </a:r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Edge-Recombination:</a:t>
            </a:r>
          </a:p>
          <a:p>
            <a:pPr lvl="1">
              <a:spcAft>
                <a:spcPts val="600"/>
              </a:spcAft>
            </a:pPr>
            <a:r>
              <a:rPr lang="de-DE" sz="1800" dirty="0"/>
              <a:t>Startpunkt: Beginn eines Elternteils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53C4526-386B-4058-AA57-62CD212E87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168086"/>
              </p:ext>
            </p:extLst>
          </p:nvPr>
        </p:nvGraphicFramePr>
        <p:xfrm>
          <a:off x="7196261" y="2285589"/>
          <a:ext cx="3142502" cy="2286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251">
                  <a:extLst>
                    <a:ext uri="{9D8B030D-6E8A-4147-A177-3AD203B41FA5}">
                      <a16:colId xmlns:a16="http://schemas.microsoft.com/office/drawing/2014/main" val="1026705250"/>
                    </a:ext>
                  </a:extLst>
                </a:gridCol>
                <a:gridCol w="1571251">
                  <a:extLst>
                    <a:ext uri="{9D8B030D-6E8A-4147-A177-3AD203B41FA5}">
                      <a16:colId xmlns:a16="http://schemas.microsoft.com/office/drawing/2014/main" val="1571639466"/>
                    </a:ext>
                  </a:extLst>
                </a:gridCol>
              </a:tblGrid>
              <a:tr h="458022">
                <a:tc>
                  <a:txBody>
                    <a:bodyPr/>
                    <a:lstStyle/>
                    <a:p>
                      <a:r>
                        <a:rPr lang="de-DE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Verbindung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790438"/>
                  </a:ext>
                </a:extLst>
              </a:tr>
              <a:tr h="348317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784983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2 4 3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008815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313410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1 2</a:t>
                      </a:r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157222"/>
                  </a:ext>
                </a:extLst>
              </a:tr>
              <a:tr h="261316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157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7020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88D8-106E-40D0-A4BD-5FF4C2E2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Edge-Rocombination-Crossover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354A-B6A2-451D-B387-D4D850722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6101348" cy="4534714"/>
          </a:xfrm>
        </p:spPr>
        <p:txBody>
          <a:bodyPr/>
          <a:lstStyle/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bool</a:t>
            </a:r>
            <a:r>
              <a:rPr lang="de-DE" sz="900" dirty="0"/>
              <a:t> edge_recombination_crossover(Individual &amp;p1, Individual &amp;p2, Individual &amp;c1, Individual &amp;c2) {</a:t>
            </a:r>
          </a:p>
          <a:p>
            <a:r>
              <a:rPr lang="de-DE" sz="900" dirty="0"/>
              <a:t>    std::map&lt;int, std::set&lt;int&gt;&gt; edge_map = create_edge_map(p1, p2);</a:t>
            </a:r>
          </a:p>
          <a:p>
            <a:r>
              <a:rPr lang="de-DE" sz="900" dirty="0"/>
              <a:t>    edge_recombination(p1.get_chromosome().at(0),c1, edge_map);</a:t>
            </a:r>
          </a:p>
          <a:p>
            <a:r>
              <a:rPr lang="de-DE" sz="900" dirty="0"/>
              <a:t>    edge_recombination(p2.get_chromosome().at(0),c2, edge_map);</a:t>
            </a:r>
          </a:p>
          <a:p>
            <a:r>
              <a:rPr lang="de-DE" sz="900" dirty="0"/>
              <a:t>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de-DE" sz="900" dirty="0"/>
              <a:t> true;</a:t>
            </a:r>
          </a:p>
          <a:p>
            <a:r>
              <a:rPr lang="de-DE" sz="900" dirty="0"/>
              <a:t>}</a:t>
            </a:r>
          </a:p>
          <a:p>
            <a:r>
              <a:rPr lang="de-DE" sz="900" dirty="0"/>
              <a:t>´</a:t>
            </a:r>
          </a:p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void</a:t>
            </a:r>
            <a:r>
              <a:rPr lang="de-DE" sz="900" dirty="0"/>
              <a:t> edge_recombination(int start, Individual &amp;i, std::map&lt;int, std::set&lt;int&gt;&gt; edge_map) {</a:t>
            </a:r>
          </a:p>
          <a:p>
            <a:r>
              <a:rPr lang="de-DE" sz="900" dirty="0"/>
              <a:t>    int current = start;</a:t>
            </a:r>
          </a:p>
          <a:p>
            <a:r>
              <a:rPr lang="de-DE" sz="900" dirty="0"/>
              <a:t>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900" dirty="0"/>
              <a:t> (int idx = 0; idx &lt; i.get_size() - 1; ++idx) {</a:t>
            </a:r>
          </a:p>
          <a:p>
            <a:r>
              <a:rPr lang="de-DE" sz="900" dirty="0"/>
              <a:t>        i.update_chromosome(current, idx);</a:t>
            </a:r>
          </a:p>
          <a:p>
            <a:r>
              <a:rPr lang="de-DE" sz="900" dirty="0"/>
              <a:t>        for (auto &amp;it : edge_map) {</a:t>
            </a:r>
          </a:p>
          <a:p>
            <a:r>
              <a:rPr lang="de-DE" sz="900" dirty="0"/>
              <a:t>            it.second.erase(current);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    int min_next_idx = -2;</a:t>
            </a:r>
          </a:p>
          <a:p>
            <a:r>
              <a:rPr lang="de-DE" sz="900" dirty="0"/>
              <a:t>        unsigned int min_next_count = std::numeric_limits&lt;int&gt;::max();</a:t>
            </a:r>
          </a:p>
          <a:p>
            <a:endParaRPr lang="de-DE" sz="900" dirty="0"/>
          </a:p>
          <a:p>
            <a:r>
              <a:rPr lang="de-DE" sz="900" dirty="0"/>
              <a:t>    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900" dirty="0"/>
              <a:t> (int node : edge_map.at(current)) {</a:t>
            </a:r>
          </a:p>
          <a:p>
            <a:r>
              <a:rPr lang="de-DE" sz="900" dirty="0"/>
              <a:t>        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900" dirty="0"/>
              <a:t> (edge_map.at(node).size() &lt; min_next_count) {</a:t>
            </a:r>
          </a:p>
          <a:p>
            <a:r>
              <a:rPr lang="de-DE" sz="900" dirty="0"/>
              <a:t>                min_next_count = edge_map.at(node).size();</a:t>
            </a:r>
          </a:p>
          <a:p>
            <a:r>
              <a:rPr lang="de-DE" sz="900" dirty="0"/>
              <a:t>                min_next_idx = node;</a:t>
            </a:r>
          </a:p>
          <a:p>
            <a:r>
              <a:rPr lang="de-DE" sz="900" dirty="0"/>
              <a:t>            }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    current = min_next_idx;</a:t>
            </a:r>
          </a:p>
          <a:p>
            <a:r>
              <a:rPr lang="de-DE" sz="900" dirty="0"/>
              <a:t>    }</a:t>
            </a:r>
          </a:p>
          <a:p>
            <a:r>
              <a:rPr lang="de-DE" sz="900" dirty="0"/>
              <a:t>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900" dirty="0"/>
              <a:t> (idx == i.get_size() - 2) {</a:t>
            </a:r>
          </a:p>
          <a:p>
            <a:r>
              <a:rPr lang="de-DE" sz="900" dirty="0"/>
              <a:t>            i.update_chromosome(current, idx + 1);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}</a:t>
            </a:r>
          </a:p>
          <a:p>
            <a:r>
              <a:rPr lang="de-DE" sz="900" dirty="0"/>
              <a:t>}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DAEF8D3-31AA-46E3-BE55-7474D0551DCE}"/>
              </a:ext>
            </a:extLst>
          </p:cNvPr>
          <p:cNvSpPr txBox="1">
            <a:spLocks/>
          </p:cNvSpPr>
          <p:nvPr/>
        </p:nvSpPr>
        <p:spPr bwMode="auto">
          <a:xfrm>
            <a:off x="7196261" y="1093728"/>
            <a:ext cx="4660776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Aft>
                <a:spcPts val="600"/>
              </a:spcAft>
            </a:pPr>
            <a:r>
              <a:rPr lang="de-DE" sz="1800" dirty="0"/>
              <a:t>p1 = 0 4 1 2 3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p2 = 2 1 3 0 4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Baue eine Edge-Map:</a:t>
            </a:r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Edge-Recombination:</a:t>
            </a:r>
          </a:p>
          <a:p>
            <a:pPr lvl="1">
              <a:spcAft>
                <a:spcPts val="600"/>
              </a:spcAft>
            </a:pPr>
            <a:r>
              <a:rPr lang="de-DE" sz="1800" dirty="0"/>
              <a:t>Startpunkt: Beginn eines Elternteils</a:t>
            </a:r>
          </a:p>
          <a:p>
            <a:pPr lvl="1">
              <a:spcAft>
                <a:spcPts val="600"/>
              </a:spcAft>
            </a:pPr>
            <a:r>
              <a:rPr lang="de-DE" sz="1800" dirty="0"/>
              <a:t>c1: 0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53C4526-386B-4058-AA57-62CD212E87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11584"/>
              </p:ext>
            </p:extLst>
          </p:nvPr>
        </p:nvGraphicFramePr>
        <p:xfrm>
          <a:off x="7196261" y="2285589"/>
          <a:ext cx="3142502" cy="2286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251">
                  <a:extLst>
                    <a:ext uri="{9D8B030D-6E8A-4147-A177-3AD203B41FA5}">
                      <a16:colId xmlns:a16="http://schemas.microsoft.com/office/drawing/2014/main" val="1026705250"/>
                    </a:ext>
                  </a:extLst>
                </a:gridCol>
                <a:gridCol w="1571251">
                  <a:extLst>
                    <a:ext uri="{9D8B030D-6E8A-4147-A177-3AD203B41FA5}">
                      <a16:colId xmlns:a16="http://schemas.microsoft.com/office/drawing/2014/main" val="1571639466"/>
                    </a:ext>
                  </a:extLst>
                </a:gridCol>
              </a:tblGrid>
              <a:tr h="458022">
                <a:tc>
                  <a:txBody>
                    <a:bodyPr/>
                    <a:lstStyle/>
                    <a:p>
                      <a:r>
                        <a:rPr lang="de-DE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Verbindung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790438"/>
                  </a:ext>
                </a:extLst>
              </a:tr>
              <a:tr h="348317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784983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2 4 3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008815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313410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1 2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157222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157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1153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88D8-106E-40D0-A4BD-5FF4C2E2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Edge-Rocombination-Crossover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354A-B6A2-451D-B387-D4D850722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6101348" cy="4534714"/>
          </a:xfrm>
        </p:spPr>
        <p:txBody>
          <a:bodyPr/>
          <a:lstStyle/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bool</a:t>
            </a:r>
            <a:r>
              <a:rPr lang="de-DE" sz="900" dirty="0"/>
              <a:t> edge_recombination_crossover(Individual &amp;p1, Individual &amp;p2, Individual &amp;c1, Individual &amp;c2) {</a:t>
            </a:r>
          </a:p>
          <a:p>
            <a:r>
              <a:rPr lang="de-DE" sz="900" dirty="0"/>
              <a:t>    std::map&lt;int, std::set&lt;int&gt;&gt; edge_map = create_edge_map(p1, p2);</a:t>
            </a:r>
          </a:p>
          <a:p>
            <a:r>
              <a:rPr lang="de-DE" sz="900" dirty="0"/>
              <a:t>    edge_recombination(p1.get_chromosome().at(0),c1, edge_map);</a:t>
            </a:r>
          </a:p>
          <a:p>
            <a:r>
              <a:rPr lang="de-DE" sz="900" dirty="0"/>
              <a:t>    edge_recombination(p2.get_chromosome().at(0),c2, edge_map);</a:t>
            </a:r>
          </a:p>
          <a:p>
            <a:r>
              <a:rPr lang="de-DE" sz="900" dirty="0"/>
              <a:t>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de-DE" sz="900" dirty="0"/>
              <a:t> true;</a:t>
            </a:r>
          </a:p>
          <a:p>
            <a:r>
              <a:rPr lang="de-DE" sz="900" dirty="0"/>
              <a:t>}</a:t>
            </a:r>
          </a:p>
          <a:p>
            <a:r>
              <a:rPr lang="de-DE" sz="900" dirty="0"/>
              <a:t>´</a:t>
            </a:r>
          </a:p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void</a:t>
            </a:r>
            <a:r>
              <a:rPr lang="de-DE" sz="900" dirty="0"/>
              <a:t> edge_recombination(int start, Individual &amp;i, std::map&lt;int, std::set&lt;int&gt;&gt; edge_map) {</a:t>
            </a:r>
          </a:p>
          <a:p>
            <a:r>
              <a:rPr lang="de-DE" sz="900" dirty="0"/>
              <a:t>    int current = start;</a:t>
            </a:r>
          </a:p>
          <a:p>
            <a:r>
              <a:rPr lang="de-DE" sz="900" dirty="0"/>
              <a:t>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900" dirty="0"/>
              <a:t> (int idx = 0; idx &lt; i.get_size() - 1; ++idx) {</a:t>
            </a:r>
          </a:p>
          <a:p>
            <a:r>
              <a:rPr lang="de-DE" sz="900" dirty="0"/>
              <a:t>        i.update_chromosome(current, idx);</a:t>
            </a:r>
          </a:p>
          <a:p>
            <a:r>
              <a:rPr lang="de-DE" sz="900" dirty="0"/>
              <a:t>        for (auto &amp;it : edge_map) {</a:t>
            </a:r>
          </a:p>
          <a:p>
            <a:r>
              <a:rPr lang="de-DE" sz="900" dirty="0"/>
              <a:t>            it.second.erase(current);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    int min_next_idx = -2;</a:t>
            </a:r>
          </a:p>
          <a:p>
            <a:r>
              <a:rPr lang="de-DE" sz="900" dirty="0"/>
              <a:t>        unsigned int min_next_count = std::numeric_limits&lt;int&gt;::max();</a:t>
            </a:r>
          </a:p>
          <a:p>
            <a:endParaRPr lang="de-DE" sz="900" dirty="0"/>
          </a:p>
          <a:p>
            <a:r>
              <a:rPr lang="de-DE" sz="900" dirty="0"/>
              <a:t>    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900" dirty="0"/>
              <a:t> (int node : edge_map.at(current)) {</a:t>
            </a:r>
          </a:p>
          <a:p>
            <a:r>
              <a:rPr lang="de-DE" sz="900" dirty="0"/>
              <a:t>        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900" dirty="0"/>
              <a:t> (edge_map.at(node).size() &lt; min_next_count) {</a:t>
            </a:r>
          </a:p>
          <a:p>
            <a:r>
              <a:rPr lang="de-DE" sz="900" dirty="0"/>
              <a:t>                min_next_count = edge_map.at(node).size();</a:t>
            </a:r>
          </a:p>
          <a:p>
            <a:r>
              <a:rPr lang="de-DE" sz="900" dirty="0"/>
              <a:t>                min_next_idx = node;</a:t>
            </a:r>
          </a:p>
          <a:p>
            <a:r>
              <a:rPr lang="de-DE" sz="900" dirty="0"/>
              <a:t>            }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    current = min_next_idx;</a:t>
            </a:r>
          </a:p>
          <a:p>
            <a:r>
              <a:rPr lang="de-DE" sz="900" dirty="0"/>
              <a:t>    }</a:t>
            </a:r>
          </a:p>
          <a:p>
            <a:r>
              <a:rPr lang="de-DE" sz="900" dirty="0"/>
              <a:t>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900" dirty="0"/>
              <a:t> (idx == i.get_size() - 2) {</a:t>
            </a:r>
          </a:p>
          <a:p>
            <a:r>
              <a:rPr lang="de-DE" sz="900" dirty="0"/>
              <a:t>            i.update_chromosome(current, idx + 1);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}</a:t>
            </a:r>
          </a:p>
          <a:p>
            <a:r>
              <a:rPr lang="de-DE" sz="900" dirty="0"/>
              <a:t>}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DAEF8D3-31AA-46E3-BE55-7474D0551DCE}"/>
              </a:ext>
            </a:extLst>
          </p:cNvPr>
          <p:cNvSpPr txBox="1">
            <a:spLocks/>
          </p:cNvSpPr>
          <p:nvPr/>
        </p:nvSpPr>
        <p:spPr bwMode="auto">
          <a:xfrm>
            <a:off x="7196261" y="1093728"/>
            <a:ext cx="4660776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Aft>
                <a:spcPts val="600"/>
              </a:spcAft>
            </a:pPr>
            <a:r>
              <a:rPr lang="de-DE" sz="1800" dirty="0"/>
              <a:t>p1 = 0 4 1 2 3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p2 = 2 1 3 0 4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Baue eine Edge-Map:</a:t>
            </a:r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Edge-Recombination:</a:t>
            </a:r>
          </a:p>
          <a:p>
            <a:pPr lvl="1">
              <a:spcAft>
                <a:spcPts val="600"/>
              </a:spcAft>
            </a:pPr>
            <a:r>
              <a:rPr lang="de-DE" sz="1800" dirty="0"/>
              <a:t>Startpunkt: Beginn eines Elternteils</a:t>
            </a:r>
          </a:p>
          <a:p>
            <a:pPr lvl="1">
              <a:spcAft>
                <a:spcPts val="600"/>
              </a:spcAft>
            </a:pPr>
            <a:r>
              <a:rPr lang="de-DE" sz="1800" dirty="0"/>
              <a:t>c1: 0 4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53C4526-386B-4058-AA57-62CD212E87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296518"/>
              </p:ext>
            </p:extLst>
          </p:nvPr>
        </p:nvGraphicFramePr>
        <p:xfrm>
          <a:off x="7196261" y="2285589"/>
          <a:ext cx="3142502" cy="2286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251">
                  <a:extLst>
                    <a:ext uri="{9D8B030D-6E8A-4147-A177-3AD203B41FA5}">
                      <a16:colId xmlns:a16="http://schemas.microsoft.com/office/drawing/2014/main" val="1026705250"/>
                    </a:ext>
                  </a:extLst>
                </a:gridCol>
                <a:gridCol w="1571251">
                  <a:extLst>
                    <a:ext uri="{9D8B030D-6E8A-4147-A177-3AD203B41FA5}">
                      <a16:colId xmlns:a16="http://schemas.microsoft.com/office/drawing/2014/main" val="1571639466"/>
                    </a:ext>
                  </a:extLst>
                </a:gridCol>
              </a:tblGrid>
              <a:tr h="458022">
                <a:tc>
                  <a:txBody>
                    <a:bodyPr/>
                    <a:lstStyle/>
                    <a:p>
                      <a:r>
                        <a:rPr lang="de-DE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Verbindung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790438"/>
                  </a:ext>
                </a:extLst>
              </a:tr>
              <a:tr h="348317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784983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de-DE" dirty="0"/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008815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313410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1 2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157222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157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9312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88D8-106E-40D0-A4BD-5FF4C2E2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Edge-Rocombination-Crossover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354A-B6A2-451D-B387-D4D850722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6101348" cy="4534714"/>
          </a:xfrm>
        </p:spPr>
        <p:txBody>
          <a:bodyPr/>
          <a:lstStyle/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bool</a:t>
            </a:r>
            <a:r>
              <a:rPr lang="de-DE" sz="900" dirty="0"/>
              <a:t> edge_recombination_crossover(Individual &amp;p1, Individual &amp;p2, Individual &amp;c1, Individual &amp;c2) {</a:t>
            </a:r>
          </a:p>
          <a:p>
            <a:r>
              <a:rPr lang="de-DE" sz="900" dirty="0"/>
              <a:t>    std::map&lt;int, std::set&lt;int&gt;&gt; edge_map = create_edge_map(p1, p2);</a:t>
            </a:r>
          </a:p>
          <a:p>
            <a:r>
              <a:rPr lang="de-DE" sz="900" dirty="0"/>
              <a:t>    edge_recombination(p1.get_chromosome().at(0),c1, edge_map);</a:t>
            </a:r>
          </a:p>
          <a:p>
            <a:r>
              <a:rPr lang="de-DE" sz="900" dirty="0"/>
              <a:t>    edge_recombination(p2.get_chromosome().at(0),c2, edge_map);</a:t>
            </a:r>
          </a:p>
          <a:p>
            <a:r>
              <a:rPr lang="de-DE" sz="900" dirty="0"/>
              <a:t>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de-DE" sz="900" dirty="0"/>
              <a:t> true;</a:t>
            </a:r>
          </a:p>
          <a:p>
            <a:r>
              <a:rPr lang="de-DE" sz="900" dirty="0"/>
              <a:t>}</a:t>
            </a:r>
          </a:p>
          <a:p>
            <a:r>
              <a:rPr lang="de-DE" sz="900" dirty="0"/>
              <a:t>´</a:t>
            </a:r>
          </a:p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void</a:t>
            </a:r>
            <a:r>
              <a:rPr lang="de-DE" sz="900" dirty="0"/>
              <a:t> edge_recombination(int start, Individual &amp;i, std::map&lt;int, std::set&lt;int&gt;&gt; edge_map) {</a:t>
            </a:r>
          </a:p>
          <a:p>
            <a:r>
              <a:rPr lang="de-DE" sz="900" dirty="0"/>
              <a:t>    int current = start;</a:t>
            </a:r>
          </a:p>
          <a:p>
            <a:r>
              <a:rPr lang="de-DE" sz="900" dirty="0"/>
              <a:t>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900" dirty="0"/>
              <a:t> (int idx = 0; idx &lt; i.get_size() - 1; ++idx) {</a:t>
            </a:r>
          </a:p>
          <a:p>
            <a:r>
              <a:rPr lang="de-DE" sz="900" dirty="0"/>
              <a:t>        i.update_chromosome(current, idx);</a:t>
            </a:r>
          </a:p>
          <a:p>
            <a:r>
              <a:rPr lang="de-DE" sz="900" dirty="0"/>
              <a:t>        for (auto &amp;it : edge_map) {</a:t>
            </a:r>
          </a:p>
          <a:p>
            <a:r>
              <a:rPr lang="de-DE" sz="900" dirty="0"/>
              <a:t>            it.second.erase(current);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    int min_next_idx = -2;</a:t>
            </a:r>
          </a:p>
          <a:p>
            <a:r>
              <a:rPr lang="de-DE" sz="900" dirty="0"/>
              <a:t>        unsigned int min_next_count = std::numeric_limits&lt;int&gt;::max();</a:t>
            </a:r>
          </a:p>
          <a:p>
            <a:endParaRPr lang="de-DE" sz="900" dirty="0"/>
          </a:p>
          <a:p>
            <a:r>
              <a:rPr lang="de-DE" sz="900" dirty="0"/>
              <a:t>    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900" dirty="0"/>
              <a:t> (int node : edge_map.at(current)) {</a:t>
            </a:r>
          </a:p>
          <a:p>
            <a:r>
              <a:rPr lang="de-DE" sz="900" dirty="0"/>
              <a:t>        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900" dirty="0"/>
              <a:t> (edge_map.at(node).size() &lt; min_next_count) {</a:t>
            </a:r>
          </a:p>
          <a:p>
            <a:r>
              <a:rPr lang="de-DE" sz="900" dirty="0"/>
              <a:t>                min_next_count = edge_map.at(node).size();</a:t>
            </a:r>
          </a:p>
          <a:p>
            <a:r>
              <a:rPr lang="de-DE" sz="900" dirty="0"/>
              <a:t>                min_next_idx = node;</a:t>
            </a:r>
          </a:p>
          <a:p>
            <a:r>
              <a:rPr lang="de-DE" sz="900" dirty="0"/>
              <a:t>            }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    current = min_next_idx;</a:t>
            </a:r>
          </a:p>
          <a:p>
            <a:r>
              <a:rPr lang="de-DE" sz="900" dirty="0"/>
              <a:t>    }</a:t>
            </a:r>
          </a:p>
          <a:p>
            <a:r>
              <a:rPr lang="de-DE" sz="900" dirty="0"/>
              <a:t>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900" dirty="0"/>
              <a:t> (idx == i.get_size() - 2) {</a:t>
            </a:r>
          </a:p>
          <a:p>
            <a:r>
              <a:rPr lang="de-DE" sz="900" dirty="0"/>
              <a:t>            i.update_chromosome(current, idx + 1);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}</a:t>
            </a:r>
          </a:p>
          <a:p>
            <a:r>
              <a:rPr lang="de-DE" sz="900" dirty="0"/>
              <a:t>}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DAEF8D3-31AA-46E3-BE55-7474D0551DCE}"/>
              </a:ext>
            </a:extLst>
          </p:cNvPr>
          <p:cNvSpPr txBox="1">
            <a:spLocks/>
          </p:cNvSpPr>
          <p:nvPr/>
        </p:nvSpPr>
        <p:spPr bwMode="auto">
          <a:xfrm>
            <a:off x="7196261" y="1093728"/>
            <a:ext cx="4660776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Aft>
                <a:spcPts val="600"/>
              </a:spcAft>
            </a:pPr>
            <a:r>
              <a:rPr lang="de-DE" sz="1800" dirty="0"/>
              <a:t>p1 = 0 4 1 2 3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p2 = 2 1 3 0 4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Baue eine Edge-Map:</a:t>
            </a:r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Edge-Recombination:</a:t>
            </a:r>
          </a:p>
          <a:p>
            <a:pPr lvl="1">
              <a:spcAft>
                <a:spcPts val="600"/>
              </a:spcAft>
            </a:pPr>
            <a:r>
              <a:rPr lang="de-DE" sz="1800" dirty="0"/>
              <a:t>Startpunkt: Beginn eines Elternteils</a:t>
            </a:r>
          </a:p>
          <a:p>
            <a:pPr lvl="1">
              <a:spcAft>
                <a:spcPts val="600"/>
              </a:spcAft>
            </a:pPr>
            <a:r>
              <a:rPr lang="de-DE" sz="1800" dirty="0"/>
              <a:t>c1: 0 4 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53C4526-386B-4058-AA57-62CD212E87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964719"/>
              </p:ext>
            </p:extLst>
          </p:nvPr>
        </p:nvGraphicFramePr>
        <p:xfrm>
          <a:off x="7196261" y="2285589"/>
          <a:ext cx="3142502" cy="2286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251">
                  <a:extLst>
                    <a:ext uri="{9D8B030D-6E8A-4147-A177-3AD203B41FA5}">
                      <a16:colId xmlns:a16="http://schemas.microsoft.com/office/drawing/2014/main" val="1026705250"/>
                    </a:ext>
                  </a:extLst>
                </a:gridCol>
                <a:gridCol w="1571251">
                  <a:extLst>
                    <a:ext uri="{9D8B030D-6E8A-4147-A177-3AD203B41FA5}">
                      <a16:colId xmlns:a16="http://schemas.microsoft.com/office/drawing/2014/main" val="1571639466"/>
                    </a:ext>
                  </a:extLst>
                </a:gridCol>
              </a:tblGrid>
              <a:tr h="458022">
                <a:tc>
                  <a:txBody>
                    <a:bodyPr/>
                    <a:lstStyle/>
                    <a:p>
                      <a:r>
                        <a:rPr lang="de-DE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Verbindung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790438"/>
                  </a:ext>
                </a:extLst>
              </a:tr>
              <a:tr h="348317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784983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de-DE" dirty="0"/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008815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de-DE" dirty="0"/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313410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de-DE" dirty="0"/>
                        <a:t> 2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157222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157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662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88D8-106E-40D0-A4BD-5FF4C2E2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Edge-Rocombination-Crossover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354A-B6A2-451D-B387-D4D850722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6101348" cy="4534714"/>
          </a:xfrm>
        </p:spPr>
        <p:txBody>
          <a:bodyPr/>
          <a:lstStyle/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bool</a:t>
            </a:r>
            <a:r>
              <a:rPr lang="de-DE" sz="900" dirty="0"/>
              <a:t> edge_recombination_crossover(Individual &amp;p1, Individual &amp;p2, Individual &amp;c1, Individual &amp;c2) {</a:t>
            </a:r>
          </a:p>
          <a:p>
            <a:r>
              <a:rPr lang="de-DE" sz="900" dirty="0"/>
              <a:t>    std::map&lt;int, std::set&lt;int&gt;&gt; edge_map = create_edge_map(p1, p2);</a:t>
            </a:r>
          </a:p>
          <a:p>
            <a:r>
              <a:rPr lang="de-DE" sz="900" dirty="0"/>
              <a:t>    edge_recombination(p1.get_chromosome().at(0),c1, edge_map);</a:t>
            </a:r>
          </a:p>
          <a:p>
            <a:r>
              <a:rPr lang="de-DE" sz="900" dirty="0"/>
              <a:t>    edge_recombination(p2.get_chromosome().at(0),c2, edge_map);</a:t>
            </a:r>
          </a:p>
          <a:p>
            <a:r>
              <a:rPr lang="de-DE" sz="900" dirty="0"/>
              <a:t>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de-DE" sz="900" dirty="0"/>
              <a:t> true;</a:t>
            </a:r>
          </a:p>
          <a:p>
            <a:r>
              <a:rPr lang="de-DE" sz="900" dirty="0"/>
              <a:t>}</a:t>
            </a:r>
          </a:p>
          <a:p>
            <a:r>
              <a:rPr lang="de-DE" sz="900" dirty="0"/>
              <a:t>´</a:t>
            </a:r>
          </a:p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void</a:t>
            </a:r>
            <a:r>
              <a:rPr lang="de-DE" sz="900" dirty="0"/>
              <a:t> edge_recombination(int start, Individual &amp;i, std::map&lt;int, std::set&lt;int&gt;&gt; edge_map) {</a:t>
            </a:r>
          </a:p>
          <a:p>
            <a:r>
              <a:rPr lang="de-DE" sz="900" dirty="0"/>
              <a:t>    int current = start;</a:t>
            </a:r>
          </a:p>
          <a:p>
            <a:r>
              <a:rPr lang="de-DE" sz="900" dirty="0"/>
              <a:t>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900" dirty="0"/>
              <a:t> (int idx = 0; idx &lt; i.get_size() - 1; ++idx) {</a:t>
            </a:r>
          </a:p>
          <a:p>
            <a:r>
              <a:rPr lang="de-DE" sz="900" dirty="0"/>
              <a:t>        i.update_chromosome(current, idx);</a:t>
            </a:r>
          </a:p>
          <a:p>
            <a:r>
              <a:rPr lang="de-DE" sz="900" dirty="0"/>
              <a:t>        for (auto &amp;it : edge_map) {</a:t>
            </a:r>
          </a:p>
          <a:p>
            <a:r>
              <a:rPr lang="de-DE" sz="900" dirty="0"/>
              <a:t>            it.second.erase(current);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    int min_next_idx = -2;</a:t>
            </a:r>
          </a:p>
          <a:p>
            <a:r>
              <a:rPr lang="de-DE" sz="900" dirty="0"/>
              <a:t>        unsigned int min_next_count = std::numeric_limits&lt;int&gt;::max();</a:t>
            </a:r>
          </a:p>
          <a:p>
            <a:endParaRPr lang="de-DE" sz="900" dirty="0"/>
          </a:p>
          <a:p>
            <a:r>
              <a:rPr lang="de-DE" sz="900" dirty="0"/>
              <a:t>    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900" dirty="0"/>
              <a:t> (int node : edge_map.at(current)) {</a:t>
            </a:r>
          </a:p>
          <a:p>
            <a:r>
              <a:rPr lang="de-DE" sz="900" dirty="0"/>
              <a:t>        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900" dirty="0"/>
              <a:t> (edge_map.at(node).size() &lt; min_next_count) {</a:t>
            </a:r>
          </a:p>
          <a:p>
            <a:r>
              <a:rPr lang="de-DE" sz="900" dirty="0"/>
              <a:t>                min_next_count = edge_map.at(node).size();</a:t>
            </a:r>
          </a:p>
          <a:p>
            <a:r>
              <a:rPr lang="de-DE" sz="900" dirty="0"/>
              <a:t>                min_next_idx = node;</a:t>
            </a:r>
          </a:p>
          <a:p>
            <a:r>
              <a:rPr lang="de-DE" sz="900" dirty="0"/>
              <a:t>            }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    current = min_next_idx;</a:t>
            </a:r>
          </a:p>
          <a:p>
            <a:r>
              <a:rPr lang="de-DE" sz="900" dirty="0"/>
              <a:t>    }</a:t>
            </a:r>
          </a:p>
          <a:p>
            <a:r>
              <a:rPr lang="de-DE" sz="900" dirty="0"/>
              <a:t>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900" dirty="0"/>
              <a:t> (idx == i.get_size() - 2) {</a:t>
            </a:r>
          </a:p>
          <a:p>
            <a:r>
              <a:rPr lang="de-DE" sz="900" dirty="0"/>
              <a:t>            i.update_chromosome(current, idx + 1);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}</a:t>
            </a:r>
          </a:p>
          <a:p>
            <a:r>
              <a:rPr lang="de-DE" sz="900" dirty="0"/>
              <a:t>}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DAEF8D3-31AA-46E3-BE55-7474D0551DCE}"/>
              </a:ext>
            </a:extLst>
          </p:cNvPr>
          <p:cNvSpPr txBox="1">
            <a:spLocks/>
          </p:cNvSpPr>
          <p:nvPr/>
        </p:nvSpPr>
        <p:spPr bwMode="auto">
          <a:xfrm>
            <a:off x="7196261" y="1093728"/>
            <a:ext cx="4660776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Aft>
                <a:spcPts val="600"/>
              </a:spcAft>
            </a:pPr>
            <a:r>
              <a:rPr lang="de-DE" sz="1800" dirty="0"/>
              <a:t>p1 = 0 4 1 2 3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p2 = 2 1 3 0 4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Baue eine Edge-Map:</a:t>
            </a:r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Edge-Recombination:</a:t>
            </a:r>
          </a:p>
          <a:p>
            <a:pPr lvl="1">
              <a:spcAft>
                <a:spcPts val="600"/>
              </a:spcAft>
            </a:pPr>
            <a:r>
              <a:rPr lang="de-DE" sz="1800" dirty="0"/>
              <a:t>Startpunkt: Beginn eines Elternteils</a:t>
            </a:r>
          </a:p>
          <a:p>
            <a:pPr lvl="1">
              <a:spcAft>
                <a:spcPts val="600"/>
              </a:spcAft>
            </a:pPr>
            <a:r>
              <a:rPr lang="de-DE" sz="1800" dirty="0"/>
              <a:t>c1: 0 4 1 3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53C4526-386B-4058-AA57-62CD212E87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341898"/>
              </p:ext>
            </p:extLst>
          </p:nvPr>
        </p:nvGraphicFramePr>
        <p:xfrm>
          <a:off x="7196261" y="2285589"/>
          <a:ext cx="3142502" cy="2286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251">
                  <a:extLst>
                    <a:ext uri="{9D8B030D-6E8A-4147-A177-3AD203B41FA5}">
                      <a16:colId xmlns:a16="http://schemas.microsoft.com/office/drawing/2014/main" val="1026705250"/>
                    </a:ext>
                  </a:extLst>
                </a:gridCol>
                <a:gridCol w="1571251">
                  <a:extLst>
                    <a:ext uri="{9D8B030D-6E8A-4147-A177-3AD203B41FA5}">
                      <a16:colId xmlns:a16="http://schemas.microsoft.com/office/drawing/2014/main" val="1571639466"/>
                    </a:ext>
                  </a:extLst>
                </a:gridCol>
              </a:tblGrid>
              <a:tr h="458022">
                <a:tc>
                  <a:txBody>
                    <a:bodyPr/>
                    <a:lstStyle/>
                    <a:p>
                      <a:r>
                        <a:rPr lang="de-DE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Verbindung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790438"/>
                  </a:ext>
                </a:extLst>
              </a:tr>
              <a:tr h="348317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de-DE" dirty="0"/>
                        <a:t>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784983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de-DE" dirty="0"/>
                        <a:t>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008815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de-DE" dirty="0"/>
                        <a:t>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313410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de-DE" dirty="0"/>
                        <a:t> 2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157222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157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2008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88D8-106E-40D0-A4BD-5FF4C2E2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Edge-Rocombination-Crossover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354A-B6A2-451D-B387-D4D850722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6101348" cy="4534714"/>
          </a:xfrm>
        </p:spPr>
        <p:txBody>
          <a:bodyPr/>
          <a:lstStyle/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bool</a:t>
            </a:r>
            <a:r>
              <a:rPr lang="de-DE" sz="900" dirty="0"/>
              <a:t> edge_recombination_crossover(Individual &amp;p1, Individual &amp;p2, Individual &amp;c1, Individual &amp;c2) {</a:t>
            </a:r>
          </a:p>
          <a:p>
            <a:r>
              <a:rPr lang="de-DE" sz="900" dirty="0"/>
              <a:t>    std::map&lt;int, std::set&lt;int&gt;&gt; edge_map = create_edge_map(p1, p2);</a:t>
            </a:r>
          </a:p>
          <a:p>
            <a:r>
              <a:rPr lang="de-DE" sz="900" dirty="0"/>
              <a:t>    edge_recombination(p1.get_chromosome().at(0),c1, edge_map);</a:t>
            </a:r>
          </a:p>
          <a:p>
            <a:r>
              <a:rPr lang="de-DE" sz="900" dirty="0"/>
              <a:t>    edge_recombination(p2.get_chromosome().at(0),c2, edge_map);</a:t>
            </a:r>
          </a:p>
          <a:p>
            <a:r>
              <a:rPr lang="de-DE" sz="900" dirty="0"/>
              <a:t>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de-DE" sz="900" dirty="0"/>
              <a:t> true;</a:t>
            </a:r>
          </a:p>
          <a:p>
            <a:r>
              <a:rPr lang="de-DE" sz="900" dirty="0"/>
              <a:t>}</a:t>
            </a:r>
          </a:p>
          <a:p>
            <a:r>
              <a:rPr lang="de-DE" sz="900" dirty="0"/>
              <a:t>´</a:t>
            </a:r>
          </a:p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void</a:t>
            </a:r>
            <a:r>
              <a:rPr lang="de-DE" sz="900" dirty="0"/>
              <a:t> edge_recombination(int start, Individual &amp;i, std::map&lt;int, std::set&lt;int&gt;&gt; edge_map) {</a:t>
            </a:r>
          </a:p>
          <a:p>
            <a:r>
              <a:rPr lang="de-DE" sz="900" dirty="0"/>
              <a:t>    int current = start;</a:t>
            </a:r>
          </a:p>
          <a:p>
            <a:r>
              <a:rPr lang="de-DE" sz="900" dirty="0"/>
              <a:t>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900" dirty="0"/>
              <a:t> (int idx = 0; idx &lt; i.get_size() - 1; ++idx) {</a:t>
            </a:r>
          </a:p>
          <a:p>
            <a:r>
              <a:rPr lang="de-DE" sz="900" dirty="0"/>
              <a:t>        i.update_chromosome(current, idx);</a:t>
            </a:r>
          </a:p>
          <a:p>
            <a:r>
              <a:rPr lang="de-DE" sz="900" dirty="0"/>
              <a:t>        for (auto &amp;it : edge_map) {</a:t>
            </a:r>
          </a:p>
          <a:p>
            <a:r>
              <a:rPr lang="de-DE" sz="900" dirty="0"/>
              <a:t>            it.second.erase(current);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    int min_next_idx = -2;</a:t>
            </a:r>
          </a:p>
          <a:p>
            <a:r>
              <a:rPr lang="de-DE" sz="900" dirty="0"/>
              <a:t>        unsigned int min_next_count = std::numeric_limits&lt;int&gt;::max();</a:t>
            </a:r>
          </a:p>
          <a:p>
            <a:endParaRPr lang="de-DE" sz="900" dirty="0"/>
          </a:p>
          <a:p>
            <a:r>
              <a:rPr lang="de-DE" sz="900" dirty="0"/>
              <a:t>    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900" dirty="0"/>
              <a:t> (int node : edge_map.at(current)) {</a:t>
            </a:r>
          </a:p>
          <a:p>
            <a:r>
              <a:rPr lang="de-DE" sz="900" dirty="0"/>
              <a:t>        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900" dirty="0"/>
              <a:t> (edge_map.at(node).size() &lt; min_next_count) {</a:t>
            </a:r>
          </a:p>
          <a:p>
            <a:r>
              <a:rPr lang="de-DE" sz="900" dirty="0"/>
              <a:t>                min_next_count = edge_map.at(node).size();</a:t>
            </a:r>
          </a:p>
          <a:p>
            <a:r>
              <a:rPr lang="de-DE" sz="900" dirty="0"/>
              <a:t>                min_next_idx = node;</a:t>
            </a:r>
          </a:p>
          <a:p>
            <a:r>
              <a:rPr lang="de-DE" sz="900" dirty="0"/>
              <a:t>            }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    current = min_next_idx;</a:t>
            </a:r>
          </a:p>
          <a:p>
            <a:r>
              <a:rPr lang="de-DE" sz="900" dirty="0"/>
              <a:t>    }</a:t>
            </a:r>
          </a:p>
          <a:p>
            <a:r>
              <a:rPr lang="de-DE" sz="900" dirty="0"/>
              <a:t>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900" dirty="0"/>
              <a:t> (idx == i.get_size() - 2) {</a:t>
            </a:r>
          </a:p>
          <a:p>
            <a:r>
              <a:rPr lang="de-DE" sz="900" dirty="0"/>
              <a:t>            i.update_chromosome(current, idx + 1);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}</a:t>
            </a:r>
          </a:p>
          <a:p>
            <a:r>
              <a:rPr lang="de-DE" sz="900" dirty="0"/>
              <a:t>}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DAEF8D3-31AA-46E3-BE55-7474D0551DCE}"/>
              </a:ext>
            </a:extLst>
          </p:cNvPr>
          <p:cNvSpPr txBox="1">
            <a:spLocks/>
          </p:cNvSpPr>
          <p:nvPr/>
        </p:nvSpPr>
        <p:spPr bwMode="auto">
          <a:xfrm>
            <a:off x="7196261" y="1093728"/>
            <a:ext cx="4660776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Aft>
                <a:spcPts val="600"/>
              </a:spcAft>
            </a:pPr>
            <a:r>
              <a:rPr lang="de-DE" sz="1800" dirty="0"/>
              <a:t>p1 = 0 4 1 2 3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p2 = 2 1 3 0 4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Baue eine Edge-Map:</a:t>
            </a:r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Edge-Recombination:</a:t>
            </a:r>
          </a:p>
          <a:p>
            <a:pPr lvl="1">
              <a:spcAft>
                <a:spcPts val="600"/>
              </a:spcAft>
            </a:pPr>
            <a:r>
              <a:rPr lang="de-DE" sz="1800" dirty="0"/>
              <a:t>Startpunkt: Beginn eines Elternteils</a:t>
            </a:r>
          </a:p>
          <a:p>
            <a:pPr lvl="1">
              <a:spcAft>
                <a:spcPts val="600"/>
              </a:spcAft>
            </a:pPr>
            <a:r>
              <a:rPr lang="de-DE" sz="1800" dirty="0"/>
              <a:t>c1: 0 4 1 3 2</a:t>
            </a:r>
          </a:p>
          <a:p>
            <a:pPr lvl="1">
              <a:spcAft>
                <a:spcPts val="600"/>
              </a:spcAft>
            </a:pPr>
            <a:r>
              <a:rPr lang="de-DE" sz="1800" dirty="0"/>
              <a:t>c2: 2 1 4 0 3</a:t>
            </a:r>
          </a:p>
          <a:p>
            <a:pPr lvl="1">
              <a:spcAft>
                <a:spcPts val="600"/>
              </a:spcAft>
            </a:pPr>
            <a:endParaRPr lang="de-DE" sz="18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53C4526-386B-4058-AA57-62CD212E87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82942"/>
              </p:ext>
            </p:extLst>
          </p:nvPr>
        </p:nvGraphicFramePr>
        <p:xfrm>
          <a:off x="7196261" y="2285589"/>
          <a:ext cx="3142502" cy="2286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251">
                  <a:extLst>
                    <a:ext uri="{9D8B030D-6E8A-4147-A177-3AD203B41FA5}">
                      <a16:colId xmlns:a16="http://schemas.microsoft.com/office/drawing/2014/main" val="1026705250"/>
                    </a:ext>
                  </a:extLst>
                </a:gridCol>
                <a:gridCol w="1571251">
                  <a:extLst>
                    <a:ext uri="{9D8B030D-6E8A-4147-A177-3AD203B41FA5}">
                      <a16:colId xmlns:a16="http://schemas.microsoft.com/office/drawing/2014/main" val="1571639466"/>
                    </a:ext>
                  </a:extLst>
                </a:gridCol>
              </a:tblGrid>
              <a:tr h="458022">
                <a:tc>
                  <a:txBody>
                    <a:bodyPr/>
                    <a:lstStyle/>
                    <a:p>
                      <a:r>
                        <a:rPr lang="de-DE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Verbindung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790438"/>
                  </a:ext>
                </a:extLst>
              </a:tr>
              <a:tr h="348317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de-DE" dirty="0"/>
                        <a:t>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784983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de-DE" dirty="0"/>
                        <a:t>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de-DE" dirty="0"/>
                        <a:t>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008815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de-DE" dirty="0"/>
                        <a:t>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313410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de-DE" dirty="0"/>
                        <a:t>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de-DE" dirty="0"/>
                        <a:t>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157222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157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076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2616-A1AA-4C30-9C7B-DBB34145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Mutations-Algorithmus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2F850E-7E9B-4622-87C4-FE1420D027EA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334963" y="1464300"/>
            <a:ext cx="5630831" cy="29361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bool</a:t>
            </a:r>
            <a:r>
              <a:rPr lang="de-DE" altLang="de-DE" sz="1200" dirty="0"/>
              <a:t> mutation_delete_shift(Individual &amp;individual, int percentage) {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bool mutate = rand(100)  &lt; percentage;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endParaRPr lang="de-DE" altLang="de-DE" sz="1200" dirty="0"/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altLang="de-DE" sz="1200" dirty="0"/>
              <a:t> (mutate) {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    int position_a = rand(individual.get_size() - 1);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    int position_b = rand(position_a + 1, individual.get_size());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altLang="de-DE" sz="1200" dirty="0"/>
              <a:t> (int i = position_a; i &lt; position_b; i++) {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    swap_chromosome(individual.get_chromosome(), i, i + 1);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}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endParaRPr lang="de-DE" altLang="de-DE" sz="1200" dirty="0"/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return mutate;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A881C4-7DE0-4C0F-B2EC-F77D820DCF22}"/>
              </a:ext>
            </a:extLst>
          </p:cNvPr>
          <p:cNvSpPr txBox="1"/>
          <p:nvPr/>
        </p:nvSpPr>
        <p:spPr>
          <a:xfrm>
            <a:off x="5965794" y="1292791"/>
            <a:ext cx="4074850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Chromosom: {1,2,</a:t>
            </a:r>
            <a:r>
              <a:rPr lang="de-DE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de-DE" b="1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,4,5,6,7</a:t>
            </a: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,8,9,10}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position_a=3</a:t>
            </a: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position_b=7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Ergebnis: {1,2,</a:t>
            </a:r>
            <a:r>
              <a:rPr lang="de-DE" b="1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4,5,6,7,</a:t>
            </a:r>
            <a:r>
              <a:rPr lang="de-DE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,8,9,10}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63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2616-A1AA-4C30-9C7B-DBB34145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Selektions-Algorithmus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8A32B-2F75-48CD-BCFD-7CF98F3B67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5044905" cy="5020628"/>
          </a:xfrm>
        </p:spPr>
        <p:txBody>
          <a:bodyPr/>
          <a:lstStyle/>
          <a:p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Population</a:t>
            </a:r>
            <a:r>
              <a:rPr lang="de-DE" sz="1000" dirty="0"/>
              <a:t> selection_sotf(Population &amp;p_old, Population &amp;p_new) {</a:t>
            </a:r>
          </a:p>
          <a:p>
            <a:r>
              <a:rPr lang="de-DE" sz="1000" dirty="0"/>
              <a:t>    int size = (int) p_old.size();</a:t>
            </a:r>
          </a:p>
          <a:p>
            <a:endParaRPr lang="de-DE" sz="1000" dirty="0"/>
          </a:p>
          <a:p>
            <a:r>
              <a:rPr lang="de-DE" sz="1000" dirty="0"/>
              <a:t>    p_old.calc_population_fitness();</a:t>
            </a:r>
          </a:p>
          <a:p>
            <a:r>
              <a:rPr lang="de-DE" sz="1000" dirty="0"/>
              <a:t>    p_new.calc_population_fitness();</a:t>
            </a:r>
          </a:p>
          <a:p>
            <a:endParaRPr lang="de-DE" sz="1000" dirty="0"/>
          </a:p>
          <a:p>
            <a:r>
              <a:rPr lang="de-DE" sz="1000" dirty="0"/>
              <a:t>    Population result = Population(p_old.get_idx_start(), p_old.get_distances());</a:t>
            </a:r>
          </a:p>
          <a:p>
            <a:endParaRPr lang="de-DE" sz="1000" dirty="0"/>
          </a:p>
          <a:p>
            <a:r>
              <a:rPr lang="de-DE" sz="1000" dirty="0"/>
              <a:t>    std::vector&lt;Individual&gt; individuals_old = p_old.get_individuals();</a:t>
            </a:r>
          </a:p>
          <a:p>
            <a:r>
              <a:rPr lang="de-DE" sz="1000" dirty="0"/>
              <a:t>    std::vector&lt;Individual&gt; individuals_new = p_new.get_individuals();</a:t>
            </a:r>
          </a:p>
          <a:p>
            <a:endParaRPr lang="de-DE" sz="1000" dirty="0"/>
          </a:p>
          <a:p>
            <a:r>
              <a:rPr lang="de-DE" sz="1000" dirty="0"/>
              <a:t>    std::sort(individuals_new.rbegin(), individuals_new.rend());</a:t>
            </a:r>
          </a:p>
          <a:p>
            <a:r>
              <a:rPr lang="de-DE" sz="1000" dirty="0"/>
              <a:t>    std::sort(individuals_old.rbegin(), individuals_old.rend());</a:t>
            </a:r>
          </a:p>
          <a:p>
            <a:endParaRPr lang="de-DE" sz="1000" dirty="0"/>
          </a:p>
          <a:p>
            <a:r>
              <a:rPr lang="de-DE" sz="1000" dirty="0"/>
              <a:t>    int offset_old = 0;</a:t>
            </a:r>
          </a:p>
          <a:p>
            <a:r>
              <a:rPr lang="de-DE" sz="1000" dirty="0"/>
              <a:t>    int offset_new = 0;</a:t>
            </a:r>
          </a:p>
          <a:p>
            <a:r>
              <a:rPr lang="de-DE" sz="1000" dirty="0"/>
              <a:t>   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000" dirty="0"/>
              <a:t> (int i = 0; i &lt; size; ++i) {</a:t>
            </a:r>
          </a:p>
          <a:p>
            <a:r>
              <a:rPr lang="de-DE" sz="1000" dirty="0"/>
              <a:t>       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1000" dirty="0"/>
              <a:t> (individuals_old.at(offset_old) &lt; individuals_new.at(offset_new)) {</a:t>
            </a:r>
          </a:p>
          <a:p>
            <a:r>
              <a:rPr lang="de-DE" sz="1000" dirty="0"/>
              <a:t>            result.add_individual(individuals_new.at(offset_new));</a:t>
            </a:r>
          </a:p>
          <a:p>
            <a:r>
              <a:rPr lang="de-DE" sz="1000" dirty="0"/>
              <a:t>            offset_new++;</a:t>
            </a:r>
          </a:p>
          <a:p>
            <a:r>
              <a:rPr lang="de-DE" sz="1000" dirty="0"/>
              <a:t>        }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de-DE" sz="1000" dirty="0"/>
              <a:t> {</a:t>
            </a:r>
          </a:p>
          <a:p>
            <a:r>
              <a:rPr lang="de-DE" sz="1000" dirty="0"/>
              <a:t>            result.add_individual(individuals_old.at(offset_old));</a:t>
            </a:r>
          </a:p>
          <a:p>
            <a:r>
              <a:rPr lang="de-DE" sz="1000" dirty="0"/>
              <a:t>            offset_old++;</a:t>
            </a:r>
          </a:p>
          <a:p>
            <a:r>
              <a:rPr lang="de-DE" sz="1000" dirty="0"/>
              <a:t>        }</a:t>
            </a:r>
          </a:p>
          <a:p>
            <a:r>
              <a:rPr lang="de-DE" sz="1000" dirty="0"/>
              <a:t>    }</a:t>
            </a:r>
          </a:p>
          <a:p>
            <a:endParaRPr lang="de-DE" sz="1000" dirty="0"/>
          </a:p>
          <a:p>
            <a:r>
              <a:rPr lang="de-DE" sz="1000" dirty="0"/>
              <a:t>   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de-DE" sz="1000" dirty="0"/>
              <a:t> result;</a:t>
            </a:r>
          </a:p>
          <a:p>
            <a:r>
              <a:rPr lang="de-DE" sz="10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AC9841-F177-41CF-A561-5773BA04A59F}"/>
              </a:ext>
            </a:extLst>
          </p:cNvPr>
          <p:cNvSpPr txBox="1"/>
          <p:nvPr/>
        </p:nvSpPr>
        <p:spPr>
          <a:xfrm>
            <a:off x="5699464" y="1280160"/>
            <a:ext cx="5044904" cy="490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Eingabe: Ausgangspopulation, Neue Population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Aktuallisiere die Fitness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Sortiere die Populationen nach der Fitness absteigend.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Speichere die besten Individuen beider Populationen in eine Besten-Population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Ausgabe: Besten-Population</a:t>
            </a:r>
          </a:p>
        </p:txBody>
      </p:sp>
    </p:spTree>
    <p:extLst>
      <p:ext uri="{BB962C8B-B14F-4D97-AF65-F5344CB8AC3E}">
        <p14:creationId xmlns:p14="http://schemas.microsoft.com/office/powerpoint/2010/main" val="31827432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4C565-4347-4126-AE72-8BBBA3E66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- Simulator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A40B8-8447-4615-8F1C-086C3E5114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Der Simulator nimmt alle Einstellungsmöglichkeiten entgegen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Bei dem Aufruf von </a:t>
            </a:r>
            <a:r>
              <a:rPr lang="de-DE" b="1" dirty="0"/>
              <a:t>simulate </a:t>
            </a:r>
            <a:r>
              <a:rPr lang="de-DE" dirty="0"/>
              <a:t>wird eine Generationsstufe durchgeführt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Die Genetischen Algorithmen werden automatisch in der richtigen Reihenfolge aufgerufen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Gibt statistische Ergebnisse zurück (beste, schlechteste, average)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Die Funktion </a:t>
            </a:r>
            <a:r>
              <a:rPr lang="de-DE" b="1" dirty="0"/>
              <a:t>best_individual</a:t>
            </a:r>
            <a:r>
              <a:rPr lang="de-DE" dirty="0"/>
              <a:t> gibt das Individuum mit der größten Fitness zurück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8822C5-0C67-414D-B6B4-0F36E1BD6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485" y="3568731"/>
            <a:ext cx="51530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846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E3401A-B07F-4F3A-9D59-1A25E88B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Thematischer Ablauf</a:t>
            </a:r>
          </a:p>
        </p:txBody>
      </p:sp>
      <p:sp>
        <p:nvSpPr>
          <p:cNvPr id="5" name="Textfeld 2">
            <a:extLst>
              <a:ext uri="{FF2B5EF4-FFF2-40B4-BE49-F238E27FC236}">
                <a16:creationId xmlns:a16="http://schemas.microsoft.com/office/drawing/2014/main" id="{712AD268-415A-4FD1-9592-79DA89974DD9}"/>
              </a:ext>
            </a:extLst>
          </p:cNvPr>
          <p:cNvSpPr txBox="1"/>
          <p:nvPr/>
        </p:nvSpPr>
        <p:spPr>
          <a:xfrm>
            <a:off x="47271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Einführung</a:t>
            </a:r>
          </a:p>
        </p:txBody>
      </p:sp>
      <p:sp>
        <p:nvSpPr>
          <p:cNvPr id="6" name="Textfeld 8">
            <a:extLst>
              <a:ext uri="{FF2B5EF4-FFF2-40B4-BE49-F238E27FC236}">
                <a16:creationId xmlns:a16="http://schemas.microsoft.com/office/drawing/2014/main" id="{1C25B9DF-5145-40F8-8B93-6D1DDCA76C45}"/>
              </a:ext>
            </a:extLst>
          </p:cNvPr>
          <p:cNvSpPr txBox="1"/>
          <p:nvPr/>
        </p:nvSpPr>
        <p:spPr>
          <a:xfrm>
            <a:off x="335550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Konzept</a:t>
            </a:r>
          </a:p>
        </p:txBody>
      </p:sp>
      <p:sp>
        <p:nvSpPr>
          <p:cNvPr id="7" name="Textfeld 3">
            <a:extLst>
              <a:ext uri="{FF2B5EF4-FFF2-40B4-BE49-F238E27FC236}">
                <a16:creationId xmlns:a16="http://schemas.microsoft.com/office/drawing/2014/main" id="{B5756B21-FE41-4FE0-8C77-4147D26968C6}"/>
              </a:ext>
            </a:extLst>
          </p:cNvPr>
          <p:cNvSpPr txBox="1"/>
          <p:nvPr/>
        </p:nvSpPr>
        <p:spPr>
          <a:xfrm>
            <a:off x="6253646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Realisierung</a:t>
            </a:r>
          </a:p>
        </p:txBody>
      </p:sp>
      <p:sp>
        <p:nvSpPr>
          <p:cNvPr id="9" name="Textfeld 5">
            <a:extLst>
              <a:ext uri="{FF2B5EF4-FFF2-40B4-BE49-F238E27FC236}">
                <a16:creationId xmlns:a16="http://schemas.microsoft.com/office/drawing/2014/main" id="{2391C764-4573-4386-AFCB-3FBE903052B0}"/>
              </a:ext>
            </a:extLst>
          </p:cNvPr>
          <p:cNvSpPr txBox="1"/>
          <p:nvPr/>
        </p:nvSpPr>
        <p:spPr>
          <a:xfrm>
            <a:off x="9029873" y="2016289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Experimente</a:t>
            </a:r>
          </a:p>
        </p:txBody>
      </p:sp>
      <p:sp>
        <p:nvSpPr>
          <p:cNvPr id="10" name="Textfeld 6">
            <a:extLst>
              <a:ext uri="{FF2B5EF4-FFF2-40B4-BE49-F238E27FC236}">
                <a16:creationId xmlns:a16="http://schemas.microsoft.com/office/drawing/2014/main" id="{4346AE44-45A6-4AAE-9A14-9C0A956BDEAF}"/>
              </a:ext>
            </a:extLst>
          </p:cNvPr>
          <p:cNvSpPr txBox="1"/>
          <p:nvPr/>
        </p:nvSpPr>
        <p:spPr>
          <a:xfrm>
            <a:off x="3253430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Retrospektive</a:t>
            </a:r>
          </a:p>
        </p:txBody>
      </p:sp>
      <p:sp>
        <p:nvSpPr>
          <p:cNvPr id="11" name="Textfeld 7">
            <a:extLst>
              <a:ext uri="{FF2B5EF4-FFF2-40B4-BE49-F238E27FC236}">
                <a16:creationId xmlns:a16="http://schemas.microsoft.com/office/drawing/2014/main" id="{85A08446-20B2-4FAD-B3C4-B9B9C5DE0FF9}"/>
              </a:ext>
            </a:extLst>
          </p:cNvPr>
          <p:cNvSpPr txBox="1"/>
          <p:nvPr/>
        </p:nvSpPr>
        <p:spPr>
          <a:xfrm>
            <a:off x="6194933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12" name="Textfeld 9">
            <a:extLst>
              <a:ext uri="{FF2B5EF4-FFF2-40B4-BE49-F238E27FC236}">
                <a16:creationId xmlns:a16="http://schemas.microsoft.com/office/drawing/2014/main" id="{5A995761-3A48-49A2-A62D-355F53FE485D}"/>
              </a:ext>
            </a:extLst>
          </p:cNvPr>
          <p:cNvSpPr txBox="1"/>
          <p:nvPr/>
        </p:nvSpPr>
        <p:spPr>
          <a:xfrm>
            <a:off x="9136436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Ausblick</a:t>
            </a:r>
          </a:p>
        </p:txBody>
      </p:sp>
      <p:sp>
        <p:nvSpPr>
          <p:cNvPr id="13" name="Textfeld 6">
            <a:extLst>
              <a:ext uri="{FF2B5EF4-FFF2-40B4-BE49-F238E27FC236}">
                <a16:creationId xmlns:a16="http://schemas.microsoft.com/office/drawing/2014/main" id="{B3B97F33-32B3-46C4-A4C2-3FA5E65CD445}"/>
              </a:ext>
            </a:extLst>
          </p:cNvPr>
          <p:cNvSpPr txBox="1"/>
          <p:nvPr/>
        </p:nvSpPr>
        <p:spPr>
          <a:xfrm>
            <a:off x="426664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200778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FB697-ABB7-4385-A87F-DE3D50F38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Python-Schnittstelle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E93AF-5E49-4550-AA2C-7CEF1E9BA9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11487150" cy="183590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Boost Python Bibliothek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Erstellung von Schnittstellen zwischen C++ und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Schnell und unkompliziert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5D452C1-DD4D-4E05-90BB-0F8EBB7CDC84}"/>
              </a:ext>
            </a:extLst>
          </p:cNvPr>
          <p:cNvSpPr txBox="1">
            <a:spLocks/>
          </p:cNvSpPr>
          <p:nvPr/>
        </p:nvSpPr>
        <p:spPr bwMode="auto">
          <a:xfrm>
            <a:off x="369887" y="2511048"/>
            <a:ext cx="6723371" cy="372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BOOST_PYTHON_MODULE</a:t>
            </a:r>
            <a:r>
              <a:rPr lang="en-US" sz="1200" dirty="0"/>
              <a:t>(</a:t>
            </a:r>
            <a:r>
              <a:rPr lang="en-US" sz="1200" dirty="0" err="1"/>
              <a:t>Simulator_Wrapper</a:t>
            </a:r>
            <a:r>
              <a:rPr lang="en-US" sz="1200" dirty="0"/>
              <a:t>)</a:t>
            </a:r>
          </a:p>
          <a:p>
            <a:r>
              <a:rPr lang="en-US" sz="1200" dirty="0"/>
              <a:t>{</a:t>
            </a:r>
          </a:p>
          <a:p>
            <a:r>
              <a:rPr lang="de-DE" sz="1200" dirty="0"/>
              <a:t>    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to_python_converter</a:t>
            </a:r>
            <a:r>
              <a:rPr lang="de-DE" sz="1200" dirty="0"/>
              <a:t>&lt;std::tuple&lt;int, int, int&gt;, TupleToList&lt;int&gt; &gt;();</a:t>
            </a:r>
          </a:p>
          <a:p>
            <a:endParaRPr lang="de-DE" sz="1200" dirty="0"/>
          </a:p>
          <a:p>
            <a:r>
              <a:rPr lang="de-DE" sz="1200" dirty="0"/>
              <a:t>    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enum_</a:t>
            </a:r>
            <a:r>
              <a:rPr lang="de-DE" sz="1200" dirty="0"/>
              <a:t>&lt;Selection_Algorithm&gt;("Selection_Algorithm")</a:t>
            </a:r>
          </a:p>
          <a:p>
            <a:r>
              <a:rPr lang="de-DE" sz="1200" dirty="0"/>
              <a:t>            .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value</a:t>
            </a:r>
            <a:r>
              <a:rPr lang="de-DE" sz="1200" dirty="0"/>
              <a:t>("SOTF", Selection_Algorithm::SOTF);</a:t>
            </a:r>
          </a:p>
          <a:p>
            <a:endParaRPr lang="de-DE" sz="1200" dirty="0"/>
          </a:p>
          <a:p>
            <a:r>
              <a:rPr lang="de-DE" sz="1200" dirty="0"/>
              <a:t>    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class_</a:t>
            </a:r>
            <a:r>
              <a:rPr lang="de-DE" sz="1200" dirty="0"/>
              <a:t>&lt;Simulator&gt;("Simulator", 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init</a:t>
            </a:r>
            <a:r>
              <a:rPr lang="de-DE" sz="1200" dirty="0"/>
              <a:t>&lt;</a:t>
            </a:r>
          </a:p>
          <a:p>
            <a:r>
              <a:rPr lang="de-DE" sz="1200" dirty="0"/>
              <a:t>            std::string, std::string, std::string,</a:t>
            </a:r>
          </a:p>
          <a:p>
            <a:r>
              <a:rPr lang="de-DE" sz="1200" dirty="0"/>
              <a:t>            int,int,int,int,</a:t>
            </a:r>
          </a:p>
          <a:p>
            <a:r>
              <a:rPr lang="de-DE" sz="1200" dirty="0"/>
              <a:t>            Crossover_Algorithm, Marriage_Algorithm, Mutation_Algorithm, Selection_Algorithm&gt;(</a:t>
            </a:r>
          </a:p>
          <a:p>
            <a:r>
              <a:rPr lang="de-DE" sz="1200" dirty="0"/>
              <a:t>            ))</a:t>
            </a:r>
          </a:p>
          <a:p>
            <a:r>
              <a:rPr lang="de-DE" sz="1200" dirty="0"/>
              <a:t>            .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de-DE" sz="1200" dirty="0"/>
              <a:t>("simulate", &amp;Simulator::simulate)</a:t>
            </a:r>
          </a:p>
          <a:p>
            <a:r>
              <a:rPr lang="de-DE" sz="1200" dirty="0"/>
              <a:t>            .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de-DE" sz="1200" dirty="0"/>
              <a:t>("finished", &amp;Simulator::finished)</a:t>
            </a:r>
          </a:p>
          <a:p>
            <a:r>
              <a:rPr lang="de-DE" sz="1200" dirty="0"/>
              <a:t>            .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de-DE" sz="1200" dirty="0"/>
              <a:t>("best_individual", &amp;Simulator::best_individual);</a:t>
            </a:r>
          </a:p>
          <a:p>
            <a:r>
              <a:rPr lang="de-DE" sz="1200" dirty="0"/>
              <a:t>}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5809905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FB697-ABB7-4385-A87F-DE3D50F38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Testen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E93AF-5E49-4550-AA2C-7CEF1E9BA9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10522427" cy="3380617"/>
          </a:xfrm>
        </p:spPr>
        <p:txBody>
          <a:bodyPr/>
          <a:lstStyle/>
          <a:p>
            <a:r>
              <a:rPr lang="de-DE" dirty="0"/>
              <a:t>Wieso ist Testen wichtig?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 Beginn sehr lästig. Am Ende sehr hilfreich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Dokumentiert zusätzlich den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Es ist ersichtlich was der Entwickler wirklich mit der Funktion/Klasse erreichen wollte</a:t>
            </a:r>
          </a:p>
          <a:p>
            <a:r>
              <a:rPr lang="de-DE" dirty="0"/>
              <a:t>Catch2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Schnell im Projekt eingebunden (Single Header Library)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Einfach zu verwenden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Die Library Entwicklung lief komplett über das Testframework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Entwickler werden zur Testerstellung genötigt</a:t>
            </a:r>
          </a:p>
          <a:p>
            <a:endParaRPr lang="de-DE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E0721A-9F6D-4080-844A-58B901D8E30D}"/>
              </a:ext>
            </a:extLst>
          </p:cNvPr>
          <p:cNvSpPr txBox="1">
            <a:spLocks/>
          </p:cNvSpPr>
          <p:nvPr/>
        </p:nvSpPr>
        <p:spPr bwMode="auto">
          <a:xfrm>
            <a:off x="334963" y="4481645"/>
            <a:ext cx="11487150" cy="1875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100" dirty="0">
                <a:solidFill>
                  <a:schemeClr val="accent6">
                    <a:lumMod val="75000"/>
                  </a:schemeClr>
                </a:solidFill>
              </a:rPr>
              <a:t>SCENARIO</a:t>
            </a:r>
            <a:r>
              <a:rPr lang="de-DE" sz="1100" dirty="0"/>
              <a:t>("Test Individual initialization", "[Individual.cpp]")</a:t>
            </a:r>
          </a:p>
          <a:p>
            <a:r>
              <a:rPr lang="de-DE" sz="1100" dirty="0"/>
              <a:t>{</a:t>
            </a:r>
          </a:p>
          <a:p>
            <a:r>
              <a:rPr lang="de-DE" sz="1100" dirty="0"/>
              <a:t>    </a:t>
            </a:r>
            <a:r>
              <a:rPr lang="de-DE" sz="11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100" dirty="0"/>
              <a:t> (int i = 0; i &lt; 100; ++i) {</a:t>
            </a:r>
          </a:p>
          <a:p>
            <a:r>
              <a:rPr lang="de-DE" sz="1100" dirty="0"/>
              <a:t>        Individual individual = Individual(size, idx_start, nullptr, nullptr);</a:t>
            </a:r>
          </a:p>
          <a:p>
            <a:r>
              <a:rPr lang="de-DE" sz="1100" dirty="0"/>
              <a:t>        std::vector&lt;int&gt; chromosome = individual.get_chromosome();</a:t>
            </a:r>
          </a:p>
          <a:p>
            <a:r>
              <a:rPr lang="de-DE" sz="1100" dirty="0"/>
              <a:t>        </a:t>
            </a:r>
            <a:r>
              <a:rPr lang="de-DE" sz="1100" dirty="0">
                <a:solidFill>
                  <a:schemeClr val="accent6">
                    <a:lumMod val="75000"/>
                  </a:schemeClr>
                </a:solidFill>
              </a:rPr>
              <a:t>REQUIRE</a:t>
            </a:r>
            <a:r>
              <a:rPr lang="de-DE" sz="1100" dirty="0"/>
              <a:t>(chromosome.size() == (unsigned int) size);</a:t>
            </a:r>
          </a:p>
          <a:p>
            <a:r>
              <a:rPr lang="de-DE" sz="1100" dirty="0"/>
              <a:t>        </a:t>
            </a:r>
            <a:r>
              <a:rPr lang="de-DE" sz="1100" dirty="0">
                <a:solidFill>
                  <a:schemeClr val="accent6">
                    <a:lumMod val="75000"/>
                  </a:schemeClr>
                </a:solidFill>
              </a:rPr>
              <a:t>REQUIRE</a:t>
            </a:r>
            <a:r>
              <a:rPr lang="de-DE" sz="1100" dirty="0"/>
              <a:t>(std::unique(chromosome.begin(), chromosome.end()) == chromosome.end());</a:t>
            </a:r>
          </a:p>
          <a:p>
            <a:r>
              <a:rPr lang="de-DE" sz="1100" dirty="0"/>
              <a:t>    }</a:t>
            </a:r>
          </a:p>
          <a:p>
            <a:r>
              <a:rPr lang="de-DE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61707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E3401A-B07F-4F3A-9D59-1A25E88B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Thematischer Ablauf</a:t>
            </a:r>
          </a:p>
        </p:txBody>
      </p:sp>
      <p:sp>
        <p:nvSpPr>
          <p:cNvPr id="5" name="Textfeld 2">
            <a:extLst>
              <a:ext uri="{FF2B5EF4-FFF2-40B4-BE49-F238E27FC236}">
                <a16:creationId xmlns:a16="http://schemas.microsoft.com/office/drawing/2014/main" id="{712AD268-415A-4FD1-9592-79DA89974DD9}"/>
              </a:ext>
            </a:extLst>
          </p:cNvPr>
          <p:cNvSpPr txBox="1"/>
          <p:nvPr/>
        </p:nvSpPr>
        <p:spPr>
          <a:xfrm>
            <a:off x="47271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Einführung</a:t>
            </a:r>
          </a:p>
        </p:txBody>
      </p:sp>
      <p:sp>
        <p:nvSpPr>
          <p:cNvPr id="6" name="Textfeld 8">
            <a:extLst>
              <a:ext uri="{FF2B5EF4-FFF2-40B4-BE49-F238E27FC236}">
                <a16:creationId xmlns:a16="http://schemas.microsoft.com/office/drawing/2014/main" id="{1C25B9DF-5145-40F8-8B93-6D1DDCA76C45}"/>
              </a:ext>
            </a:extLst>
          </p:cNvPr>
          <p:cNvSpPr txBox="1"/>
          <p:nvPr/>
        </p:nvSpPr>
        <p:spPr>
          <a:xfrm>
            <a:off x="335550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Konzept</a:t>
            </a:r>
          </a:p>
        </p:txBody>
      </p:sp>
      <p:sp>
        <p:nvSpPr>
          <p:cNvPr id="7" name="Textfeld 3">
            <a:extLst>
              <a:ext uri="{FF2B5EF4-FFF2-40B4-BE49-F238E27FC236}">
                <a16:creationId xmlns:a16="http://schemas.microsoft.com/office/drawing/2014/main" id="{B5756B21-FE41-4FE0-8C77-4147D26968C6}"/>
              </a:ext>
            </a:extLst>
          </p:cNvPr>
          <p:cNvSpPr txBox="1"/>
          <p:nvPr/>
        </p:nvSpPr>
        <p:spPr>
          <a:xfrm>
            <a:off x="6253646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Realisierung</a:t>
            </a:r>
          </a:p>
        </p:txBody>
      </p:sp>
      <p:sp>
        <p:nvSpPr>
          <p:cNvPr id="9" name="Textfeld 5">
            <a:extLst>
              <a:ext uri="{FF2B5EF4-FFF2-40B4-BE49-F238E27FC236}">
                <a16:creationId xmlns:a16="http://schemas.microsoft.com/office/drawing/2014/main" id="{2391C764-4573-4386-AFCB-3FBE903052B0}"/>
              </a:ext>
            </a:extLst>
          </p:cNvPr>
          <p:cNvSpPr txBox="1"/>
          <p:nvPr/>
        </p:nvSpPr>
        <p:spPr>
          <a:xfrm>
            <a:off x="9029873" y="2016289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Experimente</a:t>
            </a:r>
          </a:p>
        </p:txBody>
      </p:sp>
      <p:sp>
        <p:nvSpPr>
          <p:cNvPr id="10" name="Textfeld 6">
            <a:extLst>
              <a:ext uri="{FF2B5EF4-FFF2-40B4-BE49-F238E27FC236}">
                <a16:creationId xmlns:a16="http://schemas.microsoft.com/office/drawing/2014/main" id="{4346AE44-45A6-4AAE-9A14-9C0A956BDEAF}"/>
              </a:ext>
            </a:extLst>
          </p:cNvPr>
          <p:cNvSpPr txBox="1"/>
          <p:nvPr/>
        </p:nvSpPr>
        <p:spPr>
          <a:xfrm>
            <a:off x="3253430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Retrospektive</a:t>
            </a:r>
          </a:p>
        </p:txBody>
      </p:sp>
      <p:sp>
        <p:nvSpPr>
          <p:cNvPr id="11" name="Textfeld 7">
            <a:extLst>
              <a:ext uri="{FF2B5EF4-FFF2-40B4-BE49-F238E27FC236}">
                <a16:creationId xmlns:a16="http://schemas.microsoft.com/office/drawing/2014/main" id="{85A08446-20B2-4FAD-B3C4-B9B9C5DE0FF9}"/>
              </a:ext>
            </a:extLst>
          </p:cNvPr>
          <p:cNvSpPr txBox="1"/>
          <p:nvPr/>
        </p:nvSpPr>
        <p:spPr>
          <a:xfrm>
            <a:off x="6194933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12" name="Textfeld 9">
            <a:extLst>
              <a:ext uri="{FF2B5EF4-FFF2-40B4-BE49-F238E27FC236}">
                <a16:creationId xmlns:a16="http://schemas.microsoft.com/office/drawing/2014/main" id="{5A995761-3A48-49A2-A62D-355F53FE485D}"/>
              </a:ext>
            </a:extLst>
          </p:cNvPr>
          <p:cNvSpPr txBox="1"/>
          <p:nvPr/>
        </p:nvSpPr>
        <p:spPr>
          <a:xfrm>
            <a:off x="9136436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Ausblick</a:t>
            </a:r>
          </a:p>
        </p:txBody>
      </p:sp>
      <p:sp>
        <p:nvSpPr>
          <p:cNvPr id="13" name="Textfeld 6">
            <a:extLst>
              <a:ext uri="{FF2B5EF4-FFF2-40B4-BE49-F238E27FC236}">
                <a16:creationId xmlns:a16="http://schemas.microsoft.com/office/drawing/2014/main" id="{B3B97F33-32B3-46C4-A4C2-3FA5E65CD445}"/>
              </a:ext>
            </a:extLst>
          </p:cNvPr>
          <p:cNvSpPr txBox="1"/>
          <p:nvPr/>
        </p:nvSpPr>
        <p:spPr>
          <a:xfrm>
            <a:off x="426664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395821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7ABD1-FA22-4A07-8074-128F2BE75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F1E2D-8B9F-419C-AAF3-98ED1E7877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Verwendung der entwickelten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Python mit Matplotlib zur Visualisierung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Testdaten: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Abstimmung bei der Auswahl der Testdaten mit anderen Teams war leider zu spät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48 Hauptstädte der USA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Beste Distanz: 33551 Meilen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Beinhaltet sogar eine optimale Route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Stellschrauben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Crossover-Verfahren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Populationsgrößen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Mutationswahrscheinlichkeit</a:t>
            </a:r>
          </a:p>
          <a:p>
            <a:pPr lvl="1"/>
            <a:endParaRPr lang="de-DE" dirty="0"/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de-DE" u="sng" dirty="0"/>
          </a:p>
        </p:txBody>
      </p:sp>
    </p:spTree>
    <p:extLst>
      <p:ext uri="{BB962C8B-B14F-4D97-AF65-F5344CB8AC3E}">
        <p14:creationId xmlns:p14="http://schemas.microsoft.com/office/powerpoint/2010/main" val="32624231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5ED3C9-C620-4281-9926-09020886C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874" y="2068936"/>
            <a:ext cx="10652781" cy="43891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28DF36-A66C-47FC-B466-4F0B1C47D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Experimente 1 – Vergleich der Crossover-Verfahren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C10D9-B269-4CC8-A8C3-2B174FA035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1927" y="2068936"/>
            <a:ext cx="11570186" cy="4389128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1FCABD-B99D-4AFF-AABD-F8FE71850D59}"/>
              </a:ext>
            </a:extLst>
          </p:cNvPr>
          <p:cNvSpPr txBox="1"/>
          <p:nvPr/>
        </p:nvSpPr>
        <p:spPr>
          <a:xfrm>
            <a:off x="334963" y="1189514"/>
            <a:ext cx="91706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Populationsgröße : 10</a:t>
            </a:r>
          </a:p>
          <a:p>
            <a:r>
              <a:rPr lang="de-DE" dirty="0"/>
              <a:t>Mutation: Delete-And-Shift 5%</a:t>
            </a:r>
          </a:p>
          <a:p>
            <a:r>
              <a:rPr lang="de-DE" dirty="0"/>
              <a:t>Selektion: Survival of the fittest</a:t>
            </a:r>
          </a:p>
          <a:p>
            <a:r>
              <a:rPr lang="de-DE" dirty="0"/>
              <a:t>Marriage: Roulette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981774-2C31-4E29-A9DE-B053F078C2B4}"/>
              </a:ext>
            </a:extLst>
          </p:cNvPr>
          <p:cNvSpPr txBox="1"/>
          <p:nvPr/>
        </p:nvSpPr>
        <p:spPr>
          <a:xfrm>
            <a:off x="4351651" y="2658345"/>
            <a:ext cx="6177710" cy="13542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Partially Matched-Crossover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de-DE" sz="1200" b="1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Order-Crossover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Cycle(all)-Crossover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Cycle(one)-Crossover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Edge-Recombination-Crossover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E6105C-574A-4FAE-8119-5CAF48B21C3F}"/>
              </a:ext>
            </a:extLst>
          </p:cNvPr>
          <p:cNvSpPr/>
          <p:nvPr/>
        </p:nvSpPr>
        <p:spPr>
          <a:xfrm>
            <a:off x="6836488" y="2775022"/>
            <a:ext cx="304800" cy="98377"/>
          </a:xfrm>
          <a:prstGeom prst="ellipse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1FAE8ED-A645-48FC-BA90-F3A14F1357EA}"/>
              </a:ext>
            </a:extLst>
          </p:cNvPr>
          <p:cNvSpPr/>
          <p:nvPr/>
        </p:nvSpPr>
        <p:spPr>
          <a:xfrm>
            <a:off x="6844145" y="3003927"/>
            <a:ext cx="304800" cy="98377"/>
          </a:xfrm>
          <a:prstGeom prst="ellipse">
            <a:avLst/>
          </a:prstGeom>
          <a:solidFill>
            <a:srgbClr val="FFC00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EC54ABF-44B5-4136-B34D-4016D9EF1999}"/>
              </a:ext>
            </a:extLst>
          </p:cNvPr>
          <p:cNvSpPr/>
          <p:nvPr/>
        </p:nvSpPr>
        <p:spPr>
          <a:xfrm>
            <a:off x="6844145" y="3286047"/>
            <a:ext cx="304800" cy="98377"/>
          </a:xfrm>
          <a:prstGeom prst="ellipse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BC627A9-4276-4F08-B2C0-E9E9F2107452}"/>
              </a:ext>
            </a:extLst>
          </p:cNvPr>
          <p:cNvSpPr/>
          <p:nvPr/>
        </p:nvSpPr>
        <p:spPr>
          <a:xfrm>
            <a:off x="6836488" y="3536839"/>
            <a:ext cx="304800" cy="98377"/>
          </a:xfrm>
          <a:prstGeom prst="ellipse">
            <a:avLst/>
          </a:prstGeom>
          <a:solidFill>
            <a:srgbClr val="FF000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EB9CB14-FA0E-4432-99B0-862F797A180C}"/>
              </a:ext>
            </a:extLst>
          </p:cNvPr>
          <p:cNvSpPr/>
          <p:nvPr/>
        </p:nvSpPr>
        <p:spPr>
          <a:xfrm>
            <a:off x="6844145" y="3775855"/>
            <a:ext cx="304800" cy="98377"/>
          </a:xfrm>
          <a:prstGeom prst="ellipse">
            <a:avLst/>
          </a:prstGeom>
          <a:solidFill>
            <a:srgbClr val="7030A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7081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5ED3C9-C620-4281-9926-09020886C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874" y="2068936"/>
            <a:ext cx="10652781" cy="43891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28DF36-A66C-47FC-B466-4F0B1C47D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Experimente 1 – Vergleich der Crossover-Verfahren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C10D9-B269-4CC8-A8C3-2B174FA035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1927" y="2068936"/>
            <a:ext cx="11570186" cy="4389128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1FCABD-B99D-4AFF-AABD-F8FE71850D59}"/>
              </a:ext>
            </a:extLst>
          </p:cNvPr>
          <p:cNvSpPr txBox="1"/>
          <p:nvPr/>
        </p:nvSpPr>
        <p:spPr>
          <a:xfrm>
            <a:off x="334963" y="1189514"/>
            <a:ext cx="91706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Populationsgröße : 10</a:t>
            </a:r>
          </a:p>
          <a:p>
            <a:r>
              <a:rPr lang="de-DE" dirty="0"/>
              <a:t>Mutation: Delete-And-Shift 5%</a:t>
            </a:r>
          </a:p>
          <a:p>
            <a:r>
              <a:rPr lang="de-DE" dirty="0"/>
              <a:t>Selektion: Survival of the fittest</a:t>
            </a:r>
          </a:p>
          <a:p>
            <a:r>
              <a:rPr lang="de-DE" dirty="0"/>
              <a:t>Marriage: Roulette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981774-2C31-4E29-A9DE-B053F078C2B4}"/>
              </a:ext>
            </a:extLst>
          </p:cNvPr>
          <p:cNvSpPr txBox="1"/>
          <p:nvPr/>
        </p:nvSpPr>
        <p:spPr>
          <a:xfrm>
            <a:off x="4351651" y="2658345"/>
            <a:ext cx="6177710" cy="13542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Partially Matched-Crossover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de-DE" sz="1200" b="1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Order-Crossover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Cycle(all)-Crossover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Cycle(one)-Crossover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Edge-Recombination-Crossover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E6105C-574A-4FAE-8119-5CAF48B21C3F}"/>
              </a:ext>
            </a:extLst>
          </p:cNvPr>
          <p:cNvSpPr/>
          <p:nvPr/>
        </p:nvSpPr>
        <p:spPr>
          <a:xfrm>
            <a:off x="6836488" y="2775022"/>
            <a:ext cx="304800" cy="98377"/>
          </a:xfrm>
          <a:prstGeom prst="ellipse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1FAE8ED-A645-48FC-BA90-F3A14F1357EA}"/>
              </a:ext>
            </a:extLst>
          </p:cNvPr>
          <p:cNvSpPr/>
          <p:nvPr/>
        </p:nvSpPr>
        <p:spPr>
          <a:xfrm>
            <a:off x="6844145" y="3003927"/>
            <a:ext cx="304800" cy="98377"/>
          </a:xfrm>
          <a:prstGeom prst="ellipse">
            <a:avLst/>
          </a:prstGeom>
          <a:solidFill>
            <a:srgbClr val="FFC00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EC54ABF-44B5-4136-B34D-4016D9EF1999}"/>
              </a:ext>
            </a:extLst>
          </p:cNvPr>
          <p:cNvSpPr/>
          <p:nvPr/>
        </p:nvSpPr>
        <p:spPr>
          <a:xfrm>
            <a:off x="6844145" y="3286047"/>
            <a:ext cx="304800" cy="98377"/>
          </a:xfrm>
          <a:prstGeom prst="ellipse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BC627A9-4276-4F08-B2C0-E9E9F2107452}"/>
              </a:ext>
            </a:extLst>
          </p:cNvPr>
          <p:cNvSpPr/>
          <p:nvPr/>
        </p:nvSpPr>
        <p:spPr>
          <a:xfrm>
            <a:off x="6836488" y="3536839"/>
            <a:ext cx="304800" cy="98377"/>
          </a:xfrm>
          <a:prstGeom prst="ellipse">
            <a:avLst/>
          </a:prstGeom>
          <a:solidFill>
            <a:srgbClr val="FF000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EB9CB14-FA0E-4432-99B0-862F797A180C}"/>
              </a:ext>
            </a:extLst>
          </p:cNvPr>
          <p:cNvSpPr/>
          <p:nvPr/>
        </p:nvSpPr>
        <p:spPr>
          <a:xfrm>
            <a:off x="6844145" y="3775855"/>
            <a:ext cx="304800" cy="98377"/>
          </a:xfrm>
          <a:prstGeom prst="ellipse">
            <a:avLst/>
          </a:prstGeom>
          <a:solidFill>
            <a:srgbClr val="7030A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67F83B-A599-494D-AA74-59CAAACC623F}"/>
              </a:ext>
            </a:extLst>
          </p:cNvPr>
          <p:cNvSpPr txBox="1"/>
          <p:nvPr/>
        </p:nvSpPr>
        <p:spPr>
          <a:xfrm>
            <a:off x="5321956" y="1494665"/>
            <a:ext cx="418364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Problem: Erreicht eine Distanz von ~55980 Meilen.</a:t>
            </a: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55980/33351 = 1,6 =&gt; </a:t>
            </a:r>
            <a:r>
              <a:rPr lang="de-DE" sz="1600" b="1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-67%</a:t>
            </a:r>
            <a:endParaRPr lang="de-DE" b="1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7310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F9F48-1476-4C40-A011-77DB540B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Experimente – Erkenntnisse nach ersten Versuchen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55793-FF99-476C-BF19-8AC36231B3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Problem: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Startpopulation verliert schnell an ihrer „Einzigartigkeit“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Verfahren ermöglichen es, dass mehrere Individuen selbe Chromosom tragen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Effekt verstärkt sich sehr schnell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Nach wenigen Generationen besteht die Population nur noch aus einem Individuum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Ab diesem Zeitpunkt gleicht das Verfahren dem Shufflen einer Liste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Lediglich die Mutation hat noch Auswirkung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Lösung: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Verfahren werden darauf abgestimmt doppelte Individuen zu erkennen und zu löschen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Elternteile müssen unterschiedlich sein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 der Selektion wird geprüft ob zufällig Dopplungen entstanden sind und gelöscht.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28450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C6C1C6-DE35-49E1-8E14-4314FE19E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26" y="1852718"/>
            <a:ext cx="11157241" cy="4448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28DF36-A66C-47FC-B466-4F0B1C47D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Experimente 2 – Vergleich der Crossover-Verfahren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C10D9-B269-4CC8-A8C3-2B174FA035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2068936"/>
            <a:ext cx="11487150" cy="4231852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1FCABD-B99D-4AFF-AABD-F8FE71850D59}"/>
              </a:ext>
            </a:extLst>
          </p:cNvPr>
          <p:cNvSpPr txBox="1"/>
          <p:nvPr/>
        </p:nvSpPr>
        <p:spPr>
          <a:xfrm>
            <a:off x="334963" y="1041373"/>
            <a:ext cx="91706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Populationsgröße : 10</a:t>
            </a:r>
          </a:p>
          <a:p>
            <a:r>
              <a:rPr lang="de-DE" dirty="0"/>
              <a:t>Mutation: Delete-And-Shift 5%</a:t>
            </a:r>
          </a:p>
          <a:p>
            <a:r>
              <a:rPr lang="de-DE" dirty="0"/>
              <a:t>Selektion: Survival of the fittest </a:t>
            </a:r>
            <a:r>
              <a:rPr lang="de-DE" b="1" dirty="0"/>
              <a:t>Distinkt</a:t>
            </a:r>
          </a:p>
          <a:p>
            <a:r>
              <a:rPr lang="de-DE" dirty="0"/>
              <a:t>Marriage: Roulette </a:t>
            </a:r>
            <a:r>
              <a:rPr lang="de-DE" b="1" dirty="0"/>
              <a:t>Distinkt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E93B54-98F5-4F75-9646-4FE214ACDCCD}"/>
              </a:ext>
            </a:extLst>
          </p:cNvPr>
          <p:cNvSpPr txBox="1"/>
          <p:nvPr/>
        </p:nvSpPr>
        <p:spPr>
          <a:xfrm>
            <a:off x="5774834" y="1385167"/>
            <a:ext cx="418364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Erreicht eine Distanz von ~48008 Meilen.</a:t>
            </a: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48008/33551 = 1,43 =&gt; </a:t>
            </a:r>
            <a:r>
              <a:rPr lang="de-DE" sz="1600" b="1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-43%</a:t>
            </a:r>
            <a:endParaRPr lang="de-DE" b="1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2B5CC7-6E6F-4065-8EC0-116C6A0B2F31}"/>
              </a:ext>
            </a:extLst>
          </p:cNvPr>
          <p:cNvSpPr/>
          <p:nvPr/>
        </p:nvSpPr>
        <p:spPr>
          <a:xfrm>
            <a:off x="3144416" y="2430405"/>
            <a:ext cx="7436498" cy="122846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981774-2C31-4E29-A9DE-B053F078C2B4}"/>
              </a:ext>
            </a:extLst>
          </p:cNvPr>
          <p:cNvSpPr txBox="1"/>
          <p:nvPr/>
        </p:nvSpPr>
        <p:spPr>
          <a:xfrm>
            <a:off x="7678406" y="2536059"/>
            <a:ext cx="2618660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Partially Matched-Crossover</a:t>
            </a:r>
          </a:p>
          <a:p>
            <a:pPr>
              <a:spcAft>
                <a:spcPts val="600"/>
              </a:spcAft>
            </a:pPr>
            <a:r>
              <a:rPr lang="de-DE" sz="1200" b="1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Order-Crossover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Cycle(all)-Crossover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Cycle(one)-Crossover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Edge-Recombination-Crossover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E6105C-574A-4FAE-8119-5CAF48B21C3F}"/>
              </a:ext>
            </a:extLst>
          </p:cNvPr>
          <p:cNvSpPr/>
          <p:nvPr/>
        </p:nvSpPr>
        <p:spPr>
          <a:xfrm>
            <a:off x="7394558" y="2632686"/>
            <a:ext cx="304800" cy="98377"/>
          </a:xfrm>
          <a:prstGeom prst="ellipse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1FAE8ED-A645-48FC-BA90-F3A14F1357EA}"/>
              </a:ext>
            </a:extLst>
          </p:cNvPr>
          <p:cNvSpPr/>
          <p:nvPr/>
        </p:nvSpPr>
        <p:spPr>
          <a:xfrm>
            <a:off x="7384082" y="2884155"/>
            <a:ext cx="304800" cy="98377"/>
          </a:xfrm>
          <a:prstGeom prst="ellipse">
            <a:avLst/>
          </a:prstGeom>
          <a:solidFill>
            <a:srgbClr val="FFC00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EC54ABF-44B5-4136-B34D-4016D9EF1999}"/>
              </a:ext>
            </a:extLst>
          </p:cNvPr>
          <p:cNvSpPr/>
          <p:nvPr/>
        </p:nvSpPr>
        <p:spPr>
          <a:xfrm>
            <a:off x="7394558" y="3155168"/>
            <a:ext cx="304800" cy="98377"/>
          </a:xfrm>
          <a:prstGeom prst="ellipse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BC627A9-4276-4F08-B2C0-E9E9F2107452}"/>
              </a:ext>
            </a:extLst>
          </p:cNvPr>
          <p:cNvSpPr/>
          <p:nvPr/>
        </p:nvSpPr>
        <p:spPr>
          <a:xfrm>
            <a:off x="7378844" y="3417501"/>
            <a:ext cx="304800" cy="98377"/>
          </a:xfrm>
          <a:prstGeom prst="ellipse">
            <a:avLst/>
          </a:prstGeom>
          <a:solidFill>
            <a:srgbClr val="FF000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EB9CB14-FA0E-4432-99B0-862F797A180C}"/>
              </a:ext>
            </a:extLst>
          </p:cNvPr>
          <p:cNvSpPr/>
          <p:nvPr/>
        </p:nvSpPr>
        <p:spPr>
          <a:xfrm>
            <a:off x="7384082" y="3686400"/>
            <a:ext cx="304800" cy="98377"/>
          </a:xfrm>
          <a:prstGeom prst="ellipse">
            <a:avLst/>
          </a:prstGeom>
          <a:solidFill>
            <a:srgbClr val="7030A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2162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6BCB806C-ADE2-40AA-A7F0-38870B910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09" y="1834642"/>
            <a:ext cx="11009398" cy="43891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28DF36-A66C-47FC-B466-4F0B1C47D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Experimente 3 – Änderung der Populationsgröße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C10D9-B269-4CC8-A8C3-2B174FA035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2068936"/>
            <a:ext cx="11487150" cy="4231852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1FCABD-B99D-4AFF-AABD-F8FE71850D59}"/>
              </a:ext>
            </a:extLst>
          </p:cNvPr>
          <p:cNvSpPr txBox="1"/>
          <p:nvPr/>
        </p:nvSpPr>
        <p:spPr>
          <a:xfrm>
            <a:off x="334963" y="1041373"/>
            <a:ext cx="91706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de-DE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Crossover: </a:t>
            </a:r>
            <a:r>
              <a:rPr lang="de-DE" sz="14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Order-Crossover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de-DE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Mutation: Delete-And-Shift 5%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de-DE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Selektion: Survival of the fittest Distinkt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de-DE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Marriage: Roulette Distinkt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E93B54-98F5-4F75-9646-4FE214ACDCCD}"/>
              </a:ext>
            </a:extLst>
          </p:cNvPr>
          <p:cNvSpPr txBox="1"/>
          <p:nvPr/>
        </p:nvSpPr>
        <p:spPr>
          <a:xfrm>
            <a:off x="5774834" y="1385167"/>
            <a:ext cx="418364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Erreicht eine Distanz von ~36520 Meilen.</a:t>
            </a: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36520/33551 = 1,088 =&gt; </a:t>
            </a:r>
            <a:r>
              <a:rPr lang="de-DE" sz="1600" b="1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-8,8%</a:t>
            </a:r>
            <a:endParaRPr lang="de-DE" b="1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2B5CC7-6E6F-4065-8EC0-116C6A0B2F31}"/>
              </a:ext>
            </a:extLst>
          </p:cNvPr>
          <p:cNvSpPr/>
          <p:nvPr/>
        </p:nvSpPr>
        <p:spPr>
          <a:xfrm>
            <a:off x="3144416" y="2430405"/>
            <a:ext cx="7436498" cy="122846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981774-2C31-4E29-A9DE-B053F078C2B4}"/>
              </a:ext>
            </a:extLst>
          </p:cNvPr>
          <p:cNvSpPr txBox="1"/>
          <p:nvPr/>
        </p:nvSpPr>
        <p:spPr>
          <a:xfrm>
            <a:off x="7678406" y="2536059"/>
            <a:ext cx="2618660" cy="158504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Individuen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Individuen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 Individuen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150 Individuen</a:t>
            </a:r>
          </a:p>
          <a:p>
            <a:pPr>
              <a:spcAft>
                <a:spcPts val="600"/>
              </a:spcAft>
            </a:pPr>
            <a:r>
              <a:rPr lang="de-DE" sz="1200" b="1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300 Individuen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500 Individuen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E6105C-574A-4FAE-8119-5CAF48B21C3F}"/>
              </a:ext>
            </a:extLst>
          </p:cNvPr>
          <p:cNvSpPr/>
          <p:nvPr/>
        </p:nvSpPr>
        <p:spPr>
          <a:xfrm>
            <a:off x="7394558" y="2632686"/>
            <a:ext cx="304800" cy="98377"/>
          </a:xfrm>
          <a:prstGeom prst="ellipse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1FAE8ED-A645-48FC-BA90-F3A14F1357EA}"/>
              </a:ext>
            </a:extLst>
          </p:cNvPr>
          <p:cNvSpPr/>
          <p:nvPr/>
        </p:nvSpPr>
        <p:spPr>
          <a:xfrm>
            <a:off x="7384082" y="2884155"/>
            <a:ext cx="304800" cy="98377"/>
          </a:xfrm>
          <a:prstGeom prst="ellipse">
            <a:avLst/>
          </a:prstGeom>
          <a:solidFill>
            <a:srgbClr val="FFC00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EC54ABF-44B5-4136-B34D-4016D9EF1999}"/>
              </a:ext>
            </a:extLst>
          </p:cNvPr>
          <p:cNvSpPr/>
          <p:nvPr/>
        </p:nvSpPr>
        <p:spPr>
          <a:xfrm>
            <a:off x="7394558" y="3155168"/>
            <a:ext cx="304800" cy="98377"/>
          </a:xfrm>
          <a:prstGeom prst="ellipse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BC627A9-4276-4F08-B2C0-E9E9F2107452}"/>
              </a:ext>
            </a:extLst>
          </p:cNvPr>
          <p:cNvSpPr/>
          <p:nvPr/>
        </p:nvSpPr>
        <p:spPr>
          <a:xfrm>
            <a:off x="7378844" y="3417501"/>
            <a:ext cx="304800" cy="98377"/>
          </a:xfrm>
          <a:prstGeom prst="ellipse">
            <a:avLst/>
          </a:prstGeom>
          <a:solidFill>
            <a:srgbClr val="FF000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EB9CB14-FA0E-4432-99B0-862F797A180C}"/>
              </a:ext>
            </a:extLst>
          </p:cNvPr>
          <p:cNvSpPr/>
          <p:nvPr/>
        </p:nvSpPr>
        <p:spPr>
          <a:xfrm>
            <a:off x="7384082" y="3686400"/>
            <a:ext cx="304800" cy="98377"/>
          </a:xfrm>
          <a:prstGeom prst="ellipse">
            <a:avLst/>
          </a:prstGeom>
          <a:solidFill>
            <a:srgbClr val="7030A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FC89801-AB40-4809-8728-F4384D39E04D}"/>
              </a:ext>
            </a:extLst>
          </p:cNvPr>
          <p:cNvSpPr/>
          <p:nvPr/>
        </p:nvSpPr>
        <p:spPr>
          <a:xfrm>
            <a:off x="7394558" y="3930829"/>
            <a:ext cx="304800" cy="98377"/>
          </a:xfrm>
          <a:prstGeom prst="ellipse">
            <a:avLst/>
          </a:prstGeom>
          <a:solidFill>
            <a:schemeClr val="accent2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8812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2D086E4-2267-4551-AF50-E62A44A89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40" y="1853001"/>
            <a:ext cx="11009398" cy="43891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28DF36-A66C-47FC-B466-4F0B1C47D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Experimente 4 – Vergleich der Crossover-Verfahren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C10D9-B269-4CC8-A8C3-2B174FA035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2068936"/>
            <a:ext cx="11487150" cy="4231852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1FCABD-B99D-4AFF-AABD-F8FE71850D59}"/>
              </a:ext>
            </a:extLst>
          </p:cNvPr>
          <p:cNvSpPr txBox="1"/>
          <p:nvPr/>
        </p:nvSpPr>
        <p:spPr>
          <a:xfrm>
            <a:off x="334963" y="1041373"/>
            <a:ext cx="91706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Populationsgröße: </a:t>
            </a:r>
            <a:r>
              <a:rPr lang="de-DE" b="1" dirty="0"/>
              <a:t>300</a:t>
            </a:r>
          </a:p>
          <a:p>
            <a:r>
              <a:rPr lang="de-DE" dirty="0"/>
              <a:t>Mutation: Delete-And-Shift 5%</a:t>
            </a:r>
          </a:p>
          <a:p>
            <a:r>
              <a:rPr lang="de-DE" dirty="0"/>
              <a:t>Selektion: Survival of the fittest Distinkt</a:t>
            </a:r>
          </a:p>
          <a:p>
            <a:r>
              <a:rPr lang="de-DE" dirty="0"/>
              <a:t>Marriage: Roulette Distinkt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E93B54-98F5-4F75-9646-4FE214ACDCCD}"/>
              </a:ext>
            </a:extLst>
          </p:cNvPr>
          <p:cNvSpPr txBox="1"/>
          <p:nvPr/>
        </p:nvSpPr>
        <p:spPr>
          <a:xfrm>
            <a:off x="5774834" y="1385167"/>
            <a:ext cx="418364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Erreicht eine Distanz von ~34669 Meilen.</a:t>
            </a: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34669/33551 = 1,033 =&gt; </a:t>
            </a:r>
            <a:r>
              <a:rPr lang="de-DE" sz="1600" b="1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-3,3%</a:t>
            </a:r>
            <a:endParaRPr lang="de-DE" b="1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2B5CC7-6E6F-4065-8EC0-116C6A0B2F31}"/>
              </a:ext>
            </a:extLst>
          </p:cNvPr>
          <p:cNvSpPr/>
          <p:nvPr/>
        </p:nvSpPr>
        <p:spPr>
          <a:xfrm>
            <a:off x="3144416" y="2430405"/>
            <a:ext cx="7436498" cy="122846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981774-2C31-4E29-A9DE-B053F078C2B4}"/>
              </a:ext>
            </a:extLst>
          </p:cNvPr>
          <p:cNvSpPr txBox="1"/>
          <p:nvPr/>
        </p:nvSpPr>
        <p:spPr>
          <a:xfrm>
            <a:off x="7678406" y="2536059"/>
            <a:ext cx="2618660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Partially Matched-Crossover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Order-Crossover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Cycle(all)-Crossover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Cycle(one)-Crossover</a:t>
            </a:r>
          </a:p>
          <a:p>
            <a:pPr>
              <a:spcAft>
                <a:spcPts val="600"/>
              </a:spcAft>
            </a:pPr>
            <a:r>
              <a:rPr lang="de-DE" sz="1200" b="1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Edge-Recombination-Crossover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E6105C-574A-4FAE-8119-5CAF48B21C3F}"/>
              </a:ext>
            </a:extLst>
          </p:cNvPr>
          <p:cNvSpPr/>
          <p:nvPr/>
        </p:nvSpPr>
        <p:spPr>
          <a:xfrm>
            <a:off x="7394558" y="2632686"/>
            <a:ext cx="304800" cy="98377"/>
          </a:xfrm>
          <a:prstGeom prst="ellipse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1FAE8ED-A645-48FC-BA90-F3A14F1357EA}"/>
              </a:ext>
            </a:extLst>
          </p:cNvPr>
          <p:cNvSpPr/>
          <p:nvPr/>
        </p:nvSpPr>
        <p:spPr>
          <a:xfrm>
            <a:off x="7384082" y="2884155"/>
            <a:ext cx="304800" cy="98377"/>
          </a:xfrm>
          <a:prstGeom prst="ellipse">
            <a:avLst/>
          </a:prstGeom>
          <a:solidFill>
            <a:srgbClr val="FFC00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EC54ABF-44B5-4136-B34D-4016D9EF1999}"/>
              </a:ext>
            </a:extLst>
          </p:cNvPr>
          <p:cNvSpPr/>
          <p:nvPr/>
        </p:nvSpPr>
        <p:spPr>
          <a:xfrm>
            <a:off x="7394558" y="3155168"/>
            <a:ext cx="304800" cy="98377"/>
          </a:xfrm>
          <a:prstGeom prst="ellipse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BC627A9-4276-4F08-B2C0-E9E9F2107452}"/>
              </a:ext>
            </a:extLst>
          </p:cNvPr>
          <p:cNvSpPr/>
          <p:nvPr/>
        </p:nvSpPr>
        <p:spPr>
          <a:xfrm>
            <a:off x="7378844" y="3417501"/>
            <a:ext cx="304800" cy="98377"/>
          </a:xfrm>
          <a:prstGeom prst="ellipse">
            <a:avLst/>
          </a:prstGeom>
          <a:solidFill>
            <a:srgbClr val="FF000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EB9CB14-FA0E-4432-99B0-862F797A180C}"/>
              </a:ext>
            </a:extLst>
          </p:cNvPr>
          <p:cNvSpPr/>
          <p:nvPr/>
        </p:nvSpPr>
        <p:spPr>
          <a:xfrm>
            <a:off x="7384082" y="3686400"/>
            <a:ext cx="304800" cy="98377"/>
          </a:xfrm>
          <a:prstGeom prst="ellipse">
            <a:avLst/>
          </a:prstGeom>
          <a:solidFill>
            <a:srgbClr val="7030A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912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1B9B6E-E4E0-44F9-84C4-18590295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528961"/>
            <a:ext cx="10076388" cy="751199"/>
          </a:xfrm>
        </p:spPr>
        <p:txBody>
          <a:bodyPr/>
          <a:lstStyle/>
          <a:p>
            <a:r>
              <a:rPr lang="de-DE" dirty="0"/>
              <a:t>Einführung – Genetische Algorithmen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36A5E-E807-4CE0-9539-E7DFD1EDC5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		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526F86-BE62-4E0E-8E42-EA1419C54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258" y="1877489"/>
            <a:ext cx="8953593" cy="357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2426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B19116-A440-48C3-8DE7-711AB6124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49" y="1884880"/>
            <a:ext cx="10887800" cy="41582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28DF36-A66C-47FC-B466-4F0B1C47D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Experimente 5 – Änderung der Mutationsrate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C10D9-B269-4CC8-A8C3-2B174FA035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2068936"/>
            <a:ext cx="11487150" cy="4231852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1FCABD-B99D-4AFF-AABD-F8FE71850D59}"/>
              </a:ext>
            </a:extLst>
          </p:cNvPr>
          <p:cNvSpPr txBox="1"/>
          <p:nvPr/>
        </p:nvSpPr>
        <p:spPr>
          <a:xfrm>
            <a:off x="334963" y="1041373"/>
            <a:ext cx="91706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Crossover: </a:t>
            </a:r>
            <a:r>
              <a:rPr lang="de-DE" b="1" dirty="0"/>
              <a:t>Edge-Recombination</a:t>
            </a:r>
          </a:p>
          <a:p>
            <a:r>
              <a:rPr lang="de-DE" dirty="0"/>
              <a:t>Populationsgröße : 300</a:t>
            </a:r>
          </a:p>
          <a:p>
            <a:r>
              <a:rPr lang="de-DE" dirty="0"/>
              <a:t>Mutation: Delete-And-Shift</a:t>
            </a:r>
          </a:p>
          <a:p>
            <a:r>
              <a:rPr lang="de-DE" dirty="0"/>
              <a:t>Selektion: Survival of the fittest Distinkt</a:t>
            </a:r>
          </a:p>
          <a:p>
            <a:r>
              <a:rPr lang="de-DE" dirty="0"/>
              <a:t>Marriage: Roulette Distinkt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E93B54-98F5-4F75-9646-4FE214ACDCCD}"/>
              </a:ext>
            </a:extLst>
          </p:cNvPr>
          <p:cNvSpPr txBox="1"/>
          <p:nvPr/>
        </p:nvSpPr>
        <p:spPr>
          <a:xfrm>
            <a:off x="5774834" y="1385167"/>
            <a:ext cx="418364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Erreicht eine Distanz von ~34663 Meilen.</a:t>
            </a: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34663/33551 = 1,033 =&gt; </a:t>
            </a:r>
            <a:r>
              <a:rPr lang="de-DE" sz="1600" b="1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-3,3%</a:t>
            </a:r>
            <a:endParaRPr lang="de-DE" b="1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2B5CC7-6E6F-4065-8EC0-116C6A0B2F31}"/>
              </a:ext>
            </a:extLst>
          </p:cNvPr>
          <p:cNvSpPr/>
          <p:nvPr/>
        </p:nvSpPr>
        <p:spPr>
          <a:xfrm>
            <a:off x="3144416" y="2430405"/>
            <a:ext cx="7436498" cy="122846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981774-2C31-4E29-A9DE-B053F078C2B4}"/>
              </a:ext>
            </a:extLst>
          </p:cNvPr>
          <p:cNvSpPr txBox="1"/>
          <p:nvPr/>
        </p:nvSpPr>
        <p:spPr>
          <a:xfrm>
            <a:off x="7678406" y="2536059"/>
            <a:ext cx="2618660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Mutationsrate: 5%</a:t>
            </a:r>
          </a:p>
          <a:p>
            <a:pPr>
              <a:spcAft>
                <a:spcPts val="600"/>
              </a:spcAft>
            </a:pPr>
            <a:r>
              <a:rPr lang="de-DE" sz="1200" b="1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Mutationsrate</a:t>
            </a: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10%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Mutationsrate: 50%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Mutationsrate: 80%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Mutationsrate: 100%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E6105C-574A-4FAE-8119-5CAF48B21C3F}"/>
              </a:ext>
            </a:extLst>
          </p:cNvPr>
          <p:cNvSpPr/>
          <p:nvPr/>
        </p:nvSpPr>
        <p:spPr>
          <a:xfrm>
            <a:off x="7394558" y="2632686"/>
            <a:ext cx="304800" cy="98377"/>
          </a:xfrm>
          <a:prstGeom prst="ellipse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1FAE8ED-A645-48FC-BA90-F3A14F1357EA}"/>
              </a:ext>
            </a:extLst>
          </p:cNvPr>
          <p:cNvSpPr/>
          <p:nvPr/>
        </p:nvSpPr>
        <p:spPr>
          <a:xfrm>
            <a:off x="7384082" y="2884155"/>
            <a:ext cx="304800" cy="98377"/>
          </a:xfrm>
          <a:prstGeom prst="ellipse">
            <a:avLst/>
          </a:prstGeom>
          <a:solidFill>
            <a:srgbClr val="FFC00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EC54ABF-44B5-4136-B34D-4016D9EF1999}"/>
              </a:ext>
            </a:extLst>
          </p:cNvPr>
          <p:cNvSpPr/>
          <p:nvPr/>
        </p:nvSpPr>
        <p:spPr>
          <a:xfrm>
            <a:off x="7394558" y="3155168"/>
            <a:ext cx="304800" cy="98377"/>
          </a:xfrm>
          <a:prstGeom prst="ellipse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BC627A9-4276-4F08-B2C0-E9E9F2107452}"/>
              </a:ext>
            </a:extLst>
          </p:cNvPr>
          <p:cNvSpPr/>
          <p:nvPr/>
        </p:nvSpPr>
        <p:spPr>
          <a:xfrm>
            <a:off x="7378844" y="3417501"/>
            <a:ext cx="304800" cy="98377"/>
          </a:xfrm>
          <a:prstGeom prst="ellipse">
            <a:avLst/>
          </a:prstGeom>
          <a:solidFill>
            <a:srgbClr val="FF000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EB9CB14-FA0E-4432-99B0-862F797A180C}"/>
              </a:ext>
            </a:extLst>
          </p:cNvPr>
          <p:cNvSpPr/>
          <p:nvPr/>
        </p:nvSpPr>
        <p:spPr>
          <a:xfrm>
            <a:off x="7384082" y="3686400"/>
            <a:ext cx="304800" cy="98377"/>
          </a:xfrm>
          <a:prstGeom prst="ellipse">
            <a:avLst/>
          </a:prstGeom>
          <a:solidFill>
            <a:srgbClr val="7030A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0334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6D0C9C7-AD5B-4EF8-BFDE-849C825F4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194" y="1887774"/>
            <a:ext cx="10549637" cy="42128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28DF36-A66C-47FC-B466-4F0B1C47D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Experimente 6 – Vergleich der Crossover-Verfahren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C10D9-B269-4CC8-A8C3-2B174FA035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2068936"/>
            <a:ext cx="11487150" cy="4231852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1FCABD-B99D-4AFF-AABD-F8FE71850D59}"/>
              </a:ext>
            </a:extLst>
          </p:cNvPr>
          <p:cNvSpPr txBox="1"/>
          <p:nvPr/>
        </p:nvSpPr>
        <p:spPr>
          <a:xfrm>
            <a:off x="334963" y="1069538"/>
            <a:ext cx="91706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Populationsgröße : 300</a:t>
            </a:r>
          </a:p>
          <a:p>
            <a:r>
              <a:rPr lang="de-DE" dirty="0"/>
              <a:t>Mutation: Delete-And-Shift 10%</a:t>
            </a:r>
          </a:p>
          <a:p>
            <a:r>
              <a:rPr lang="de-DE" dirty="0"/>
              <a:t>Selektion: Survival of the fittest Distinkt</a:t>
            </a:r>
          </a:p>
          <a:p>
            <a:r>
              <a:rPr lang="de-DE" dirty="0"/>
              <a:t>Marriage: Roulette Distinkt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E93B54-98F5-4F75-9646-4FE214ACDCCD}"/>
              </a:ext>
            </a:extLst>
          </p:cNvPr>
          <p:cNvSpPr txBox="1"/>
          <p:nvPr/>
        </p:nvSpPr>
        <p:spPr>
          <a:xfrm>
            <a:off x="5774834" y="1385167"/>
            <a:ext cx="418364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Erreicht eine Distanz von ~34372 Meilen.</a:t>
            </a: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Delta: 34372/33551 = 1,024 =&gt; </a:t>
            </a:r>
            <a:r>
              <a:rPr lang="de-DE" sz="1600" b="1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-2,4%</a:t>
            </a:r>
            <a:endParaRPr lang="de-DE" b="1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2B5CC7-6E6F-4065-8EC0-116C6A0B2F31}"/>
              </a:ext>
            </a:extLst>
          </p:cNvPr>
          <p:cNvSpPr/>
          <p:nvPr/>
        </p:nvSpPr>
        <p:spPr>
          <a:xfrm>
            <a:off x="3144416" y="2430405"/>
            <a:ext cx="7436498" cy="122846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981774-2C31-4E29-A9DE-B053F078C2B4}"/>
              </a:ext>
            </a:extLst>
          </p:cNvPr>
          <p:cNvSpPr txBox="1"/>
          <p:nvPr/>
        </p:nvSpPr>
        <p:spPr>
          <a:xfrm>
            <a:off x="7699358" y="2515822"/>
            <a:ext cx="2618660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Partially Matched-Crossover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Order-Crossover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Cycle(all)-Crossover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Cycle(one)-Crossover</a:t>
            </a:r>
          </a:p>
          <a:p>
            <a:pPr>
              <a:spcAft>
                <a:spcPts val="600"/>
              </a:spcAft>
            </a:pPr>
            <a:r>
              <a:rPr lang="de-DE" sz="1200" b="1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Edge-Recombination-Crossover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E6105C-574A-4FAE-8119-5CAF48B21C3F}"/>
              </a:ext>
            </a:extLst>
          </p:cNvPr>
          <p:cNvSpPr/>
          <p:nvPr/>
        </p:nvSpPr>
        <p:spPr>
          <a:xfrm>
            <a:off x="7394558" y="2632686"/>
            <a:ext cx="304800" cy="98377"/>
          </a:xfrm>
          <a:prstGeom prst="ellipse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1FAE8ED-A645-48FC-BA90-F3A14F1357EA}"/>
              </a:ext>
            </a:extLst>
          </p:cNvPr>
          <p:cNvSpPr/>
          <p:nvPr/>
        </p:nvSpPr>
        <p:spPr>
          <a:xfrm>
            <a:off x="7384082" y="2884155"/>
            <a:ext cx="304800" cy="98377"/>
          </a:xfrm>
          <a:prstGeom prst="ellipse">
            <a:avLst/>
          </a:prstGeom>
          <a:solidFill>
            <a:srgbClr val="FFC00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EC54ABF-44B5-4136-B34D-4016D9EF1999}"/>
              </a:ext>
            </a:extLst>
          </p:cNvPr>
          <p:cNvSpPr/>
          <p:nvPr/>
        </p:nvSpPr>
        <p:spPr>
          <a:xfrm>
            <a:off x="7394558" y="3155168"/>
            <a:ext cx="304800" cy="98377"/>
          </a:xfrm>
          <a:prstGeom prst="ellipse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BC627A9-4276-4F08-B2C0-E9E9F2107452}"/>
              </a:ext>
            </a:extLst>
          </p:cNvPr>
          <p:cNvSpPr/>
          <p:nvPr/>
        </p:nvSpPr>
        <p:spPr>
          <a:xfrm>
            <a:off x="7378844" y="3417501"/>
            <a:ext cx="304800" cy="98377"/>
          </a:xfrm>
          <a:prstGeom prst="ellipse">
            <a:avLst/>
          </a:prstGeom>
          <a:solidFill>
            <a:srgbClr val="FF000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EB9CB14-FA0E-4432-99B0-862F797A180C}"/>
              </a:ext>
            </a:extLst>
          </p:cNvPr>
          <p:cNvSpPr/>
          <p:nvPr/>
        </p:nvSpPr>
        <p:spPr>
          <a:xfrm>
            <a:off x="7384082" y="3686400"/>
            <a:ext cx="304800" cy="98377"/>
          </a:xfrm>
          <a:prstGeom prst="ellipse">
            <a:avLst/>
          </a:prstGeom>
          <a:solidFill>
            <a:srgbClr val="7030A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7258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8DF36-A66C-47FC-B466-4F0B1C47D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Experimente 7 – Vergleich der Routen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1FCABD-B99D-4AFF-AABD-F8FE71850D59}"/>
              </a:ext>
            </a:extLst>
          </p:cNvPr>
          <p:cNvSpPr txBox="1"/>
          <p:nvPr/>
        </p:nvSpPr>
        <p:spPr>
          <a:xfrm>
            <a:off x="536479" y="1134270"/>
            <a:ext cx="91706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Crossover: Edge-Recombination</a:t>
            </a:r>
          </a:p>
          <a:p>
            <a:r>
              <a:rPr lang="de-DE" dirty="0"/>
              <a:t>Generationsgröße: 300</a:t>
            </a:r>
          </a:p>
          <a:p>
            <a:r>
              <a:rPr lang="de-DE" dirty="0"/>
              <a:t>Mutationsrate: 10%</a:t>
            </a:r>
          </a:p>
          <a:p>
            <a:r>
              <a:rPr lang="de-DE" dirty="0"/>
              <a:t>Mutation: Delete-And-Shift</a:t>
            </a:r>
          </a:p>
          <a:p>
            <a:r>
              <a:rPr lang="de-DE" dirty="0"/>
              <a:t>Selektion: Survival of the fittest Distinkt</a:t>
            </a:r>
          </a:p>
          <a:p>
            <a:r>
              <a:rPr lang="de-DE" dirty="0"/>
              <a:t>Marriage: Roulette Distinkt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4236E4-FBF6-4C41-8864-FB4469444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79" y="2519265"/>
            <a:ext cx="5117255" cy="383794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5D20B23-8BDF-4E0E-8FAD-4A5B0D34C1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4022" y="2494276"/>
            <a:ext cx="5117255" cy="383794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55F743E-4CD4-4DCC-80BB-4E2CB1D960CF}"/>
              </a:ext>
            </a:extLst>
          </p:cNvPr>
          <p:cNvSpPr txBox="1"/>
          <p:nvPr/>
        </p:nvSpPr>
        <p:spPr>
          <a:xfrm>
            <a:off x="1806767" y="2673716"/>
            <a:ext cx="465436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Bester Möglicher Rundlauf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02925E-2C46-458F-A4FE-0278B0E346B0}"/>
              </a:ext>
            </a:extLst>
          </p:cNvPr>
          <p:cNvSpPr txBox="1"/>
          <p:nvPr/>
        </p:nvSpPr>
        <p:spPr>
          <a:xfrm>
            <a:off x="8428060" y="2643143"/>
            <a:ext cx="228209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Ergebnis nach Simulation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856AAF-8138-4A99-BDD9-C2879251B0C1}"/>
              </a:ext>
            </a:extLst>
          </p:cNvPr>
          <p:cNvSpPr txBox="1"/>
          <p:nvPr/>
        </p:nvSpPr>
        <p:spPr>
          <a:xfrm>
            <a:off x="7431932" y="1177047"/>
            <a:ext cx="397861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Erreichte Distanz: 34372 Meilen</a:t>
            </a: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Delta: 34372/33551 = 1,024 = </a:t>
            </a:r>
            <a:r>
              <a:rPr lang="de-DE" b="1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-2,4%</a:t>
            </a: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Laufzeit: ~20 Sekunden </a:t>
            </a:r>
          </a:p>
        </p:txBody>
      </p:sp>
    </p:spTree>
    <p:extLst>
      <p:ext uri="{BB962C8B-B14F-4D97-AF65-F5344CB8AC3E}">
        <p14:creationId xmlns:p14="http://schemas.microsoft.com/office/powerpoint/2010/main" val="36211289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E3401A-B07F-4F3A-9D59-1A25E88B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Thematischer Ablauf</a:t>
            </a:r>
          </a:p>
        </p:txBody>
      </p:sp>
      <p:sp>
        <p:nvSpPr>
          <p:cNvPr id="5" name="Textfeld 2">
            <a:extLst>
              <a:ext uri="{FF2B5EF4-FFF2-40B4-BE49-F238E27FC236}">
                <a16:creationId xmlns:a16="http://schemas.microsoft.com/office/drawing/2014/main" id="{712AD268-415A-4FD1-9592-79DA89974DD9}"/>
              </a:ext>
            </a:extLst>
          </p:cNvPr>
          <p:cNvSpPr txBox="1"/>
          <p:nvPr/>
        </p:nvSpPr>
        <p:spPr>
          <a:xfrm>
            <a:off x="47271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Einführung</a:t>
            </a:r>
          </a:p>
        </p:txBody>
      </p:sp>
      <p:sp>
        <p:nvSpPr>
          <p:cNvPr id="6" name="Textfeld 8">
            <a:extLst>
              <a:ext uri="{FF2B5EF4-FFF2-40B4-BE49-F238E27FC236}">
                <a16:creationId xmlns:a16="http://schemas.microsoft.com/office/drawing/2014/main" id="{1C25B9DF-5145-40F8-8B93-6D1DDCA76C45}"/>
              </a:ext>
            </a:extLst>
          </p:cNvPr>
          <p:cNvSpPr txBox="1"/>
          <p:nvPr/>
        </p:nvSpPr>
        <p:spPr>
          <a:xfrm>
            <a:off x="335550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Konzept</a:t>
            </a:r>
          </a:p>
        </p:txBody>
      </p:sp>
      <p:sp>
        <p:nvSpPr>
          <p:cNvPr id="7" name="Textfeld 3">
            <a:extLst>
              <a:ext uri="{FF2B5EF4-FFF2-40B4-BE49-F238E27FC236}">
                <a16:creationId xmlns:a16="http://schemas.microsoft.com/office/drawing/2014/main" id="{B5756B21-FE41-4FE0-8C77-4147D26968C6}"/>
              </a:ext>
            </a:extLst>
          </p:cNvPr>
          <p:cNvSpPr txBox="1"/>
          <p:nvPr/>
        </p:nvSpPr>
        <p:spPr>
          <a:xfrm>
            <a:off x="6253646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Realisierung</a:t>
            </a:r>
          </a:p>
        </p:txBody>
      </p:sp>
      <p:sp>
        <p:nvSpPr>
          <p:cNvPr id="9" name="Textfeld 5">
            <a:extLst>
              <a:ext uri="{FF2B5EF4-FFF2-40B4-BE49-F238E27FC236}">
                <a16:creationId xmlns:a16="http://schemas.microsoft.com/office/drawing/2014/main" id="{2391C764-4573-4386-AFCB-3FBE903052B0}"/>
              </a:ext>
            </a:extLst>
          </p:cNvPr>
          <p:cNvSpPr txBox="1"/>
          <p:nvPr/>
        </p:nvSpPr>
        <p:spPr>
          <a:xfrm>
            <a:off x="9029873" y="2016289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Experimente</a:t>
            </a:r>
          </a:p>
        </p:txBody>
      </p:sp>
      <p:sp>
        <p:nvSpPr>
          <p:cNvPr id="10" name="Textfeld 6">
            <a:extLst>
              <a:ext uri="{FF2B5EF4-FFF2-40B4-BE49-F238E27FC236}">
                <a16:creationId xmlns:a16="http://schemas.microsoft.com/office/drawing/2014/main" id="{4346AE44-45A6-4AAE-9A14-9C0A956BDEAF}"/>
              </a:ext>
            </a:extLst>
          </p:cNvPr>
          <p:cNvSpPr txBox="1"/>
          <p:nvPr/>
        </p:nvSpPr>
        <p:spPr>
          <a:xfrm>
            <a:off x="3253430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Retrospektive</a:t>
            </a:r>
          </a:p>
        </p:txBody>
      </p:sp>
      <p:sp>
        <p:nvSpPr>
          <p:cNvPr id="11" name="Textfeld 7">
            <a:extLst>
              <a:ext uri="{FF2B5EF4-FFF2-40B4-BE49-F238E27FC236}">
                <a16:creationId xmlns:a16="http://schemas.microsoft.com/office/drawing/2014/main" id="{85A08446-20B2-4FAD-B3C4-B9B9C5DE0FF9}"/>
              </a:ext>
            </a:extLst>
          </p:cNvPr>
          <p:cNvSpPr txBox="1"/>
          <p:nvPr/>
        </p:nvSpPr>
        <p:spPr>
          <a:xfrm>
            <a:off x="6194933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12" name="Textfeld 9">
            <a:extLst>
              <a:ext uri="{FF2B5EF4-FFF2-40B4-BE49-F238E27FC236}">
                <a16:creationId xmlns:a16="http://schemas.microsoft.com/office/drawing/2014/main" id="{5A995761-3A48-49A2-A62D-355F53FE485D}"/>
              </a:ext>
            </a:extLst>
          </p:cNvPr>
          <p:cNvSpPr txBox="1"/>
          <p:nvPr/>
        </p:nvSpPr>
        <p:spPr>
          <a:xfrm>
            <a:off x="9136436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Ausblick</a:t>
            </a:r>
          </a:p>
        </p:txBody>
      </p:sp>
      <p:sp>
        <p:nvSpPr>
          <p:cNvPr id="13" name="Textfeld 6">
            <a:extLst>
              <a:ext uri="{FF2B5EF4-FFF2-40B4-BE49-F238E27FC236}">
                <a16:creationId xmlns:a16="http://schemas.microsoft.com/office/drawing/2014/main" id="{B3B97F33-32B3-46C4-A4C2-3FA5E65CD445}"/>
              </a:ext>
            </a:extLst>
          </p:cNvPr>
          <p:cNvSpPr txBox="1"/>
          <p:nvPr/>
        </p:nvSpPr>
        <p:spPr>
          <a:xfrm>
            <a:off x="426664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867319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E3401A-B07F-4F3A-9D59-1A25E88B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Thematischer Ablauf</a:t>
            </a:r>
          </a:p>
        </p:txBody>
      </p:sp>
      <p:sp>
        <p:nvSpPr>
          <p:cNvPr id="5" name="Textfeld 2">
            <a:extLst>
              <a:ext uri="{FF2B5EF4-FFF2-40B4-BE49-F238E27FC236}">
                <a16:creationId xmlns:a16="http://schemas.microsoft.com/office/drawing/2014/main" id="{712AD268-415A-4FD1-9592-79DA89974DD9}"/>
              </a:ext>
            </a:extLst>
          </p:cNvPr>
          <p:cNvSpPr txBox="1"/>
          <p:nvPr/>
        </p:nvSpPr>
        <p:spPr>
          <a:xfrm>
            <a:off x="47271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Einführung</a:t>
            </a:r>
          </a:p>
        </p:txBody>
      </p:sp>
      <p:sp>
        <p:nvSpPr>
          <p:cNvPr id="6" name="Textfeld 8">
            <a:extLst>
              <a:ext uri="{FF2B5EF4-FFF2-40B4-BE49-F238E27FC236}">
                <a16:creationId xmlns:a16="http://schemas.microsoft.com/office/drawing/2014/main" id="{1C25B9DF-5145-40F8-8B93-6D1DDCA76C45}"/>
              </a:ext>
            </a:extLst>
          </p:cNvPr>
          <p:cNvSpPr txBox="1"/>
          <p:nvPr/>
        </p:nvSpPr>
        <p:spPr>
          <a:xfrm>
            <a:off x="335550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Konzept</a:t>
            </a:r>
          </a:p>
        </p:txBody>
      </p:sp>
      <p:sp>
        <p:nvSpPr>
          <p:cNvPr id="7" name="Textfeld 3">
            <a:extLst>
              <a:ext uri="{FF2B5EF4-FFF2-40B4-BE49-F238E27FC236}">
                <a16:creationId xmlns:a16="http://schemas.microsoft.com/office/drawing/2014/main" id="{B5756B21-FE41-4FE0-8C77-4147D26968C6}"/>
              </a:ext>
            </a:extLst>
          </p:cNvPr>
          <p:cNvSpPr txBox="1"/>
          <p:nvPr/>
        </p:nvSpPr>
        <p:spPr>
          <a:xfrm>
            <a:off x="6253646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Realisierung</a:t>
            </a:r>
          </a:p>
        </p:txBody>
      </p:sp>
      <p:sp>
        <p:nvSpPr>
          <p:cNvPr id="9" name="Textfeld 5">
            <a:extLst>
              <a:ext uri="{FF2B5EF4-FFF2-40B4-BE49-F238E27FC236}">
                <a16:creationId xmlns:a16="http://schemas.microsoft.com/office/drawing/2014/main" id="{2391C764-4573-4386-AFCB-3FBE903052B0}"/>
              </a:ext>
            </a:extLst>
          </p:cNvPr>
          <p:cNvSpPr txBox="1"/>
          <p:nvPr/>
        </p:nvSpPr>
        <p:spPr>
          <a:xfrm>
            <a:off x="9029873" y="2016289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Experimente</a:t>
            </a:r>
          </a:p>
        </p:txBody>
      </p:sp>
      <p:sp>
        <p:nvSpPr>
          <p:cNvPr id="10" name="Textfeld 6">
            <a:extLst>
              <a:ext uri="{FF2B5EF4-FFF2-40B4-BE49-F238E27FC236}">
                <a16:creationId xmlns:a16="http://schemas.microsoft.com/office/drawing/2014/main" id="{4346AE44-45A6-4AAE-9A14-9C0A956BDEAF}"/>
              </a:ext>
            </a:extLst>
          </p:cNvPr>
          <p:cNvSpPr txBox="1"/>
          <p:nvPr/>
        </p:nvSpPr>
        <p:spPr>
          <a:xfrm>
            <a:off x="3253430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Retrospektive</a:t>
            </a:r>
          </a:p>
        </p:txBody>
      </p:sp>
      <p:sp>
        <p:nvSpPr>
          <p:cNvPr id="11" name="Textfeld 7">
            <a:extLst>
              <a:ext uri="{FF2B5EF4-FFF2-40B4-BE49-F238E27FC236}">
                <a16:creationId xmlns:a16="http://schemas.microsoft.com/office/drawing/2014/main" id="{85A08446-20B2-4FAD-B3C4-B9B9C5DE0FF9}"/>
              </a:ext>
            </a:extLst>
          </p:cNvPr>
          <p:cNvSpPr txBox="1"/>
          <p:nvPr/>
        </p:nvSpPr>
        <p:spPr>
          <a:xfrm>
            <a:off x="6194933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12" name="Textfeld 9">
            <a:extLst>
              <a:ext uri="{FF2B5EF4-FFF2-40B4-BE49-F238E27FC236}">
                <a16:creationId xmlns:a16="http://schemas.microsoft.com/office/drawing/2014/main" id="{5A995761-3A48-49A2-A62D-355F53FE485D}"/>
              </a:ext>
            </a:extLst>
          </p:cNvPr>
          <p:cNvSpPr txBox="1"/>
          <p:nvPr/>
        </p:nvSpPr>
        <p:spPr>
          <a:xfrm>
            <a:off x="9136436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Ausblick</a:t>
            </a:r>
          </a:p>
        </p:txBody>
      </p:sp>
      <p:sp>
        <p:nvSpPr>
          <p:cNvPr id="13" name="Textfeld 6">
            <a:extLst>
              <a:ext uri="{FF2B5EF4-FFF2-40B4-BE49-F238E27FC236}">
                <a16:creationId xmlns:a16="http://schemas.microsoft.com/office/drawing/2014/main" id="{B3B97F33-32B3-46C4-A4C2-3FA5E65CD445}"/>
              </a:ext>
            </a:extLst>
          </p:cNvPr>
          <p:cNvSpPr txBox="1"/>
          <p:nvPr/>
        </p:nvSpPr>
        <p:spPr>
          <a:xfrm>
            <a:off x="426664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251438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D03D2-0CEE-44CB-9ADD-87921ADF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Retrospektive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A84AC-0BB0-4390-A9D0-F43811B71A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Was lief gut?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Pull-Requests wurden gewissenhaft bearbeitet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Gute Kommunikation über Discord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Verschiedene Arbeitsweisen konnten sich ergänzen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Faire Arbeitsteilung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Kompromisse konnten immer gefunden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Hohe Codequalität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Was könnte besser sein?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Einsatz von kontinuierlicher Integration (Jenkins)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Zum Start noch klarer Definieren was überhaupt das Zielsystem sein soll (32 Bit vs. 64 Bit)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Umgang mit C++ auf Windows extrem kompliziert...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34651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E3401A-B07F-4F3A-9D59-1A25E88B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Thematischer Ablauf</a:t>
            </a:r>
          </a:p>
        </p:txBody>
      </p:sp>
      <p:sp>
        <p:nvSpPr>
          <p:cNvPr id="5" name="Textfeld 2">
            <a:extLst>
              <a:ext uri="{FF2B5EF4-FFF2-40B4-BE49-F238E27FC236}">
                <a16:creationId xmlns:a16="http://schemas.microsoft.com/office/drawing/2014/main" id="{712AD268-415A-4FD1-9592-79DA89974DD9}"/>
              </a:ext>
            </a:extLst>
          </p:cNvPr>
          <p:cNvSpPr txBox="1"/>
          <p:nvPr/>
        </p:nvSpPr>
        <p:spPr>
          <a:xfrm>
            <a:off x="47271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Einführung</a:t>
            </a:r>
          </a:p>
        </p:txBody>
      </p:sp>
      <p:sp>
        <p:nvSpPr>
          <p:cNvPr id="6" name="Textfeld 8">
            <a:extLst>
              <a:ext uri="{FF2B5EF4-FFF2-40B4-BE49-F238E27FC236}">
                <a16:creationId xmlns:a16="http://schemas.microsoft.com/office/drawing/2014/main" id="{1C25B9DF-5145-40F8-8B93-6D1DDCA76C45}"/>
              </a:ext>
            </a:extLst>
          </p:cNvPr>
          <p:cNvSpPr txBox="1"/>
          <p:nvPr/>
        </p:nvSpPr>
        <p:spPr>
          <a:xfrm>
            <a:off x="335550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Konzept</a:t>
            </a:r>
          </a:p>
        </p:txBody>
      </p:sp>
      <p:sp>
        <p:nvSpPr>
          <p:cNvPr id="7" name="Textfeld 3">
            <a:extLst>
              <a:ext uri="{FF2B5EF4-FFF2-40B4-BE49-F238E27FC236}">
                <a16:creationId xmlns:a16="http://schemas.microsoft.com/office/drawing/2014/main" id="{B5756B21-FE41-4FE0-8C77-4147D26968C6}"/>
              </a:ext>
            </a:extLst>
          </p:cNvPr>
          <p:cNvSpPr txBox="1"/>
          <p:nvPr/>
        </p:nvSpPr>
        <p:spPr>
          <a:xfrm>
            <a:off x="6253646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Realisierung</a:t>
            </a:r>
          </a:p>
        </p:txBody>
      </p:sp>
      <p:sp>
        <p:nvSpPr>
          <p:cNvPr id="9" name="Textfeld 5">
            <a:extLst>
              <a:ext uri="{FF2B5EF4-FFF2-40B4-BE49-F238E27FC236}">
                <a16:creationId xmlns:a16="http://schemas.microsoft.com/office/drawing/2014/main" id="{2391C764-4573-4386-AFCB-3FBE903052B0}"/>
              </a:ext>
            </a:extLst>
          </p:cNvPr>
          <p:cNvSpPr txBox="1"/>
          <p:nvPr/>
        </p:nvSpPr>
        <p:spPr>
          <a:xfrm>
            <a:off x="9029873" y="2016289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Experimente</a:t>
            </a:r>
          </a:p>
        </p:txBody>
      </p:sp>
      <p:sp>
        <p:nvSpPr>
          <p:cNvPr id="10" name="Textfeld 6">
            <a:extLst>
              <a:ext uri="{FF2B5EF4-FFF2-40B4-BE49-F238E27FC236}">
                <a16:creationId xmlns:a16="http://schemas.microsoft.com/office/drawing/2014/main" id="{4346AE44-45A6-4AAE-9A14-9C0A956BDEAF}"/>
              </a:ext>
            </a:extLst>
          </p:cNvPr>
          <p:cNvSpPr txBox="1"/>
          <p:nvPr/>
        </p:nvSpPr>
        <p:spPr>
          <a:xfrm>
            <a:off x="3253430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Retrospektive</a:t>
            </a:r>
          </a:p>
        </p:txBody>
      </p:sp>
      <p:sp>
        <p:nvSpPr>
          <p:cNvPr id="11" name="Textfeld 7">
            <a:extLst>
              <a:ext uri="{FF2B5EF4-FFF2-40B4-BE49-F238E27FC236}">
                <a16:creationId xmlns:a16="http://schemas.microsoft.com/office/drawing/2014/main" id="{85A08446-20B2-4FAD-B3C4-B9B9C5DE0FF9}"/>
              </a:ext>
            </a:extLst>
          </p:cNvPr>
          <p:cNvSpPr txBox="1"/>
          <p:nvPr/>
        </p:nvSpPr>
        <p:spPr>
          <a:xfrm>
            <a:off x="6194933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12" name="Textfeld 9">
            <a:extLst>
              <a:ext uri="{FF2B5EF4-FFF2-40B4-BE49-F238E27FC236}">
                <a16:creationId xmlns:a16="http://schemas.microsoft.com/office/drawing/2014/main" id="{5A995761-3A48-49A2-A62D-355F53FE485D}"/>
              </a:ext>
            </a:extLst>
          </p:cNvPr>
          <p:cNvSpPr txBox="1"/>
          <p:nvPr/>
        </p:nvSpPr>
        <p:spPr>
          <a:xfrm>
            <a:off x="9136436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Ausblick</a:t>
            </a:r>
          </a:p>
        </p:txBody>
      </p:sp>
      <p:sp>
        <p:nvSpPr>
          <p:cNvPr id="13" name="Textfeld 6">
            <a:extLst>
              <a:ext uri="{FF2B5EF4-FFF2-40B4-BE49-F238E27FC236}">
                <a16:creationId xmlns:a16="http://schemas.microsoft.com/office/drawing/2014/main" id="{B3B97F33-32B3-46C4-A4C2-3FA5E65CD445}"/>
              </a:ext>
            </a:extLst>
          </p:cNvPr>
          <p:cNvSpPr txBox="1"/>
          <p:nvPr/>
        </p:nvSpPr>
        <p:spPr>
          <a:xfrm>
            <a:off x="426664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01126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0E8B6-F477-47BD-92C1-C5A87EE6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2FD1F-22A7-4CE1-848E-F26C723EE9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1. Entwicklung eines Systems, das die Möglichkeiten von Genetischen Algorithmen mit dem Beispiel des TSP demonstriert.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Funktionalität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Guter Code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r>
              <a:rPr lang="de-DE" dirty="0"/>
              <a:t>, klare Architektur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Testbarkeit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r>
              <a:rPr lang="de-DE" dirty="0"/>
              <a:t> , Erweiterbarkeit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r>
              <a:rPr lang="de-DE" dirty="0"/>
              <a:t> , Dokumentation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2. Untersuchung welche Stellschrauben der Genetischen Algorithmen das Resultat in wieweit verbessern/verschlechtern.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Experimente konnten zeigen, dass vor allem die Populationsgröße und die Wahl des Crossover-Verfahrens das Ergebnis beeinflussen.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Mutation ist relativ unwichtig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Erhöhung der Anzahl der Generationen verändert Ergebnis nur bis zu einem gewissen Punkt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48942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F81E1-3827-444D-B85D-94516A9BB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4D160-3911-4D19-84D1-924A7E1168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Code überarbeiten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Code im Hinblick auf Performance überarbeiten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Ungenutzten Code entfernen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Dokumentation weiter verbessern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Beispielprogramm auf CD lauffähig machen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Pyinstaller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lvl="1"/>
            <a:endParaRPr lang="de-DE" dirty="0"/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23229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21059048-CA97-4EAA-842D-535F0C108203}"/>
              </a:ext>
            </a:extLst>
          </p:cNvPr>
          <p:cNvSpPr txBox="1"/>
          <p:nvPr/>
        </p:nvSpPr>
        <p:spPr>
          <a:xfrm>
            <a:off x="7825273" y="3205901"/>
            <a:ext cx="3847562" cy="287143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400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Viele Dank</a:t>
            </a:r>
            <a:br>
              <a:rPr lang="de-DE" sz="400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400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für </a:t>
            </a:r>
            <a:r>
              <a:rPr lang="de-DE" sz="40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4185969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1B9B6E-E4E0-44F9-84C4-18590295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528961"/>
            <a:ext cx="10076388" cy="751199"/>
          </a:xfrm>
        </p:spPr>
        <p:txBody>
          <a:bodyPr/>
          <a:lstStyle/>
          <a:p>
            <a:r>
              <a:rPr lang="de-DE" dirty="0"/>
              <a:t>Einführung - Traveling Salesman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CB236A5E-E807-4CE0-9539-E7DFD1EDC54B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3732517" y="1280160"/>
                <a:ext cx="8131025" cy="3611909"/>
              </a:xfrm>
            </p:spPr>
            <p:txBody>
              <a:bodyPr/>
              <a:lstStyle/>
              <a:p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Besuche die Städte in einer Reihenfolge unter den Bedingungen, dass</a:t>
                </a:r>
              </a:p>
              <a:p>
                <a:pPr lvl="2"/>
                <a:r>
                  <a:rPr lang="de-DE" dirty="0"/>
                  <a:t>... keine Stadt außer der Startstadt zwei mal besucht wird und</a:t>
                </a:r>
              </a:p>
              <a:p>
                <a:pPr lvl="2"/>
                <a:r>
                  <a:rPr lang="de-DE" dirty="0"/>
                  <a:t>... die zurückgelegte Distanz möglichst kurz ist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NP-schweres Problem (20 Städte =&gt; 20! =&gt;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r>
                  <a:rPr lang="de-DE" dirty="0"/>
                  <a:t> Möglichkeiten)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Routen =&gt; Individuen</a:t>
                </a:r>
              </a:p>
              <a:p>
                <a:r>
                  <a:rPr lang="de-DE" dirty="0"/>
                  <a:t>Berlin – Hamburg – Leipzig – Berlin</a:t>
                </a:r>
              </a:p>
              <a:p>
                <a:r>
                  <a:rPr lang="de-DE" dirty="0"/>
                  <a:t>[   1	,     0          ,      2        ,    1    ]</a:t>
                </a:r>
              </a:p>
              <a:p>
                <a:r>
                  <a:rPr lang="de-DE" dirty="0"/>
                  <a:t>=&gt; Array welches verändert werden muss: [0,2]</a:t>
                </a:r>
              </a:p>
              <a:p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Menge von Routen =&gt; Population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			</a:t>
                </a:r>
              </a:p>
              <a:p>
                <a:r>
                  <a:rPr lang="de-DE" dirty="0"/>
                  <a:t>			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CB236A5E-E807-4CE0-9539-E7DFD1EDC5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3732517" y="1280160"/>
                <a:ext cx="8131025" cy="3611909"/>
              </a:xfrm>
              <a:blipFill>
                <a:blip r:embed="rId3"/>
                <a:stretch>
                  <a:fillRect l="-600" b="-38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8DC4BDE-B22C-44C8-AD81-8A051CB3D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963" y="1326906"/>
            <a:ext cx="3105150" cy="3333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1F6ED0-6337-4F2E-9028-E0949691FC89}"/>
              </a:ext>
            </a:extLst>
          </p:cNvPr>
          <p:cNvSpPr txBox="1"/>
          <p:nvPr/>
        </p:nvSpPr>
        <p:spPr>
          <a:xfrm>
            <a:off x="328458" y="4707403"/>
            <a:ext cx="83551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6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https://de.wikipedia.org/wiki/Problem_des_Handlungsreisenden#/media/Datei:TSP_Deutschland_3.</a:t>
            </a:r>
            <a:r>
              <a:rPr lang="de-DE" sz="5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png</a:t>
            </a:r>
            <a:endParaRPr lang="de-DE" sz="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6964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DA8B5-A67B-499F-9FE8-B30BB2D29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73900-B0D7-4519-868D-06B7D2DF2F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de-DE" dirty="0">
              <a:hlinkClick r:id="rId2"/>
            </a:endParaRPr>
          </a:p>
          <a:p>
            <a:pPr marL="0" indent="0">
              <a:buNone/>
            </a:pPr>
            <a:r>
              <a:rPr lang="de-DE" dirty="0"/>
              <a:t>Traveling Salesman Problem:</a:t>
            </a:r>
            <a:endParaRPr lang="de-DE" dirty="0">
              <a:hlinkClick r:id="rId2"/>
            </a:endParaRPr>
          </a:p>
          <a:p>
            <a:pPr marL="0" indent="0">
              <a:buNone/>
            </a:pPr>
            <a:r>
              <a:rPr lang="de-DE" dirty="0">
                <a:hlinkClick r:id="rId2"/>
              </a:rPr>
              <a:t>http://seor.vse.gmu.edu/~khoffman/TSP_Hoffman_Padberg_Rinaldi.pdf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Algorithmen:</a:t>
            </a:r>
          </a:p>
          <a:p>
            <a:pPr marL="0" indent="0" algn="l">
              <a:buNone/>
            </a:pPr>
            <a:r>
              <a:rPr lang="de-DE" sz="1800" b="0" i="0" u="none" strike="noStrike" baseline="0" dirty="0">
                <a:latin typeface="LMRoman10-Regular"/>
              </a:rPr>
              <a:t>Schöneburg, Eberhard; Heinzmann, Frank; Feddersen, Sven: </a:t>
            </a:r>
            <a:r>
              <a:rPr lang="de-DE" sz="1800" b="0" i="1" u="none" strike="noStrike" baseline="0" dirty="0">
                <a:latin typeface="LMRoman10-Italic"/>
              </a:rPr>
              <a:t>Genetische Algorithmen</a:t>
            </a:r>
          </a:p>
          <a:p>
            <a:pPr marL="0" indent="0" algn="l">
              <a:buNone/>
            </a:pPr>
            <a:r>
              <a:rPr lang="de-DE" sz="1800" b="0" i="1" u="none" strike="noStrike" baseline="0" dirty="0">
                <a:latin typeface="LMRoman10-Italic"/>
              </a:rPr>
              <a:t>und Evolutionsstrategien</a:t>
            </a:r>
            <a:r>
              <a:rPr lang="de-DE" sz="1800" b="0" i="0" u="none" strike="noStrike" baseline="0" dirty="0">
                <a:latin typeface="LMRoman10-Regular"/>
              </a:rPr>
              <a:t>, Sammelwerk, 1994, Addison-Wesley Verlag, Bonn, ISBN:</a:t>
            </a:r>
          </a:p>
          <a:p>
            <a:pPr marL="0" indent="0" algn="l">
              <a:buNone/>
            </a:pPr>
            <a:r>
              <a:rPr lang="de-DE" sz="1800" b="0" i="0" u="none" strike="noStrike" baseline="0" dirty="0">
                <a:latin typeface="LMRoman10-Regular"/>
              </a:rPr>
              <a:t>978-3-89319-493-3</a:t>
            </a:r>
          </a:p>
          <a:p>
            <a:pPr marL="0" indent="0" algn="l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Datensatz:</a:t>
            </a:r>
          </a:p>
          <a:p>
            <a:pPr marL="0" indent="0">
              <a:buNone/>
            </a:pPr>
            <a:r>
              <a:rPr lang="de-DE" dirty="0"/>
              <a:t>https://people.sc.fsu.edu/~jburkardt/datasets/tsp/tsp.html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322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1B9B6E-E4E0-44F9-84C4-18590295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528961"/>
            <a:ext cx="10076388" cy="751199"/>
          </a:xfrm>
        </p:spPr>
        <p:txBody>
          <a:bodyPr/>
          <a:lstStyle/>
          <a:p>
            <a:r>
              <a:rPr lang="de-DE" dirty="0"/>
              <a:t>Einführung - Ziele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36A5E-E807-4CE0-9539-E7DFD1EDC5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0373" y="2443135"/>
            <a:ext cx="11487150" cy="5020628"/>
          </a:xfrm>
        </p:spPr>
        <p:txBody>
          <a:bodyPr/>
          <a:lstStyle/>
          <a:p>
            <a:r>
              <a:rPr lang="de-DE" dirty="0"/>
              <a:t>1. Entwicklung eines Systems, das die Möglichkeiten von Genetischen Algorithmen mit dem Beispiel des TSP demonstriert.</a:t>
            </a:r>
          </a:p>
          <a:p>
            <a:r>
              <a:rPr lang="de-DE" dirty="0"/>
              <a:t>2. Untersuchung welche Stellschrauben der Genetischen Algorithmen das Resultat inwieweit verbessern/verschlechtern.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1698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E3401A-B07F-4F3A-9D59-1A25E88B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Thematischer Ablauf</a:t>
            </a:r>
          </a:p>
        </p:txBody>
      </p:sp>
      <p:sp>
        <p:nvSpPr>
          <p:cNvPr id="5" name="Textfeld 2">
            <a:extLst>
              <a:ext uri="{FF2B5EF4-FFF2-40B4-BE49-F238E27FC236}">
                <a16:creationId xmlns:a16="http://schemas.microsoft.com/office/drawing/2014/main" id="{712AD268-415A-4FD1-9592-79DA89974DD9}"/>
              </a:ext>
            </a:extLst>
          </p:cNvPr>
          <p:cNvSpPr txBox="1"/>
          <p:nvPr/>
        </p:nvSpPr>
        <p:spPr>
          <a:xfrm>
            <a:off x="47271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Einführung</a:t>
            </a:r>
          </a:p>
        </p:txBody>
      </p:sp>
      <p:sp>
        <p:nvSpPr>
          <p:cNvPr id="6" name="Textfeld 8">
            <a:extLst>
              <a:ext uri="{FF2B5EF4-FFF2-40B4-BE49-F238E27FC236}">
                <a16:creationId xmlns:a16="http://schemas.microsoft.com/office/drawing/2014/main" id="{1C25B9DF-5145-40F8-8B93-6D1DDCA76C45}"/>
              </a:ext>
            </a:extLst>
          </p:cNvPr>
          <p:cNvSpPr txBox="1"/>
          <p:nvPr/>
        </p:nvSpPr>
        <p:spPr>
          <a:xfrm>
            <a:off x="335550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Konzept</a:t>
            </a:r>
          </a:p>
        </p:txBody>
      </p:sp>
      <p:sp>
        <p:nvSpPr>
          <p:cNvPr id="7" name="Textfeld 3">
            <a:extLst>
              <a:ext uri="{FF2B5EF4-FFF2-40B4-BE49-F238E27FC236}">
                <a16:creationId xmlns:a16="http://schemas.microsoft.com/office/drawing/2014/main" id="{B5756B21-FE41-4FE0-8C77-4147D26968C6}"/>
              </a:ext>
            </a:extLst>
          </p:cNvPr>
          <p:cNvSpPr txBox="1"/>
          <p:nvPr/>
        </p:nvSpPr>
        <p:spPr>
          <a:xfrm>
            <a:off x="6253646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Realisierung</a:t>
            </a:r>
          </a:p>
        </p:txBody>
      </p:sp>
      <p:sp>
        <p:nvSpPr>
          <p:cNvPr id="9" name="Textfeld 5">
            <a:extLst>
              <a:ext uri="{FF2B5EF4-FFF2-40B4-BE49-F238E27FC236}">
                <a16:creationId xmlns:a16="http://schemas.microsoft.com/office/drawing/2014/main" id="{2391C764-4573-4386-AFCB-3FBE903052B0}"/>
              </a:ext>
            </a:extLst>
          </p:cNvPr>
          <p:cNvSpPr txBox="1"/>
          <p:nvPr/>
        </p:nvSpPr>
        <p:spPr>
          <a:xfrm>
            <a:off x="9029873" y="2016289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Experimente</a:t>
            </a:r>
          </a:p>
        </p:txBody>
      </p:sp>
      <p:sp>
        <p:nvSpPr>
          <p:cNvPr id="10" name="Textfeld 6">
            <a:extLst>
              <a:ext uri="{FF2B5EF4-FFF2-40B4-BE49-F238E27FC236}">
                <a16:creationId xmlns:a16="http://schemas.microsoft.com/office/drawing/2014/main" id="{4346AE44-45A6-4AAE-9A14-9C0A956BDEAF}"/>
              </a:ext>
            </a:extLst>
          </p:cNvPr>
          <p:cNvSpPr txBox="1"/>
          <p:nvPr/>
        </p:nvSpPr>
        <p:spPr>
          <a:xfrm>
            <a:off x="3253430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Retrospektive</a:t>
            </a:r>
          </a:p>
        </p:txBody>
      </p:sp>
      <p:sp>
        <p:nvSpPr>
          <p:cNvPr id="11" name="Textfeld 7">
            <a:extLst>
              <a:ext uri="{FF2B5EF4-FFF2-40B4-BE49-F238E27FC236}">
                <a16:creationId xmlns:a16="http://schemas.microsoft.com/office/drawing/2014/main" id="{85A08446-20B2-4FAD-B3C4-B9B9C5DE0FF9}"/>
              </a:ext>
            </a:extLst>
          </p:cNvPr>
          <p:cNvSpPr txBox="1"/>
          <p:nvPr/>
        </p:nvSpPr>
        <p:spPr>
          <a:xfrm>
            <a:off x="6194933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12" name="Textfeld 9">
            <a:extLst>
              <a:ext uri="{FF2B5EF4-FFF2-40B4-BE49-F238E27FC236}">
                <a16:creationId xmlns:a16="http://schemas.microsoft.com/office/drawing/2014/main" id="{5A995761-3A48-49A2-A62D-355F53FE485D}"/>
              </a:ext>
            </a:extLst>
          </p:cNvPr>
          <p:cNvSpPr txBox="1"/>
          <p:nvPr/>
        </p:nvSpPr>
        <p:spPr>
          <a:xfrm>
            <a:off x="9136436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Ausblick</a:t>
            </a:r>
          </a:p>
        </p:txBody>
      </p:sp>
      <p:sp>
        <p:nvSpPr>
          <p:cNvPr id="13" name="Textfeld 6">
            <a:extLst>
              <a:ext uri="{FF2B5EF4-FFF2-40B4-BE49-F238E27FC236}">
                <a16:creationId xmlns:a16="http://schemas.microsoft.com/office/drawing/2014/main" id="{B3B97F33-32B3-46C4-A4C2-3FA5E65CD445}"/>
              </a:ext>
            </a:extLst>
          </p:cNvPr>
          <p:cNvSpPr txBox="1"/>
          <p:nvPr/>
        </p:nvSpPr>
        <p:spPr>
          <a:xfrm>
            <a:off x="426664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52383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A7C8D-D84F-4999-A245-FBCA30560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528961"/>
            <a:ext cx="10076388" cy="751199"/>
          </a:xfrm>
        </p:spPr>
        <p:txBody>
          <a:bodyPr/>
          <a:lstStyle/>
          <a:p>
            <a:r>
              <a:rPr lang="de-DE" dirty="0"/>
              <a:t>Konzept - Anforderungsanalyse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44C8A-0F11-48D0-AA8A-A018D3ADED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59"/>
            <a:ext cx="11487150" cy="2368563"/>
          </a:xfrm>
        </p:spPr>
        <p:txBody>
          <a:bodyPr/>
          <a:lstStyle/>
          <a:p>
            <a:r>
              <a:rPr lang="de-DE" dirty="0"/>
              <a:t>Funktionale 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Die Liste der Städte (Namen + Distanzen) sollen aus einer Datei (mit bestimmter Formatierung) auslesbar sein, damit diese Daten ohne Programmieraufwand verändert werden können.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Das System soll mit Genetischen Algorithmen das Travelling Salesman Problem umsetzen.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Das System soll Routen auf Grundlage derer Gesamtdistanz beurteilen und weiterverarbeiten.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E686D7F-90D2-4241-884B-80578F152948}"/>
              </a:ext>
            </a:extLst>
          </p:cNvPr>
          <p:cNvSpPr txBox="1">
            <a:spLocks/>
          </p:cNvSpPr>
          <p:nvPr/>
        </p:nvSpPr>
        <p:spPr bwMode="auto">
          <a:xfrm>
            <a:off x="352425" y="4034902"/>
            <a:ext cx="11487150" cy="1542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/>
              <a:t>Nichtfunktionale 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Das System soll auf Windows 10 ausführbar sein.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Das System soll vollständig dokumentiert sein.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Das System soll leicht testbar sein.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Das System soll leicht bedienbar sein.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Das System soll als Executable ausführbar sein</a:t>
            </a:r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645069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34C84-A6E2-4F1F-AB9E-70C874E05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 - Systemmodellierung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B10F8B1-D1B7-4D4C-8AC5-38457F00AC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97444" y="1933251"/>
            <a:ext cx="4551301" cy="492474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Simulator verbirgt Komplexität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Nimmt Befehle des Nutzers entgegen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Nutzer stellt den Algorithmus über den Simulator ein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Library hat hohe Wiederverwertbarkeit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Library leicht erweiterbar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Library ist sehr gut testbar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Einheitliche Schnittstellen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DB8EC7-95AB-41DE-816E-C61FAC8E6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86" y="1393793"/>
            <a:ext cx="6447115" cy="456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85770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master für Fachbereich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Folienmaster für Fachbereich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</a:spPr>
      <a:bodyPr wrap="square" rtlCol="0" anchor="ctr">
        <a:noAutofit/>
      </a:bodyPr>
      <a:lstStyle>
        <a:defPPr algn="ctr">
          <a:spcAft>
            <a:spcPts val="600"/>
          </a:spcAft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>
        <a:ln w="28575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spcAft>
            <a:spcPts val="600"/>
          </a:spcAft>
          <a:defRPr dirty="0">
            <a:solidFill>
              <a:srgbClr val="4A5C66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6880</Words>
  <Application>Microsoft Office PowerPoint</Application>
  <PresentationFormat>Widescreen</PresentationFormat>
  <Paragraphs>1074</Paragraphs>
  <Slides>50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60" baseType="lpstr">
      <vt:lpstr>Wingdings</vt:lpstr>
      <vt:lpstr>Symbol</vt:lpstr>
      <vt:lpstr>LMRoman10-Regular</vt:lpstr>
      <vt:lpstr>LMRoman10-Italic</vt:lpstr>
      <vt:lpstr>Cambria Math</vt:lpstr>
      <vt:lpstr>Arial</vt:lpstr>
      <vt:lpstr>JetBrains Mono</vt:lpstr>
      <vt:lpstr>Calibri</vt:lpstr>
      <vt:lpstr>Folienmaster für Fachbereiche</vt:lpstr>
      <vt:lpstr>1_Folienmaster für Fachbereiche</vt:lpstr>
      <vt:lpstr>PowerPoint Presentation</vt:lpstr>
      <vt:lpstr>Thematischer Ablauf</vt:lpstr>
      <vt:lpstr>Thematischer Ablauf</vt:lpstr>
      <vt:lpstr>Einführung – Genetische Algorithmen</vt:lpstr>
      <vt:lpstr>Einführung - Traveling Salesman Problem</vt:lpstr>
      <vt:lpstr>Einführung - Ziele</vt:lpstr>
      <vt:lpstr>Thematischer Ablauf</vt:lpstr>
      <vt:lpstr>Konzept - Anforderungsanalyse</vt:lpstr>
      <vt:lpstr>Konzept - Systemmodellierung</vt:lpstr>
      <vt:lpstr>Thematischer Ablauf</vt:lpstr>
      <vt:lpstr>Realisierung - Programmiersprachen</vt:lpstr>
      <vt:lpstr>Realisierung – Frameworks und Bibliotheken</vt:lpstr>
      <vt:lpstr>Realisierung – Individuen und Populationen</vt:lpstr>
      <vt:lpstr>Beispiel einer Rating und Fitness-Funktion</vt:lpstr>
      <vt:lpstr>Realisierung – Marriage-Algorithmus</vt:lpstr>
      <vt:lpstr>Realisierung – Crossover-Algorithmen</vt:lpstr>
      <vt:lpstr>Realisierung – Partially-Matched-Crossover</vt:lpstr>
      <vt:lpstr>Realisierung – Order-Crossover</vt:lpstr>
      <vt:lpstr>Realisierung – Cycle-Crossover-One-Cycle</vt:lpstr>
      <vt:lpstr>Realisierung – Cycle-Crossover-All-Cycles</vt:lpstr>
      <vt:lpstr>Realisierung – Edge-Rocombination-Crossover</vt:lpstr>
      <vt:lpstr>Realisierung – Edge-Rocombination-Crossover</vt:lpstr>
      <vt:lpstr>Realisierung – Edge-Rocombination-Crossover</vt:lpstr>
      <vt:lpstr>Realisierung – Edge-Rocombination-Crossover</vt:lpstr>
      <vt:lpstr>Realisierung – Edge-Rocombination-Crossover</vt:lpstr>
      <vt:lpstr>Realisierung – Edge-Rocombination-Crossover</vt:lpstr>
      <vt:lpstr>Realisierung – Mutations-Algorithmus</vt:lpstr>
      <vt:lpstr>Realisierung – Selektions-Algorithmus</vt:lpstr>
      <vt:lpstr>Realisierung - Simulator</vt:lpstr>
      <vt:lpstr>Realisierung – Python-Schnittstelle</vt:lpstr>
      <vt:lpstr>Realisierung – Testen</vt:lpstr>
      <vt:lpstr>Thematischer Ablauf</vt:lpstr>
      <vt:lpstr>Experimente</vt:lpstr>
      <vt:lpstr>Experimente 1 – Vergleich der Crossover-Verfahren</vt:lpstr>
      <vt:lpstr>Experimente 1 – Vergleich der Crossover-Verfahren</vt:lpstr>
      <vt:lpstr>Experimente – Erkenntnisse nach ersten Versuchen</vt:lpstr>
      <vt:lpstr>Experimente 2 – Vergleich der Crossover-Verfahren</vt:lpstr>
      <vt:lpstr>Experimente 3 – Änderung der Populationsgröße</vt:lpstr>
      <vt:lpstr>Experimente 4 – Vergleich der Crossover-Verfahren</vt:lpstr>
      <vt:lpstr>Experimente 5 – Änderung der Mutationsrate</vt:lpstr>
      <vt:lpstr>Experimente 6 – Vergleich der Crossover-Verfahren</vt:lpstr>
      <vt:lpstr>Experimente 7 – Vergleich der Routen</vt:lpstr>
      <vt:lpstr>Thematischer Ablauf</vt:lpstr>
      <vt:lpstr>Thematischer Ablauf</vt:lpstr>
      <vt:lpstr>Retrospektive</vt:lpstr>
      <vt:lpstr>Thematischer Ablauf</vt:lpstr>
      <vt:lpstr>Fazit</vt:lpstr>
      <vt:lpstr>Ausblick</vt:lpstr>
      <vt:lpstr>PowerPoint Presentation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Jannis Weber</dc:creator>
  <cp:lastModifiedBy>niklas hartinger</cp:lastModifiedBy>
  <cp:revision>203</cp:revision>
  <dcterms:created xsi:type="dcterms:W3CDTF">2020-12-21T04:06:50Z</dcterms:created>
  <dcterms:modified xsi:type="dcterms:W3CDTF">2021-01-25T20:14:44Z</dcterms:modified>
</cp:coreProperties>
</file>