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58"/>
            <p14:sldId id="260"/>
            <p14:sldId id="259"/>
            <p14:sldId id="261"/>
            <p14:sldId id="262"/>
            <p14:sldId id="263"/>
            <p14:sldId id="26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17.12.2020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max.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4" y="6547014"/>
            <a:ext cx="10617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Jannis Weber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072616" y="6548438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‹Nr.›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/ </a:t>
            </a:r>
            <a:r>
              <a:rPr lang="de-DE" sz="1100" dirty="0" err="1">
                <a:solidFill>
                  <a:schemeClr val="bg1"/>
                </a:solidFill>
                <a:latin typeface="Arial" charset="0"/>
                <a:ea typeface="+mn-ea"/>
              </a:rPr>
              <a:t>max</a:t>
            </a:r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0623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Evolutionsstrategien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22.12.2020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Evolutionsstrategien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630CC-4BE2-44C4-AF0C-A8527DB4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Kapitelübersicht</a:t>
            </a:r>
          </a:p>
        </p:txBody>
      </p:sp>
    </p:spTree>
    <p:extLst>
      <p:ext uri="{BB962C8B-B14F-4D97-AF65-F5344CB8AC3E}">
        <p14:creationId xmlns:p14="http://schemas.microsoft.com/office/powerpoint/2010/main" val="104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D8175C-AFBB-4504-AE39-81AD8A4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Einstieg in die Thematik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CECD-098E-4F9A-8B18-FCE3B8A9E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Optimierungsprobleme</a:t>
            </a:r>
          </a:p>
          <a:p>
            <a:r>
              <a:rPr lang="de-DE" dirty="0"/>
              <a:t>Biologie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42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97702-CF95-4A86-956F-9AE51732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(1+1)-ES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baue_individuum</a:t>
                </a:r>
                <a:r>
                  <a:rPr lang="de-DE" sz="600" dirty="0">
                    <a:solidFill>
                      <a:srgbClr val="0070C0"/>
                    </a:solidFill>
                  </a:rPr>
                  <a:t>(n)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individuum &lt;- []	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_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individuum + zufälliges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0070C0"/>
                    </a:solidFill>
                  </a:rPr>
                  <a:t>(individuum |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// problemspezifische Qualitätsfunktion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duplikation(individuum[1...n])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&lt;- []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&lt;- 1...n</a:t>
                </a:r>
                <a:br>
                  <a:rPr lang="de-DE" sz="600" dirty="0"/>
                </a:br>
                <a:r>
                  <a:rPr lang="de-DE" sz="600" dirty="0"/>
                  <a:t>		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klon</a:t>
                </a:r>
                <a:r>
                  <a:rPr lang="de-DE" sz="600" dirty="0"/>
                  <a:t> + individuum[i]</a:t>
                </a:r>
              </a:p>
              <a:p>
                <a:pPr marL="276225" lvl="1" indent="0" defTabSz="180000">
                  <a:buNone/>
                </a:pPr>
                <a:r>
                  <a:rPr lang="de-DE" sz="600" dirty="0"/>
                  <a:t> 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klon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(individuen[1...m], </a:t>
                </a:r>
                <a:r>
                  <a:rPr lang="el-GR" sz="600" dirty="0">
                    <a:solidFill>
                      <a:srgbClr val="0070C0"/>
                    </a:solidFill>
                  </a:rPr>
                  <a:t>μ,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qualitaetsfunktion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sortierteIndividuen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sortiereAbsteigend</a:t>
                </a:r>
                <a:r>
                  <a:rPr lang="de-DE" sz="600" dirty="0"/>
                  <a:t>(individuen, </a:t>
                </a:r>
                <a:r>
                  <a:rPr lang="de-DE" sz="600" dirty="0" err="1"/>
                  <a:t>qualitaetsfunktion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&lt;- 1,...,</a:t>
                </a:r>
                <a:r>
                  <a:rPr lang="el-GR" sz="600" dirty="0"/>
                  <a:t>μ</a:t>
                </a:r>
              </a:p>
              <a:p>
                <a:pPr marL="0" indent="0" defTabSz="180000">
                  <a:buNone/>
                </a:pPr>
                <a:r>
                  <a:rPr lang="el-GR" sz="600" dirty="0"/>
                  <a:t>		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besteIndividuen</a:t>
                </a:r>
                <a:r>
                  <a:rPr lang="de-DE" sz="600" dirty="0"/>
                  <a:t> + </a:t>
                </a:r>
                <a:r>
                  <a:rPr lang="de-DE" sz="600" dirty="0" err="1"/>
                  <a:t>sortierteIndividuen</a:t>
                </a:r>
                <a:r>
                  <a:rPr lang="de-DE" sz="6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</a:t>
                </a:r>
                <a:r>
                  <a:rPr lang="de-DE" sz="600" dirty="0" err="1"/>
                  <a:t>besteIndividuen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B050"/>
                    </a:solidFill>
                  </a:rPr>
                  <a:t>algorithm (1+1)-ES()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iterationsLimit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wunschqualitaet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individuengroesse</a:t>
                </a:r>
                <a:r>
                  <a:rPr lang="de-DE" sz="600" dirty="0"/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individuum &lt;- </a:t>
                </a:r>
                <a:r>
                  <a:rPr lang="de-DE" sz="600" dirty="0" err="1"/>
                  <a:t>baue_individuum</a:t>
                </a:r>
                <a:r>
                  <a:rPr lang="de-DE" sz="600" dirty="0"/>
                  <a:t>(</a:t>
                </a:r>
                <a:r>
                  <a:rPr lang="de-DE" sz="600" dirty="0" err="1"/>
                  <a:t>individuengroesse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while</a:t>
                </a:r>
                <a:r>
                  <a:rPr lang="de-DE" sz="600" dirty="0"/>
                  <a:t> </a:t>
                </a:r>
                <a:r>
                  <a:rPr lang="de-DE" sz="600" dirty="0" err="1"/>
                  <a:t>qualitaet</a:t>
                </a:r>
                <a:r>
                  <a:rPr lang="de-DE" sz="600" dirty="0"/>
                  <a:t>(individuum) &lt; </a:t>
                </a:r>
                <a:r>
                  <a:rPr lang="de-DE" sz="600" dirty="0" err="1"/>
                  <a:t>wunschqualitaet</a:t>
                </a:r>
                <a:r>
                  <a:rPr lang="de-DE" sz="600" dirty="0"/>
                  <a:t> and 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 </a:t>
                </a:r>
                <a:r>
                  <a:rPr lang="de-DE" sz="600" dirty="0" err="1"/>
                  <a:t>iterationslimit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generationszaehler</a:t>
                </a:r>
                <a:r>
                  <a:rPr lang="de-DE" sz="600" dirty="0"/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elter &lt;-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 &lt;- duplikation(elter)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mutation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</a:t>
                </a:r>
                <a:r>
                  <a:rPr lang="de-DE" sz="600" dirty="0" err="1"/>
                  <a:t>selektion</a:t>
                </a:r>
                <a:r>
                  <a:rPr lang="de-DE" sz="600" dirty="0"/>
                  <a:t>([elter, </a:t>
                </a:r>
                <a:r>
                  <a:rPr lang="de-DE" sz="600" dirty="0" err="1"/>
                  <a:t>kind</a:t>
                </a:r>
                <a:r>
                  <a:rPr lang="de-DE" sz="600" dirty="0"/>
                  <a:t>], 1, </a:t>
                </a:r>
                <a:r>
                  <a:rPr lang="de-DE" sz="600" dirty="0" err="1"/>
                  <a:t>qualitaet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loesung</a:t>
                </a:r>
                <a:r>
                  <a:rPr lang="de-DE" sz="600" dirty="0"/>
                  <a:t> &lt;- individuum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3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lang="de-DE" dirty="0"/>
                  <a:t>+</a:t>
                </a:r>
                <a14:m>
                  <m:oMath xmlns:m="http://schemas.openxmlformats.org/officeDocument/2006/math"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baue_population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baue_individuum</a:t>
                </a:r>
                <a:r>
                  <a:rPr lang="de-DE" sz="500" dirty="0"/>
                  <a:t>(n)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+ individuum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population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a:rPr lang="de-DE" sz="5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_ &lt;- 1…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idx</a:t>
                </a:r>
                <a:r>
                  <a:rPr lang="de-DE" sz="5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5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5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de-DE" sz="5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[</a:t>
                </a:r>
                <a:r>
                  <a:rPr lang="de-DE" sz="500" dirty="0" err="1"/>
                  <a:t>idx</a:t>
                </a:r>
                <a:r>
                  <a:rPr lang="de-DE" sz="5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individuen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duplikation(individuen[1...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], n)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klone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klon</a:t>
                </a:r>
                <a:r>
                  <a:rPr lang="de-DE" sz="500" dirty="0"/>
                  <a:t> + individuen[i][j]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klone &lt;- klone + </a:t>
                </a:r>
                <a:r>
                  <a:rPr lang="de-DE" sz="500" dirty="0" err="1"/>
                  <a:t>klon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klon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bestenSelektion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[1,...,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])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 &lt;- []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for</a:t>
                </a:r>
                <a:r>
                  <a:rPr lang="de-DE" sz="500" dirty="0"/>
                  <a:t> i &lt;- 1...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500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individuum &lt;- 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[i]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if</a:t>
                </a:r>
                <a:r>
                  <a:rPr lang="de-DE" sz="500" dirty="0"/>
                  <a:t> </a:t>
                </a:r>
                <a:r>
                  <a:rPr lang="de-DE" sz="500" dirty="0" err="1"/>
                  <a:t>fitness</a:t>
                </a:r>
                <a:r>
                  <a:rPr lang="de-DE" sz="500" dirty="0"/>
                  <a:t>(individuum) &gt; </a:t>
                </a:r>
                <a:r>
                  <a:rPr lang="de-DE" sz="500" dirty="0" err="1"/>
                  <a:t>fitness</a:t>
                </a:r>
                <a:r>
                  <a:rPr lang="de-DE" sz="500" dirty="0"/>
                  <a:t>(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	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 &lt;- individuum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return</a:t>
                </a:r>
                <a:r>
                  <a:rPr lang="de-DE" sz="500" dirty="0"/>
                  <a:t> </a:t>
                </a:r>
                <a:r>
                  <a:rPr lang="de-DE" sz="500" dirty="0" err="1"/>
                  <a:t>beste_loesung</a:t>
                </a:r>
                <a:r>
                  <a:rPr lang="de-DE" sz="500" dirty="0"/>
                  <a:t>	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B050"/>
                    </a:solidFill>
                  </a:rPr>
                  <a:t>algorithm 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B05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de-DE" sz="5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5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iterationsLimit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anzahl_eltern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anzahl_kinder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500" dirty="0"/>
                  <a:t> </a:t>
                </a:r>
                <a:r>
                  <a:rPr lang="de-DE" sz="500" dirty="0" err="1"/>
                  <a:t>anzahl_eltern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wunschqualitaet</a:t>
                </a:r>
                <a:r>
                  <a:rPr lang="de-DE" sz="500" dirty="0"/>
                  <a:t> &lt;-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individuengroesse</a:t>
                </a:r>
                <a:r>
                  <a:rPr lang="de-DE" sz="500" dirty="0"/>
                  <a:t> &lt;-</a:t>
                </a:r>
                <a14:m>
                  <m:oMath xmlns:m="http://schemas.openxmlformats.org/officeDocument/2006/math">
                    <m:r>
                      <a:rPr lang="de-DE" sz="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500" dirty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baue_population</a:t>
                </a:r>
                <a:r>
                  <a:rPr lang="de-DE" sz="500" dirty="0"/>
                  <a:t>(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/>
                  <a:t>, </a:t>
                </a:r>
                <a:r>
                  <a:rPr lang="de-DE" sz="500" dirty="0" err="1"/>
                  <a:t>individuengroesse</a:t>
                </a:r>
                <a:r>
                  <a:rPr lang="de-DE" sz="500" dirty="0"/>
                  <a:t>)</a:t>
                </a:r>
                <a:br>
                  <a:rPr lang="de-DE" sz="500" dirty="0"/>
                </a:br>
                <a:r>
                  <a:rPr lang="de-DE" sz="500" dirty="0"/>
                  <a:t>	</a:t>
                </a:r>
                <a:r>
                  <a:rPr lang="de-DE" sz="500" dirty="0" err="1"/>
                  <a:t>while</a:t>
                </a:r>
                <a:r>
                  <a:rPr lang="de-DE" sz="500" dirty="0"/>
                  <a:t> </a:t>
                </a:r>
                <a:r>
                  <a:rPr lang="de-DE" sz="500" dirty="0" err="1"/>
                  <a:t>qualitaet</a:t>
                </a:r>
                <a:r>
                  <a:rPr lang="de-DE" sz="500" dirty="0"/>
                  <a:t>(individuum) &lt; </a:t>
                </a:r>
                <a:r>
                  <a:rPr lang="de-DE" sz="500" dirty="0" err="1"/>
                  <a:t>wunschqualitaet</a:t>
                </a:r>
                <a:r>
                  <a:rPr lang="de-DE" sz="500" dirty="0"/>
                  <a:t> and 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 </a:t>
                </a:r>
                <a:r>
                  <a:rPr lang="de-DE" sz="500" dirty="0" err="1"/>
                  <a:t>iterationslimit</a:t>
                </a:r>
                <a:endParaRPr lang="de-DE" sz="500" dirty="0"/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generationszaehler</a:t>
                </a:r>
                <a:r>
                  <a:rPr lang="de-DE" sz="500" dirty="0"/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anzahl_kinder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>
                    <a:solidFill>
                      <a:srgbClr val="0070C0"/>
                    </a:solidFill>
                  </a:rPr>
                  <a:t>		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 &lt;- duplikation(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 err="1"/>
                  <a:t>kinder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mutation</a:t>
                </a:r>
                <a:r>
                  <a:rPr lang="de-DE" sz="500" dirty="0"/>
                  <a:t>(</a:t>
                </a:r>
                <a:r>
                  <a:rPr lang="de-DE" sz="500" dirty="0" err="1"/>
                  <a:t>kinder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	</a:t>
                </a:r>
                <a:r>
                  <a:rPr lang="de-DE" sz="500" dirty="0">
                    <a:solidFill>
                      <a:srgbClr val="0070C0"/>
                    </a:solidFill>
                  </a:rPr>
                  <a:t>population &lt;-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500" dirty="0">
                    <a:solidFill>
                      <a:srgbClr val="0070C0"/>
                    </a:solidFill>
                  </a:rPr>
                  <a:t>(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eltern</a:t>
                </a:r>
                <a:r>
                  <a:rPr lang="de-DE" sz="500" dirty="0">
                    <a:solidFill>
                      <a:srgbClr val="0070C0"/>
                    </a:solidFill>
                  </a:rPr>
                  <a:t> +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500" dirty="0">
                    <a:solidFill>
                      <a:srgbClr val="0070C0"/>
                    </a:solidFill>
                  </a:rPr>
                  <a:t>, </a:t>
                </a:r>
                <a:r>
                  <a:rPr lang="de-DE" sz="5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5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500" dirty="0"/>
                  <a:t>	</a:t>
                </a:r>
                <a:r>
                  <a:rPr lang="de-DE" sz="500" dirty="0" err="1"/>
                  <a:t>loesung</a:t>
                </a:r>
                <a:r>
                  <a:rPr lang="de-DE" sz="500" dirty="0"/>
                  <a:t> &lt;- </a:t>
                </a:r>
                <a:r>
                  <a:rPr lang="de-DE" sz="500" dirty="0" err="1"/>
                  <a:t>bestenSelektion</a:t>
                </a:r>
                <a:r>
                  <a:rPr lang="de-DE" sz="500" dirty="0"/>
                  <a:t>(</a:t>
                </a:r>
                <a:r>
                  <a:rPr lang="de-DE" sz="500" dirty="0" err="1"/>
                  <a:t>population</a:t>
                </a:r>
                <a:r>
                  <a:rPr lang="de-DE" sz="500" dirty="0"/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8313427" y="1991593"/>
                <a:ext cx="3345179" cy="4305300"/>
              </a:xfrm>
              <a:blipFill>
                <a:blip r:embed="rId3"/>
                <a:stretch>
                  <a:fillRect b="-1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9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platzhalter 3">
            <a:extLst>
              <a:ext uri="{FF2B5EF4-FFF2-40B4-BE49-F238E27FC236}">
                <a16:creationId xmlns:a16="http://schemas.microsoft.com/office/drawing/2014/main" id="{197FB923-CD22-43D6-9B23-250E0B768933}"/>
              </a:ext>
            </a:extLst>
          </p:cNvPr>
          <p:cNvSpPr txBox="1">
            <a:spLocks/>
          </p:cNvSpPr>
          <p:nvPr/>
        </p:nvSpPr>
        <p:spPr bwMode="auto">
          <a:xfrm>
            <a:off x="334439" y="1990725"/>
            <a:ext cx="114871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 typeface="Wingdings" panose="05000000000000000000" pitchFamily="2" charset="2"/>
              <a:buChar char="§"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542925" indent="-2762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8096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10763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343025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Test, wow es klappt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00B050"/>
                    </a:solidFill>
                  </a:rPr>
                  <a:t>algorithm (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9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9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9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900" dirty="0"/>
                  <a:t>	</a:t>
                </a:r>
                <a:r>
                  <a:rPr lang="de-DE" sz="9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900" dirty="0">
                    <a:solidFill>
                      <a:srgbClr val="4A5C66"/>
                    </a:solidFill>
                  </a:rPr>
                  <a:t>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9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9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9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  <a:br>
                  <a:rPr lang="de-DE" sz="900" dirty="0">
                    <a:solidFill>
                      <a:srgbClr val="4A5C66"/>
                    </a:solidFill>
                  </a:rPr>
                </a:b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900" dirty="0">
                    <a:solidFill>
                      <a:srgbClr val="4A5C66"/>
                    </a:solidFill>
                  </a:rPr>
                  <a:t>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900" dirty="0">
                    <a:solidFill>
                      <a:srgbClr val="4A5C66"/>
                    </a:solidFill>
                  </a:rPr>
                  <a:t>(individuum) &lt;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9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9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elternSelektion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duplikation(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eltern</a:t>
                </a:r>
                <a:r>
                  <a:rPr lang="de-DE" sz="900" dirty="0">
                    <a:solidFill>
                      <a:srgbClr val="4A5C66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	</a:t>
                </a:r>
                <a:r>
                  <a:rPr lang="de-DE" sz="900" dirty="0">
                    <a:solidFill>
                      <a:srgbClr val="0070C0"/>
                    </a:solidFill>
                  </a:rPr>
                  <a:t>population &lt;- 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selektion</a:t>
                </a:r>
                <a:r>
                  <a:rPr lang="de-DE" sz="900" dirty="0">
                    <a:solidFill>
                      <a:srgbClr val="0070C0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9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900" dirty="0">
                    <a:solidFill>
                      <a:srgbClr val="0070C0"/>
                    </a:solidFill>
                  </a:rPr>
                  <a:t>, </a:t>
                </a:r>
                <a:r>
                  <a:rPr lang="de-DE" sz="900" dirty="0" err="1">
                    <a:solidFill>
                      <a:srgbClr val="0070C0"/>
                    </a:solidFill>
                  </a:rPr>
                  <a:t>qualitaet</a:t>
                </a:r>
                <a:r>
                  <a:rPr lang="de-DE" sz="9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900" dirty="0">
                    <a:solidFill>
                      <a:srgbClr val="4A5C66"/>
                    </a:solidFill>
                  </a:rPr>
                  <a:t>	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9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(</a:t>
                </a:r>
                <a:r>
                  <a:rPr lang="de-DE" sz="9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9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5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0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106000"/>
                  <a:buFont typeface="Wingdings" panose="05000000000000000000" pitchFamily="2" charset="2"/>
                  <a:buChar char="§"/>
                  <a:defRPr kern="1200" baseline="0">
                    <a:solidFill>
                      <a:srgbClr val="4A5C66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defRPr>
                </a:lvl1pPr>
                <a:lvl2pPr marL="542925" indent="-2762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9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2pPr>
                <a:lvl3pPr marL="8096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3pPr>
                <a:lvl4pPr marL="10763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4pPr>
                <a:lvl5pPr marL="13430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dirty="0"/>
                  <a:t>Test, wow es klappt</a:t>
                </a:r>
              </a:p>
              <a:p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de-DE" sz="1800" dirty="0"/>
              </a:p>
            </p:txBody>
          </p:sp>
        </mc:Choice>
        <mc:Fallback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blipFill>
                <a:blip r:embed="rId2"/>
                <a:stretch>
                  <a:fillRect l="-425" t="-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𝐩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[1...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, p)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gruppen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60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gruppe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idx</a:t>
                </a:r>
                <a:r>
                  <a:rPr lang="de-DE" sz="6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6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de-DE" sz="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[</a:t>
                </a:r>
                <a:r>
                  <a:rPr lang="de-DE" sz="600" dirty="0" err="1"/>
                  <a:t>idx</a:t>
                </a:r>
                <a:r>
                  <a:rPr lang="de-DE" sz="6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gruppe &lt;- gruppe +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gruppen &lt;- gruppen + gruppe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gruppen</a:t>
                </a:r>
              </a:p>
              <a:p>
                <a:pPr marL="0" indent="0" defTabSz="180000">
                  <a:buNone/>
                </a:pP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70C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70C0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(gruppen[1,...,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p, 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 &lt;- gruppen[i]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idx</a:t>
                </a:r>
                <a:r>
                  <a:rPr lang="de-DE" sz="600" dirty="0"/>
                  <a:t> &lt;- zufälliges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de-DE" sz="600" b="0" i="1" dirty="0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de-DE" sz="6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de-DE" sz="6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[</a:t>
                </a:r>
                <a:r>
                  <a:rPr lang="de-DE" sz="600" dirty="0" err="1"/>
                  <a:t>idx</a:t>
                </a:r>
                <a:r>
                  <a:rPr lang="de-DE" sz="600" dirty="0"/>
                  <a:t>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individuum + 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[j]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individuen &lt;- individuen + </a:t>
                </a:r>
                <a:r>
                  <a:rPr lang="de-DE" sz="600" dirty="0" err="1"/>
                  <a:t>bestenSelektion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individuen</a:t>
                </a:r>
              </a:p>
              <a:p>
                <a:pPr marL="0" indent="0" defTabSz="180000">
                  <a:buNone/>
                </a:pPr>
                <a:endParaRPr lang="de-DE" sz="6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6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(individuum)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gruppenSelektion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population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4"/>
                <a:stretch>
                  <a:fillRect b="-8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7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106000"/>
                  <a:buFont typeface="Wingdings" panose="05000000000000000000" pitchFamily="2" charset="2"/>
                  <a:buChar char="§"/>
                  <a:defRPr kern="1200" baseline="0">
                    <a:solidFill>
                      <a:srgbClr val="4A5C66"/>
                    </a:solidFill>
                    <a:latin typeface="Arial" pitchFamily="34" charset="0"/>
                    <a:ea typeface="MS PGothic" panose="020B0600070205080204" pitchFamily="34" charset="-128"/>
                    <a:cs typeface="Arial" pitchFamily="34" charset="0"/>
                  </a:defRPr>
                </a:lvl1pPr>
                <a:lvl2pPr marL="542925" indent="-2762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9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2pPr>
                <a:lvl3pPr marL="8096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3pPr>
                <a:lvl4pPr marL="10763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4pPr>
                <a:lvl5pPr marL="1343025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BA24"/>
                  </a:buClr>
                  <a:buSzPct val="80000"/>
                  <a:buFont typeface="Wingdings" panose="05000000000000000000" pitchFamily="2" charset="2"/>
                  <a:buChar char="§"/>
                  <a:defRPr kern="1200">
                    <a:solidFill>
                      <a:srgbClr val="4A5C66"/>
                    </a:solidFill>
                    <a:latin typeface="Arial" pitchFamily="34" charset="0"/>
                    <a:ea typeface="Arial" charset="0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800" dirty="0"/>
                  <a:t>Test, wow es klappt</a:t>
                </a:r>
              </a:p>
              <a:p>
                <a14:m>
                  <m:oMath xmlns:m="http://schemas.openxmlformats.org/officeDocument/2006/math">
                    <m:r>
                      <a:rPr lang="de-DE" sz="1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de-DE" sz="1800" dirty="0"/>
              </a:p>
            </p:txBody>
          </p:sp>
        </mc:Choice>
        <mc:Fallback>
          <p:sp>
            <p:nvSpPr>
              <p:cNvPr id="396" name="Textplatzhalter 3">
                <a:extLst>
                  <a:ext uri="{FF2B5EF4-FFF2-40B4-BE49-F238E27FC236}">
                    <a16:creationId xmlns:a16="http://schemas.microsoft.com/office/drawing/2014/main" id="{197FB923-CD22-43D6-9B23-250E0B768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439" y="1990725"/>
                <a:ext cx="11487150" cy="4305300"/>
              </a:xfrm>
              <a:prstGeom prst="rect">
                <a:avLst/>
              </a:prstGeom>
              <a:blipFill>
                <a:blip r:embed="rId2"/>
                <a:stretch>
                  <a:fillRect l="-425" t="-8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𝐩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b="1" i="0" dirty="0" smtClean="0">
                        <a:latin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de-DE" dirty="0"/>
                  <a:t>)-ES</a:t>
                </a:r>
              </a:p>
            </p:txBody>
          </p:sp>
        </mc:Choice>
        <mc:Fallback>
          <p:sp>
            <p:nvSpPr>
              <p:cNvPr id="3" name="Titel 2">
                <a:extLst>
                  <a:ext uri="{FF2B5EF4-FFF2-40B4-BE49-F238E27FC236}">
                    <a16:creationId xmlns:a16="http://schemas.microsoft.com/office/drawing/2014/main" id="{35997702-CF95-4A86-956F-9AE51732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1" t="-7447" b="-5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</p:spPr>
            <p:txBody>
              <a:bodyPr/>
              <a:lstStyle/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0070C0"/>
                    </a:solidFill>
                  </a:rPr>
                  <a:t>algorithm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(gruppen[1,...,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de-DE" sz="600" dirty="0">
                    <a:solidFill>
                      <a:srgbClr val="0070C0"/>
                    </a:solidFill>
                  </a:rPr>
                  <a:t>], p, n)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individuen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i &lt;- 1...</a:t>
                </a:r>
                <a:r>
                  <a:rPr lang="de-DE" sz="600" b="0" dirty="0">
                    <a:solidFill>
                      <a:srgbClr val="4A5C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de-DE" sz="600" b="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/>
                  <a:t>		individuum &lt;- []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gruppenindividuen</a:t>
                </a:r>
                <a:r>
                  <a:rPr lang="de-DE" sz="600" dirty="0"/>
                  <a:t> &lt;- gruppen[i]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j &lt;- 1...n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for</a:t>
                </a:r>
                <a:r>
                  <a:rPr lang="de-DE" sz="600" dirty="0"/>
                  <a:t> k &lt;- 1...p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	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gruppenindividuien</a:t>
                </a:r>
                <a:r>
                  <a:rPr lang="de-DE" sz="600" dirty="0"/>
                  <a:t>[k]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+ </a:t>
                </a:r>
                <a:r>
                  <a:rPr lang="de-DE" sz="600" dirty="0" err="1"/>
                  <a:t>gruppenindividuum</a:t>
                </a:r>
                <a:r>
                  <a:rPr lang="de-DE" sz="600" dirty="0"/>
                  <a:t>[j]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value</a:t>
                </a:r>
                <a:r>
                  <a:rPr lang="de-DE" sz="600" dirty="0"/>
                  <a:t> / p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		individuum &lt;- individuum + </a:t>
                </a:r>
                <a:r>
                  <a:rPr lang="de-DE" sz="600" dirty="0" err="1"/>
                  <a:t>value</a:t>
                </a:r>
                <a:endParaRPr lang="de-DE" sz="600" dirty="0"/>
              </a:p>
              <a:p>
                <a:pPr marL="0" indent="0" defTabSz="180000">
                  <a:buNone/>
                </a:pPr>
                <a:r>
                  <a:rPr lang="de-DE" sz="600" dirty="0"/>
                  <a:t>		individuen &lt;- individuen + individuum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return</a:t>
                </a:r>
                <a:r>
                  <a:rPr lang="de-DE" sz="600" dirty="0"/>
                  <a:t> individuen</a:t>
                </a:r>
              </a:p>
              <a:p>
                <a:pPr marL="0" indent="0" defTabSz="180000">
                  <a:buNone/>
                </a:pPr>
                <a:endParaRPr lang="de-DE" sz="600" dirty="0">
                  <a:solidFill>
                    <a:srgbClr val="00B050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 err="1">
                    <a:solidFill>
                      <a:srgbClr val="00B050"/>
                    </a:solidFill>
                  </a:rPr>
                  <a:t>algorithm</a:t>
                </a:r>
                <a:r>
                  <a:rPr lang="de-DE" sz="600" dirty="0">
                    <a:solidFill>
                      <a:srgbClr val="00B05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de-DE" sz="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600" dirty="0">
                    <a:solidFill>
                      <a:srgbClr val="00B050"/>
                    </a:solidFill>
                  </a:rPr>
                  <a:t>)-ES()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>
                    <a:solidFill>
                      <a:srgbClr val="4A5C66"/>
                    </a:solidFill>
                  </a:rPr>
                  <a:t>iterationsLimit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&lt;- 0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anzahl_eltern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</a:t>
                </a:r>
                <a14:m>
                  <m:oMath xmlns:m="http://schemas.openxmlformats.org/officeDocument/2006/math">
                    <m:r>
                      <a:rPr lang="de-DE" sz="600" b="0" i="0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600" i="1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sz="600" dirty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baue_population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/>
                  <a:t>	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 &lt;-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br>
                  <a:rPr lang="de-DE" sz="600" dirty="0">
                    <a:solidFill>
                      <a:srgbClr val="4A5C66"/>
                    </a:solidFill>
                  </a:rPr>
                </a:b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while</a:t>
                </a:r>
                <a:r>
                  <a:rPr lang="de-DE" sz="600" dirty="0">
                    <a:solidFill>
                      <a:srgbClr val="4A5C66"/>
                    </a:solidFill>
                  </a:rPr>
                  <a:t>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(individuum)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wunschqualitaet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 and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iterationslimit</a:t>
                </a:r>
                <a:endParaRPr lang="de-DE" sz="600" dirty="0">
                  <a:solidFill>
                    <a:srgbClr val="4A5C66"/>
                  </a:solidFill>
                </a:endParaRP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generationszaehler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+ 1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/>
                  <a:t>eltern_gruppen</a:t>
                </a:r>
                <a:r>
                  <a:rPr lang="de-DE" sz="600" dirty="0"/>
                  <a:t> &lt;- </a:t>
                </a:r>
                <a:r>
                  <a:rPr lang="de-DE" sz="600" dirty="0" err="1"/>
                  <a:t>gruppenSelektion</a:t>
                </a:r>
                <a:r>
                  <a:rPr lang="de-DE" sz="600" dirty="0"/>
                  <a:t>(</a:t>
                </a:r>
                <a:r>
                  <a:rPr lang="de-DE" sz="600" dirty="0" err="1"/>
                  <a:t>population</a:t>
                </a:r>
                <a:r>
                  <a:rPr lang="de-DE" sz="600" dirty="0"/>
                  <a:t>, </a:t>
                </a:r>
                <a:r>
                  <a:rPr lang="de-DE" sz="600" dirty="0" err="1"/>
                  <a:t>anzahl_kinder</a:t>
                </a:r>
                <a:r>
                  <a:rPr lang="de-DE" sz="600" dirty="0"/>
                  <a:t>, </a:t>
                </a:r>
                <a:r>
                  <a:rPr lang="de-DE" sz="600" dirty="0" err="1"/>
                  <a:t>gruppengroesse</a:t>
                </a:r>
                <a:r>
                  <a:rPr lang="de-DE" sz="600" dirty="0"/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kinder</a:t>
                </a:r>
                <a:r>
                  <a:rPr lang="de-DE" sz="600" dirty="0">
                    <a:solidFill>
                      <a:srgbClr val="0070C0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rekombination</a:t>
                </a:r>
                <a:r>
                  <a:rPr lang="de-DE" sz="600" dirty="0">
                    <a:solidFill>
                      <a:srgbClr val="0070C0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eltern_gruppen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gruppengroesse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0070C0"/>
                    </a:solidFill>
                  </a:rPr>
                  <a:t>individuengroesse</a:t>
                </a:r>
                <a:r>
                  <a:rPr lang="de-DE" sz="600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mutation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	population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kinder</a:t>
                </a:r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e-DE" sz="600" b="0" i="1" smtClean="0">
                        <a:solidFill>
                          <a:srgbClr val="4A5C6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de-DE" sz="600" dirty="0">
                    <a:solidFill>
                      <a:srgbClr val="4A5C66"/>
                    </a:solidFill>
                  </a:rPr>
                  <a:t>,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qualitaet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r>
                  <a:rPr lang="de-DE" sz="600" dirty="0">
                    <a:solidFill>
                      <a:srgbClr val="4A5C66"/>
                    </a:solidFill>
                  </a:rPr>
                  <a:t>	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loesung</a:t>
                </a:r>
                <a:r>
                  <a:rPr lang="de-DE" sz="600" dirty="0">
                    <a:solidFill>
                      <a:srgbClr val="4A5C66"/>
                    </a:solidFill>
                  </a:rPr>
                  <a:t> &lt;- 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bestenSelektion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(</a:t>
                </a:r>
                <a:r>
                  <a:rPr lang="de-DE" sz="600" dirty="0" err="1">
                    <a:solidFill>
                      <a:srgbClr val="4A5C66"/>
                    </a:solidFill>
                  </a:rPr>
                  <a:t>population</a:t>
                </a:r>
                <a:r>
                  <a:rPr lang="de-DE" sz="600" dirty="0">
                    <a:solidFill>
                      <a:srgbClr val="4A5C66"/>
                    </a:solidFill>
                  </a:rPr>
                  <a:t>)</a:t>
                </a:r>
              </a:p>
              <a:p>
                <a:pPr marL="0" indent="0" defTabSz="180000">
                  <a:buNone/>
                </a:pPr>
                <a:endParaRPr lang="de-DE" sz="200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027ACB38-45C8-49B7-B159-284BE2923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973078" y="1991593"/>
                <a:ext cx="4685528" cy="43053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Breitbild</PresentationFormat>
  <Paragraphs>182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Cambria Math</vt:lpstr>
      <vt:lpstr>Calibri</vt:lpstr>
      <vt:lpstr>Wingdings</vt:lpstr>
      <vt:lpstr>Arial</vt:lpstr>
      <vt:lpstr>Folienmaster für Fachbereiche</vt:lpstr>
      <vt:lpstr>1_Folienmaster für Fachbereiche</vt:lpstr>
      <vt:lpstr>PowerPoint-Präsentation</vt:lpstr>
      <vt:lpstr>Kapitelübersicht</vt:lpstr>
      <vt:lpstr>Einstieg in die Thematik</vt:lpstr>
      <vt:lpstr>(1+1)-ES</vt:lpstr>
      <vt:lpstr>(μ+σ)-ES</vt:lpstr>
      <vt:lpstr>(μ,σ)-ES</vt:lpstr>
      <vt:lpstr>(μ/p # σ)-ES</vt:lpstr>
      <vt:lpstr>(μ/p # σ)-ES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Hauptseminar</dc:title>
  <cp:lastModifiedBy>Jannis Weber</cp:lastModifiedBy>
  <cp:revision>118</cp:revision>
  <dcterms:modified xsi:type="dcterms:W3CDTF">2020-12-18T01:56:24Z</dcterms:modified>
</cp:coreProperties>
</file>