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53"/>
  </p:notesMasterIdLst>
  <p:handoutMasterIdLst>
    <p:handoutMasterId r:id="rId54"/>
  </p:handoutMasterIdLst>
  <p:sldIdLst>
    <p:sldId id="256" r:id="rId3"/>
    <p:sldId id="260" r:id="rId4"/>
    <p:sldId id="313" r:id="rId5"/>
    <p:sldId id="259" r:id="rId6"/>
    <p:sldId id="262" r:id="rId7"/>
    <p:sldId id="261" r:id="rId8"/>
    <p:sldId id="314" r:id="rId9"/>
    <p:sldId id="263" r:id="rId10"/>
    <p:sldId id="264" r:id="rId11"/>
    <p:sldId id="315" r:id="rId12"/>
    <p:sldId id="270" r:id="rId13"/>
    <p:sldId id="271" r:id="rId14"/>
    <p:sldId id="284" r:id="rId15"/>
    <p:sldId id="285" r:id="rId16"/>
    <p:sldId id="272" r:id="rId17"/>
    <p:sldId id="274" r:id="rId18"/>
    <p:sldId id="287" r:id="rId19"/>
    <p:sldId id="288" r:id="rId20"/>
    <p:sldId id="295" r:id="rId21"/>
    <p:sldId id="290" r:id="rId22"/>
    <p:sldId id="321" r:id="rId23"/>
    <p:sldId id="292" r:id="rId24"/>
    <p:sldId id="296" r:id="rId25"/>
    <p:sldId id="297" r:id="rId26"/>
    <p:sldId id="298" r:id="rId27"/>
    <p:sldId id="299" r:id="rId28"/>
    <p:sldId id="276" r:id="rId29"/>
    <p:sldId id="277" r:id="rId30"/>
    <p:sldId id="275" r:id="rId31"/>
    <p:sldId id="278" r:id="rId32"/>
    <p:sldId id="286" r:id="rId33"/>
    <p:sldId id="316" r:id="rId34"/>
    <p:sldId id="279" r:id="rId35"/>
    <p:sldId id="304" r:id="rId36"/>
    <p:sldId id="307" r:id="rId37"/>
    <p:sldId id="300" r:id="rId38"/>
    <p:sldId id="306" r:id="rId39"/>
    <p:sldId id="308" r:id="rId40"/>
    <p:sldId id="309" r:id="rId41"/>
    <p:sldId id="310" r:id="rId42"/>
    <p:sldId id="311" r:id="rId43"/>
    <p:sldId id="312" r:id="rId44"/>
    <p:sldId id="317" r:id="rId45"/>
    <p:sldId id="318" r:id="rId46"/>
    <p:sldId id="281" r:id="rId47"/>
    <p:sldId id="319" r:id="rId48"/>
    <p:sldId id="282" r:id="rId49"/>
    <p:sldId id="283" r:id="rId50"/>
    <p:sldId id="257" r:id="rId51"/>
    <p:sldId id="320" r:id="rId52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313"/>
            <p14:sldId id="259"/>
            <p14:sldId id="262"/>
            <p14:sldId id="261"/>
            <p14:sldId id="314"/>
            <p14:sldId id="263"/>
            <p14:sldId id="264"/>
            <p14:sldId id="315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321"/>
            <p14:sldId id="292"/>
            <p14:sldId id="296"/>
            <p14:sldId id="297"/>
            <p14:sldId id="298"/>
            <p14:sldId id="299"/>
            <p14:sldId id="276"/>
            <p14:sldId id="277"/>
            <p14:sldId id="275"/>
            <p14:sldId id="278"/>
            <p14:sldId id="286"/>
            <p14:sldId id="316"/>
            <p14:sldId id="279"/>
            <p14:sldId id="304"/>
            <p14:sldId id="307"/>
            <p14:sldId id="300"/>
            <p14:sldId id="306"/>
            <p14:sldId id="308"/>
            <p14:sldId id="309"/>
            <p14:sldId id="310"/>
            <p14:sldId id="311"/>
            <p14:sldId id="312"/>
            <p14:sldId id="317"/>
            <p14:sldId id="318"/>
            <p14:sldId id="281"/>
            <p14:sldId id="319"/>
            <p14:sldId id="282"/>
            <p14:sldId id="283"/>
            <p14:sldId id="25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las hartinger" initials="nh" lastIdx="1" clrIdx="0">
    <p:extLst>
      <p:ext uri="{19B8F6BF-5375-455C-9EA6-DF929625EA0E}">
        <p15:presenceInfo xmlns:p15="http://schemas.microsoft.com/office/powerpoint/2012/main" userId="57c72d3db51ef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633" autoAdjust="0"/>
  </p:normalViewPr>
  <p:slideViewPr>
    <p:cSldViewPr snapToGrid="0">
      <p:cViewPr>
        <p:scale>
          <a:sx n="150" d="100"/>
          <a:sy n="150" d="100"/>
        </p:scale>
        <p:origin x="-1092" y="-984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Einführung: Genetischen Algorithmus Überblick, TSP, Ziele des Projekts</a:t>
            </a:r>
          </a:p>
          <a:p>
            <a:r>
              <a:rPr lang="de-DE" dirty="0"/>
              <a:t>Konzept: Anforderungsanalyse, Systemmodellierung</a:t>
            </a:r>
          </a:p>
          <a:p>
            <a:r>
              <a:rPr lang="de-DE" dirty="0"/>
              <a:t>Realisierung: Umsetzung im Detail</a:t>
            </a:r>
          </a:p>
          <a:p>
            <a:r>
              <a:rPr lang="de-DE" dirty="0"/>
              <a:t>Experimente: Verschiedenen Versuche die durchgeführt wurden</a:t>
            </a:r>
          </a:p>
          <a:p>
            <a:r>
              <a:rPr lang="de-DE" dirty="0"/>
              <a:t>Demo: Kurze Demonstration</a:t>
            </a:r>
          </a:p>
          <a:p>
            <a:r>
              <a:rPr lang="de-DE" dirty="0"/>
              <a:t>Retro: Erfahrungen aus dem Projekt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312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wird zuerst getauscht dann korrigiert</a:t>
            </a:r>
          </a:p>
          <a:p>
            <a:endParaRPr lang="de-DE" dirty="0"/>
          </a:p>
          <a:p>
            <a:r>
              <a:rPr lang="de-DE" dirty="0"/>
              <a:t>Neigt dazu die absoluten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Es wird zuerst korrigiert und dann getauscht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de-DE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Neigt dazu die relative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97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49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Rein Kantenorientiert</a:t>
            </a:r>
          </a:p>
          <a:p>
            <a:r>
              <a:rPr lang="de-DE" dirty="0"/>
              <a:t>Position der absoluten Positionen spielen keine Rolle</a:t>
            </a:r>
          </a:p>
          <a:p>
            <a:r>
              <a:rPr lang="de-DE" dirty="0"/>
              <a:t>Es wird ein Kind aus möglichst vielen Kanten der beiden Eltern zu generieren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82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Achsenbeschriftung erklären</a:t>
            </a:r>
          </a:p>
          <a:p>
            <a:r>
              <a:rPr lang="de-DE" dirty="0"/>
              <a:t>Optimum erklären</a:t>
            </a:r>
          </a:p>
          <a:p>
            <a:r>
              <a:rPr lang="de-DE" dirty="0"/>
              <a:t>1000 Generationen</a:t>
            </a:r>
          </a:p>
          <a:p>
            <a:endParaRPr lang="de-DE" dirty="0"/>
          </a:p>
          <a:p>
            <a:r>
              <a:rPr lang="de-DE" dirty="0"/>
              <a:t>10 Durchgänge, Mittelwert gebildet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98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Erkenntnis: Die Populationsgröße war viel zu klein gewählt.</a:t>
            </a:r>
          </a:p>
          <a:p>
            <a:r>
              <a:rPr lang="de-DE" dirty="0"/>
              <a:t>Daher ab jetzt Popultionsgröße von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56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Plötzlich ist Edge Recombination besser als Order-Crossover</a:t>
            </a:r>
          </a:p>
          <a:p>
            <a:r>
              <a:rPr lang="de-DE" dirty="0"/>
              <a:t>=&gt; Grund ist, dass Edge Recombination Kantenbasiert ist und beim TSP die kanten am wichtigsten sind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907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Mutationsrate hat nur einen geringen Einfluss auf das Ergebnis.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Mutationsmethode führt auch nur eine kleine Mutation aus.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Durch eine andere Mutationsmethode könnte Effekt verstärkt werden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Bei genetischen Algorithmen soll die Mutation aber auch nur eine untergeordnete Rolle spielen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876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Endergebnisse</a:t>
            </a:r>
          </a:p>
          <a:p>
            <a:r>
              <a:rPr lang="de-DE" dirty="0"/>
              <a:t>Mittelwerte der Distanz des besten Individuums je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1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631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Simulation erzeugt nicht immer die selbe Route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57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Individuen und Populationen werden verarbeitet.</a:t>
            </a:r>
          </a:p>
          <a:p>
            <a:r>
              <a:rPr lang="de-DE" dirty="0"/>
              <a:t>Hochzeit: Auswahl ist von der Fitness des Individuums abhängig =&gt; Hohe Fitness, Hohe Wahrscheinlichkeit ausgewählt zu werden</a:t>
            </a:r>
          </a:p>
          <a:p>
            <a:r>
              <a:rPr lang="de-DE" dirty="0"/>
              <a:t>Crossover: Wichtigste Teil der Genetischen Algorithmen. Bilden Von Kindern aus Eltern</a:t>
            </a:r>
          </a:p>
          <a:p>
            <a:r>
              <a:rPr lang="de-DE" dirty="0"/>
              <a:t>Mutation: Unwichtiger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3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Schlüsselwort Codieurng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89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46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FMC Diagramm vorbereitet</a:t>
            </a:r>
          </a:p>
          <a:p>
            <a:r>
              <a:rPr lang="de-DE" dirty="0"/>
              <a:t>2. Entschieden die Genetischen Algorithmen als Library umzusetzen</a:t>
            </a:r>
          </a:p>
          <a:p>
            <a:r>
              <a:rPr lang="de-DE" dirty="0"/>
              <a:t>3. Beutzer verwendet Library über ein beliebes Frontend</a:t>
            </a:r>
          </a:p>
          <a:p>
            <a:r>
              <a:rPr lang="de-DE" dirty="0"/>
              <a:t>4. Simulator</a:t>
            </a:r>
          </a:p>
          <a:p>
            <a:r>
              <a:rPr lang="de-DE" dirty="0"/>
              <a:t>5. Genetischen Algos</a:t>
            </a:r>
          </a:p>
          <a:p>
            <a:r>
              <a:rPr lang="de-DE" dirty="0"/>
              <a:t>6. Daten die ausgetauscht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6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Besonderheit: Fitness und rating Funktion sind nicht hard-coded. Werden injeziert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Rating: Misst wie nah das Individuum am Optimum ist.</a:t>
            </a:r>
          </a:p>
          <a:p>
            <a:r>
              <a:rPr lang="de-DE" dirty="0"/>
              <a:t>Fitness: Entspricht der WS als Elternindividuum ausgewählt zu werden</a:t>
            </a:r>
          </a:p>
          <a:p>
            <a:r>
              <a:rPr lang="de-DE" dirty="0"/>
              <a:t>Rating kann auch gleich der Fitness sein oder sehr sehr ähnlich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30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unserem Fall sind die Funktionen sehr ähnlich.</a:t>
            </a:r>
          </a:p>
          <a:p>
            <a:r>
              <a:rPr lang="de-DE" dirty="0"/>
              <a:t>Die fitness ist das negative Rating, denn wir wollten dass</a:t>
            </a:r>
          </a:p>
          <a:p>
            <a:r>
              <a:rPr lang="de-DE" dirty="0"/>
              <a:t>Eine höhere Fitness = besseres Individuum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354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de-DE" dirty="0"/>
              <a:t>Erkläre Roulette Rad</a:t>
            </a:r>
          </a:p>
          <a:p>
            <a:pPr>
              <a:buAutoNum type="arabicPeriod"/>
            </a:pPr>
            <a:r>
              <a:rPr lang="de-DE" dirty="0"/>
              <a:t>Damit das beste Individuum die größte WS hat braucht es die revered fitness</a:t>
            </a:r>
          </a:p>
          <a:p>
            <a:pPr>
              <a:buAutoNum type="arabicPeriod"/>
            </a:pPr>
            <a:r>
              <a:rPr lang="de-DE" dirty="0"/>
              <a:t>=&gt; fitness – fitness_worst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1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532807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92138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50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00932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50</a:t>
            </a: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seor.vse.gmu.edu/~khoffman/TSP_Hoffman_Padberg_Rinaldi.pdf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0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Speichert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Speichert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erleichtern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Individuum: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72E99-FF2D-4B0E-9434-B32035E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9" y="2169694"/>
            <a:ext cx="6958750" cy="27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zwei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Partially-Matched-Crossover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partially_matched_crossover</a:t>
            </a:r>
            <a:r>
              <a:rPr lang="en-US" sz="1100" dirty="0"/>
              <a:t>(Individual &amp;p1, Individual &amp;p2, Individual &amp;c1, Individual &amp;c2) {</a:t>
            </a:r>
            <a:r>
              <a:rPr lang="de-DE" sz="1100" dirty="0"/>
              <a:t> </a:t>
            </a:r>
          </a:p>
          <a:p>
            <a:pPr lvl="1"/>
            <a:r>
              <a:rPr lang="de-DE" sz="1100" dirty="0"/>
              <a:t>int length = p1.get_size();</a:t>
            </a:r>
          </a:p>
          <a:p>
            <a:pPr lvl="1"/>
            <a:r>
              <a:rPr lang="de-DE" sz="1100" dirty="0"/>
              <a:t> int interval_border_left, interval_border_right = calc_two_random_interval_borders(length);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length; ++i) {</a:t>
            </a:r>
          </a:p>
          <a:p>
            <a:pPr lvl="1"/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100" dirty="0"/>
              <a:t> (i &lt; interval_border_left || i &gt;= interval_border_right) {</a:t>
            </a:r>
          </a:p>
          <a:p>
            <a:pPr lvl="1"/>
            <a:r>
              <a:rPr lang="de-DE" sz="1100" dirty="0"/>
              <a:t>        c1.update_chromosome(p1.get_chromosome().at(i), i);</a:t>
            </a:r>
          </a:p>
          <a:p>
            <a:pPr lvl="1"/>
            <a:r>
              <a:rPr lang="de-DE" sz="1100" dirty="0"/>
              <a:t>        c2.update_chromosome(p2.get_chromosome().at(i), i);</a:t>
            </a:r>
          </a:p>
          <a:p>
            <a:pPr lvl="1"/>
            <a:r>
              <a:rPr lang="de-DE" sz="1100" dirty="0"/>
              <a:t>    }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100" dirty="0"/>
              <a:t> {</a:t>
            </a:r>
          </a:p>
          <a:p>
            <a:pPr lvl="1"/>
            <a:r>
              <a:rPr lang="de-DE" sz="1100" dirty="0"/>
              <a:t>        c1.update_chromosome(p2.get_chromosome().at(i), i);</a:t>
            </a:r>
          </a:p>
          <a:p>
            <a:pPr lvl="1"/>
            <a:r>
              <a:rPr lang="de-DE" sz="1100" dirty="0"/>
              <a:t>        c2.update_chromosome(p1.get_chromosome().at(i), i);</a:t>
            </a:r>
          </a:p>
          <a:p>
            <a:pPr lvl="1"/>
            <a:r>
              <a:rPr lang="de-DE" sz="1100" dirty="0"/>
              <a:t>    }</a:t>
            </a:r>
          </a:p>
          <a:p>
            <a:pPr lvl="1"/>
            <a:r>
              <a:rPr lang="de-DE" sz="1100" dirty="0"/>
              <a:t>}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duplicate_correction_pmx(p1, p2, c1);</a:t>
            </a:r>
          </a:p>
          <a:p>
            <a:pPr lvl="1"/>
            <a:r>
              <a:rPr lang="de-DE" sz="1100" dirty="0"/>
              <a:t>duplicate_correction_pmx(p2, p1, c2);</a:t>
            </a:r>
          </a:p>
          <a:p>
            <a:pPr lvl="1"/>
            <a:r>
              <a:rPr lang="de-DE" sz="11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1010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interval_border_left, interval_border_right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</a:t>
            </a:r>
          </a:p>
          <a:p>
            <a:pPr lvl="1">
              <a:spcAft>
                <a:spcPts val="600"/>
              </a:spcAft>
            </a:pPr>
            <a:endParaRPr lang="de-DE" dirty="0"/>
          </a:p>
          <a:p>
            <a:pPr lvl="1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68086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31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2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84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651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4719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62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189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0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 2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c2: 2 1 4 0 3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942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007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("SOTF", Selection_Algorithm::SOTF);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Beginn sehr lästig. Am Ende sehr hilfreich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9582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der entwickelten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mit Matplotlib zur Visualisierung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Testdaten: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Abstimmung bei der Auswahl der Testdaten mit anderen Teams war leider zu spät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48 Hauptstädte der USA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Beste Distanz: 33551 Meilen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Beinhaltet sogar eine optimale Route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Stellschrauben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Crossover-Verfahren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Populationsgrößen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Mutationswahrscheinlichkeit</a:t>
            </a:r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08594-A852-4538-A2B9-FF08EEF4A250}"/>
              </a:ext>
            </a:extLst>
          </p:cNvPr>
          <p:cNvSpPr txBox="1"/>
          <p:nvPr/>
        </p:nvSpPr>
        <p:spPr>
          <a:xfrm rot="16200000">
            <a:off x="936356" y="3286347"/>
            <a:ext cx="140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[Meilen]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8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7F83B-A599-494D-AA74-59CAAACC623F}"/>
              </a:ext>
            </a:extLst>
          </p:cNvPr>
          <p:cNvSpPr txBox="1"/>
          <p:nvPr/>
        </p:nvSpPr>
        <p:spPr>
          <a:xfrm>
            <a:off x="5321956" y="1494665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Erreicht eine Distanz von ~55980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55980/33351 = 1,6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-67%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1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F48-1476-4C40-A011-77DB54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Erkenntnisse nach ersten Versuchen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793-FF99-476C-BF19-8AC36231B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Startpopulation verliert schnell an ihrer „Einzigartigkeit“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ermöglichen es, dass mehrere Individuen selbe Chromosom 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 verstärkt sich sehr schnell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wenigen Generationen besteht die Population nur noch aus einem Individuum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diesem Zeitpunkt gleicht das Verfahren dem Shufflen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die Mutation hat noch Auswirkung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werden darauf abgestimmt doppelte Individuen zu erkennen und zu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Elternteile müssen unterschiedlich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Selektion wird geprüft ob zufällig Dopplungen entstanden sind und gelöscht.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6C1C6-DE35-49E1-8E14-4314FE19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6" y="1852718"/>
            <a:ext cx="11157241" cy="4448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2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</a:t>
            </a:r>
            <a:r>
              <a:rPr lang="de-DE" b="1" dirty="0"/>
              <a:t>Distinkt</a:t>
            </a:r>
          </a:p>
          <a:p>
            <a:r>
              <a:rPr lang="de-DE" dirty="0"/>
              <a:t>Marriage: Roulette </a:t>
            </a:r>
            <a:r>
              <a:rPr lang="de-DE" b="1" dirty="0"/>
              <a:t>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~48008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48008/33551 = 1,43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4C217-961F-42CF-AB24-2278324C0CAB}"/>
              </a:ext>
            </a:extLst>
          </p:cNvPr>
          <p:cNvSpPr txBox="1"/>
          <p:nvPr/>
        </p:nvSpPr>
        <p:spPr>
          <a:xfrm rot="16200000">
            <a:off x="538149" y="3091362"/>
            <a:ext cx="140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[Meilen]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16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CB806C-ADE2-40AA-A7F0-38870B91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9" y="1834642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3 – Änderung der Populationsgröße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Crossover: </a:t>
            </a:r>
            <a:r>
              <a:rPr lang="de-DE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Order-Crossover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Mutation: Delete-And-Shift 5%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Selektion: Survival of the fittest Distinkt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~36520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36520/33551 = 1,088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-8,8%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Individuen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Individuen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C89801-AB40-4809-8728-F4384D39E04D}"/>
              </a:ext>
            </a:extLst>
          </p:cNvPr>
          <p:cNvSpPr/>
          <p:nvPr/>
        </p:nvSpPr>
        <p:spPr>
          <a:xfrm>
            <a:off x="7394558" y="3930829"/>
            <a:ext cx="304800" cy="98377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92AA9-3EF5-4243-BA68-7DAFF6C55389}"/>
              </a:ext>
            </a:extLst>
          </p:cNvPr>
          <p:cNvSpPr txBox="1"/>
          <p:nvPr/>
        </p:nvSpPr>
        <p:spPr>
          <a:xfrm rot="16200000">
            <a:off x="695098" y="3073551"/>
            <a:ext cx="140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[Meilen]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81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D086E4-2267-4551-AF50-E62A44A8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0" y="1853001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4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Populationsgröße: </a:t>
            </a:r>
            <a:r>
              <a:rPr lang="de-DE" b="1" dirty="0"/>
              <a:t>300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~34669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34669/33551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2C5567-8B67-419F-AB15-8C4E5AA25DD4}"/>
              </a:ext>
            </a:extLst>
          </p:cNvPr>
          <p:cNvSpPr txBox="1"/>
          <p:nvPr/>
        </p:nvSpPr>
        <p:spPr>
          <a:xfrm rot="16200000">
            <a:off x="669698" y="3055229"/>
            <a:ext cx="140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[Meilen]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1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19116-A440-48C3-8DE7-711AB612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9" y="1884880"/>
            <a:ext cx="10887800" cy="415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5 – Änderung der Mutationsrate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</a:t>
            </a:r>
            <a:r>
              <a:rPr lang="de-DE" b="1" dirty="0"/>
              <a:t>Edge-Recombination</a:t>
            </a:r>
          </a:p>
          <a:p>
            <a:r>
              <a:rPr lang="de-DE" dirty="0"/>
              <a:t>Populationsgröße : 300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~34663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34663/33551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5%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</a:t>
            </a: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80%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100%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CEBD3-6F54-4466-A0FA-48006A66E9BF}"/>
              </a:ext>
            </a:extLst>
          </p:cNvPr>
          <p:cNvSpPr txBox="1"/>
          <p:nvPr/>
        </p:nvSpPr>
        <p:spPr>
          <a:xfrm rot="16200000">
            <a:off x="790512" y="3002069"/>
            <a:ext cx="140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[Meilen]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33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D0C9C7-AD5B-4EF8-BFDE-849C825F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94" y="1887774"/>
            <a:ext cx="10549637" cy="4212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6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69538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300</a:t>
            </a:r>
          </a:p>
          <a:p>
            <a:r>
              <a:rPr lang="de-DE" dirty="0"/>
              <a:t>Mutation: Delete-And-Shift 10%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~34372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99358" y="2515822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63928-88AC-4EB2-8FF3-5C93B2A7AEDB}"/>
              </a:ext>
            </a:extLst>
          </p:cNvPr>
          <p:cNvSpPr txBox="1"/>
          <p:nvPr/>
        </p:nvSpPr>
        <p:spPr>
          <a:xfrm rot="16200000">
            <a:off x="1040708" y="3024363"/>
            <a:ext cx="1404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[Meilen]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25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7 – Vergleich der Routen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536479" y="1134270"/>
            <a:ext cx="9170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Edge-Recombination</a:t>
            </a:r>
          </a:p>
          <a:p>
            <a:r>
              <a:rPr lang="de-DE" dirty="0"/>
              <a:t>Generationsgröße: 300</a:t>
            </a:r>
          </a:p>
          <a:p>
            <a:r>
              <a:rPr lang="de-DE" dirty="0"/>
              <a:t>Mutationsrate: 10%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236E4-FBF6-4C41-8864-FB446944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9" y="2519265"/>
            <a:ext cx="5117255" cy="3837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20B23-8BDF-4E0E-8FAD-4A5B0D34C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22" y="2494276"/>
            <a:ext cx="5117255" cy="3837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5F743E-4CD4-4DCC-80BB-4E2CB1D960CF}"/>
              </a:ext>
            </a:extLst>
          </p:cNvPr>
          <p:cNvSpPr txBox="1"/>
          <p:nvPr/>
        </p:nvSpPr>
        <p:spPr>
          <a:xfrm>
            <a:off x="1806767" y="2673716"/>
            <a:ext cx="4654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Bester Möglicher Rundlauf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2925E-2C46-458F-A4FE-0278B0E346B0}"/>
              </a:ext>
            </a:extLst>
          </p:cNvPr>
          <p:cNvSpPr txBox="1"/>
          <p:nvPr/>
        </p:nvSpPr>
        <p:spPr>
          <a:xfrm>
            <a:off x="8428060" y="2643143"/>
            <a:ext cx="2282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nach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56AAF-8138-4A99-BDD9-C2879251B0C1}"/>
              </a:ext>
            </a:extLst>
          </p:cNvPr>
          <p:cNvSpPr txBox="1"/>
          <p:nvPr/>
        </p:nvSpPr>
        <p:spPr>
          <a:xfrm>
            <a:off x="7431932" y="1177047"/>
            <a:ext cx="39786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Erreichte Distanz: 34372 Meilen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 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Laufzeit: ~20 Sekunden </a:t>
            </a:r>
          </a:p>
        </p:txBody>
      </p:sp>
    </p:spTree>
    <p:extLst>
      <p:ext uri="{BB962C8B-B14F-4D97-AF65-F5344CB8AC3E}">
        <p14:creationId xmlns:p14="http://schemas.microsoft.com/office/powerpoint/2010/main" val="3621128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6731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5143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Retrospektive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Pull-Requests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112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verbessern/verschlechtern.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vor allem die Populationsgröße und die Wahl des Crossover-Verfahrens das Ergebnis beeinflussen.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Mutation ist relativ unwichtig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Erhöhung der Anzahl der Generationen verändert Ergebnis nur bis zu einem gewissen 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Code im Hinblick auf Performance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Ungenutzten Code entfernen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 weiter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Beispielprogramm auf CD lauffähig machen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Pyinstaller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236A5E-E807-4CE0-9539-E7DFD1EDC54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732517" y="1280160"/>
                <a:ext cx="8131025" cy="3611909"/>
              </a:xfrm>
            </p:spPr>
            <p:txBody>
              <a:bodyPr/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Besuche die Städte in einer Reihenfolge unter den Bedingungen, dass</a:t>
                </a:r>
              </a:p>
              <a:p>
                <a:pPr lvl="2"/>
                <a:r>
                  <a:rPr lang="de-DE" dirty="0"/>
                  <a:t>... keine Stadt außer der Startstadt zwei mal besucht wird und</a:t>
                </a:r>
              </a:p>
              <a:p>
                <a:pPr lvl="2"/>
                <a:r>
                  <a:rPr lang="de-DE" dirty="0"/>
                  <a:t>... die zurückgelegte Distanz möglichst kurz ist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NP-schweres Problem (20 Städte =&gt; 20!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de-DE" dirty="0"/>
                  <a:t> Möglichkeiten)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Routen =&gt; Individuen</a:t>
                </a:r>
              </a:p>
              <a:p>
                <a:r>
                  <a:rPr lang="de-DE" dirty="0"/>
                  <a:t>Berlin – Hamburg – Leipzig – Berlin</a:t>
                </a:r>
              </a:p>
              <a:p>
                <a:r>
                  <a:rPr lang="de-DE" dirty="0"/>
                  <a:t>[   1	,     0          ,      2        ,    1    ]</a:t>
                </a:r>
              </a:p>
              <a:p>
                <a:r>
                  <a:rPr lang="de-DE" dirty="0"/>
                  <a:t>=&gt; Array welches verändert werden muss: [0,2]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Menge von Routen =&gt; Population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			</a:t>
                </a:r>
              </a:p>
              <a:p>
                <a:r>
                  <a:rPr lang="de-DE" dirty="0"/>
                  <a:t>			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236A5E-E807-4CE0-9539-E7DFD1EDC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732517" y="1280160"/>
                <a:ext cx="8131025" cy="3611909"/>
              </a:xfrm>
              <a:blipFill>
                <a:blip r:embed="rId3"/>
                <a:stretch>
                  <a:fillRect l="-600" b="-3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8B5-A67B-499F-9FE8-B30BB2D2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3900-B0D7-4519-868D-06B7D2DF2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/>
              <a:t>Traveling Salesman Problem:</a:t>
            </a: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http://seor.vse.gmu.edu/~khoffman/TSP_Hoffman_Padberg_Rinaldi.pdf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Algorithmen: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LMRoman10-Regular"/>
              </a:rPr>
              <a:t>Schöneburg, Eberhard; Heinzmann, Frank; Feddersen, Sven: </a:t>
            </a:r>
            <a:r>
              <a:rPr lang="de-DE" sz="1800" b="0" i="1" u="none" strike="noStrike" baseline="0" dirty="0">
                <a:latin typeface="LMRoman10-Italic"/>
              </a:rPr>
              <a:t>Genetische Algorithmen</a:t>
            </a:r>
          </a:p>
          <a:p>
            <a:pPr marL="0" indent="0" algn="l">
              <a:buNone/>
            </a:pPr>
            <a:r>
              <a:rPr lang="de-DE" sz="1800" b="0" i="1" u="none" strike="noStrike" baseline="0" dirty="0">
                <a:latin typeface="LMRoman10-Italic"/>
              </a:rPr>
              <a:t>und Evolutionsstrategien</a:t>
            </a:r>
            <a:r>
              <a:rPr lang="de-DE" sz="1800" b="0" i="0" u="none" strike="noStrike" baseline="0" dirty="0">
                <a:latin typeface="LMRoman10-Regular"/>
              </a:rPr>
              <a:t>, Sammelwerk, 1994, Addison-Wesley Verlag, Bonn, ISBN: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LMRoman10-Regular"/>
              </a:rPr>
              <a:t>978-3-89319-493-3</a:t>
            </a:r>
          </a:p>
          <a:p>
            <a:pPr marL="0" indent="0" algn="l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Datensatz:</a:t>
            </a:r>
          </a:p>
          <a:p>
            <a:pPr marL="0" indent="0">
              <a:buNone/>
            </a:pPr>
            <a:r>
              <a:rPr lang="de-DE" dirty="0"/>
              <a:t>https://people.sc.fsu.edu/~jburkardt/datasets/tsp/tsp.html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inwieweit verbessern/verschlechtern.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23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als Executable ausführbar sein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6898</Words>
  <Application>Microsoft Office PowerPoint</Application>
  <PresentationFormat>Widescreen</PresentationFormat>
  <Paragraphs>1080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JetBrains Mono</vt:lpstr>
      <vt:lpstr>LMRoman10-Regular</vt:lpstr>
      <vt:lpstr>Cambria Math</vt:lpstr>
      <vt:lpstr>LMRoman10-Italic</vt:lpstr>
      <vt:lpstr>Arial</vt:lpstr>
      <vt:lpstr>Calibri</vt:lpstr>
      <vt:lpstr>Wingdings</vt:lpstr>
      <vt:lpstr>Symbol</vt:lpstr>
      <vt:lpstr>Folienmaster für Fachbereiche</vt:lpstr>
      <vt:lpstr>1_Folienmaster für Fachbereiche</vt:lpstr>
      <vt:lpstr>PowerPoint Presentation</vt:lpstr>
      <vt:lpstr>Thematischer Ablauf</vt:lpstr>
      <vt:lpstr>Thematischer Ablauf</vt:lpstr>
      <vt:lpstr>Einführung – Genetische Algorithmen</vt:lpstr>
      <vt:lpstr>Einführung - Traveling Salesman Problem</vt:lpstr>
      <vt:lpstr>Einführung - Ziele</vt:lpstr>
      <vt:lpstr>Thematischer Ablauf</vt:lpstr>
      <vt:lpstr>Konzept - Anforderungsanalyse</vt:lpstr>
      <vt:lpstr>Konzept - Systemmodellierung</vt:lpstr>
      <vt:lpstr>Thematischer Ablauf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Partially-Matched-Crossover</vt:lpstr>
      <vt:lpstr>Realisierung – Order-Crossover</vt:lpstr>
      <vt:lpstr>Realisierung – Cycle-Crossover-One-Cycle</vt:lpstr>
      <vt:lpstr>Realisierung – Cycle-Crossover-All-Cycles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Thematischer Ablauf</vt:lpstr>
      <vt:lpstr>Experimente</vt:lpstr>
      <vt:lpstr>Experimente 1 – Vergleich der Crossover-Verfahren</vt:lpstr>
      <vt:lpstr>Experimente 1 – Vergleich der Crossover-Verfahren</vt:lpstr>
      <vt:lpstr>Experimente – Erkenntnisse nach ersten Versuchen</vt:lpstr>
      <vt:lpstr>Experimente 2 – Vergleich der Crossover-Verfahren</vt:lpstr>
      <vt:lpstr>Experimente 3 – Änderung der Populationsgröße</vt:lpstr>
      <vt:lpstr>Experimente 4 – Vergleich der Crossover-Verfahren</vt:lpstr>
      <vt:lpstr>Experimente 5 – Änderung der Mutationsrate</vt:lpstr>
      <vt:lpstr>Experimente 6 – Vergleich der Crossover-Verfahren</vt:lpstr>
      <vt:lpstr>Experimente 7 – Vergleich der Routen</vt:lpstr>
      <vt:lpstr>Thematischer Ablauf</vt:lpstr>
      <vt:lpstr>Thematischer Ablauf</vt:lpstr>
      <vt:lpstr>Retrospektive</vt:lpstr>
      <vt:lpstr>Thematischer Ablauf</vt:lpstr>
      <vt:lpstr>Fazit</vt:lpstr>
      <vt:lpstr>Ausblick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204</cp:revision>
  <dcterms:created xsi:type="dcterms:W3CDTF">2020-12-21T04:06:50Z</dcterms:created>
  <dcterms:modified xsi:type="dcterms:W3CDTF">2021-02-02T10:55:15Z</dcterms:modified>
</cp:coreProperties>
</file>