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41"/>
  </p:notesMasterIdLst>
  <p:handoutMasterIdLst>
    <p:handoutMasterId r:id="rId42"/>
  </p:handoutMasterIdLst>
  <p:sldIdLst>
    <p:sldId id="256" r:id="rId3"/>
    <p:sldId id="260" r:id="rId4"/>
    <p:sldId id="259" r:id="rId5"/>
    <p:sldId id="262" r:id="rId6"/>
    <p:sldId id="261" r:id="rId7"/>
    <p:sldId id="263" r:id="rId8"/>
    <p:sldId id="264" r:id="rId9"/>
    <p:sldId id="270" r:id="rId10"/>
    <p:sldId id="271" r:id="rId11"/>
    <p:sldId id="284" r:id="rId12"/>
    <p:sldId id="285" r:id="rId13"/>
    <p:sldId id="272" r:id="rId14"/>
    <p:sldId id="274" r:id="rId15"/>
    <p:sldId id="287" r:id="rId16"/>
    <p:sldId id="288" r:id="rId17"/>
    <p:sldId id="295" r:id="rId18"/>
    <p:sldId id="290" r:id="rId19"/>
    <p:sldId id="292" r:id="rId20"/>
    <p:sldId id="296" r:id="rId21"/>
    <p:sldId id="297" r:id="rId22"/>
    <p:sldId id="298" r:id="rId23"/>
    <p:sldId id="299" r:id="rId24"/>
    <p:sldId id="276" r:id="rId25"/>
    <p:sldId id="277" r:id="rId26"/>
    <p:sldId id="275" r:id="rId27"/>
    <p:sldId id="278" r:id="rId28"/>
    <p:sldId id="286" r:id="rId29"/>
    <p:sldId id="279" r:id="rId30"/>
    <p:sldId id="304" r:id="rId31"/>
    <p:sldId id="300" r:id="rId32"/>
    <p:sldId id="301" r:id="rId33"/>
    <p:sldId id="302" r:id="rId34"/>
    <p:sldId id="303" r:id="rId35"/>
    <p:sldId id="280" r:id="rId36"/>
    <p:sldId id="281" r:id="rId37"/>
    <p:sldId id="282" r:id="rId38"/>
    <p:sldId id="283" r:id="rId39"/>
    <p:sldId id="257" r:id="rId40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60"/>
            <p14:sldId id="259"/>
            <p14:sldId id="262"/>
            <p14:sldId id="261"/>
            <p14:sldId id="263"/>
            <p14:sldId id="264"/>
            <p14:sldId id="270"/>
            <p14:sldId id="271"/>
            <p14:sldId id="284"/>
            <p14:sldId id="285"/>
            <p14:sldId id="272"/>
            <p14:sldId id="274"/>
            <p14:sldId id="287"/>
            <p14:sldId id="288"/>
            <p14:sldId id="295"/>
            <p14:sldId id="290"/>
            <p14:sldId id="292"/>
            <p14:sldId id="296"/>
            <p14:sldId id="297"/>
            <p14:sldId id="298"/>
            <p14:sldId id="299"/>
            <p14:sldId id="276"/>
            <p14:sldId id="277"/>
            <p14:sldId id="275"/>
            <p14:sldId id="278"/>
            <p14:sldId id="286"/>
            <p14:sldId id="279"/>
            <p14:sldId id="304"/>
            <p14:sldId id="300"/>
            <p14:sldId id="301"/>
            <p14:sldId id="302"/>
            <p14:sldId id="303"/>
            <p14:sldId id="280"/>
            <p14:sldId id="281"/>
            <p14:sldId id="282"/>
            <p14:sldId id="28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Roulette</a:t>
            </a:r>
            <a:r>
              <a:rPr lang="en-US" baseline="0" dirty="0"/>
              <a:t>-Rad</a:t>
            </a:r>
            <a:endParaRPr lang="en-US" dirty="0"/>
          </a:p>
        </c:rich>
      </c:tx>
      <c:layout>
        <c:manualLayout>
          <c:xMode val="edge"/>
          <c:yMode val="edge"/>
          <c:x val="0.42049862467150839"/>
          <c:y val="5.7871359149788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12-45B2-BA5F-766E33567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12-45B2-BA5F-766E335678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12-45B2-BA5F-766E335678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12-45B2-BA5F-766E335678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12-45B2-BA5F-766E33567893}"/>
              </c:ext>
            </c:extLst>
          </c:dPt>
          <c:cat>
            <c:strRef>
              <c:f>Sheet1!$A$2:$A$6</c:f>
              <c:strCache>
                <c:ptCount val="5"/>
                <c:pt idx="0">
                  <c:v>Individuum 1, hohe Fitness</c:v>
                </c:pt>
                <c:pt idx="1">
                  <c:v>Individuum 2, mittlere Fitness</c:v>
                </c:pt>
                <c:pt idx="2">
                  <c:v>Individuum 3, niedrige Fitness</c:v>
                </c:pt>
                <c:pt idx="3">
                  <c:v>Individuum 4, niedrige Fitness</c:v>
                </c:pt>
                <c:pt idx="4">
                  <c:v>Individuum 5, schlechteste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B-4AD1-BD33-7737F5A64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95323057878517"/>
          <c:y val="0.24358698688509509"/>
          <c:w val="0.33764313178687622"/>
          <c:h val="0.73950547710229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Erhält die absolute Elementposition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92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Erhält relative Elementposition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72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00794"/>
            <a:ext cx="10076388" cy="75119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2759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47014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7" y="6531933"/>
            <a:ext cx="23457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3" y="6547014"/>
            <a:ext cx="13092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51912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endParaRPr lang="de-DE" sz="1100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4183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mit Genetischen Algorithmen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4D53-FA1B-4880-A1CF-56289B5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Individuen und Populationen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F0244-9C1E-4459-9C2A-A8603F61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1" y="2151356"/>
            <a:ext cx="6935848" cy="273017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07227E-C642-4D74-B469-34D1CD0FF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609" y="1432264"/>
            <a:ext cx="4391503" cy="4868523"/>
          </a:xfrm>
        </p:spPr>
        <p:txBody>
          <a:bodyPr/>
          <a:lstStyle/>
          <a:p>
            <a:pPr lvl="1"/>
            <a:r>
              <a:rPr lang="de-DE" dirty="0"/>
              <a:t>Population: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Menge an Individuen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Start-Stadt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Distanzen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Methoden um den Umgang mit Individuen zu erleichern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dirty="0"/>
              <a:t>Individuun: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das Chromosom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Fitness- und Rating-Funktion werden beim Erstellen übergeben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 um das Chromosom zu prüfen</a:t>
            </a:r>
          </a:p>
        </p:txBody>
      </p:sp>
    </p:spTree>
    <p:extLst>
      <p:ext uri="{BB962C8B-B14F-4D97-AF65-F5344CB8AC3E}">
        <p14:creationId xmlns:p14="http://schemas.microsoft.com/office/powerpoint/2010/main" val="323947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ED4-464F-48BA-95F4-521823C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Rating und Fitness-Funktion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BE3041-B77B-47DC-99BC-A128A7E68E1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342265"/>
            <a:ext cx="736958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func_rating(idx_start,  chromosome, distances){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city_a, city_b;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rating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+= get_distance(idx_start, 0,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(unsigned int i = 0; i &lt; chromosome.size() - 1; ++i)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city_a = chromosome.at(i);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city_b = chromosome.at(i + 1);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rating += get_distance(city_a, city_b,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rating += get_distance(chromosome.at(chromosome.size() - 1), idx_start,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rating;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  <a:latin typeface="JetBrains Mono"/>
              </a:rPr>
              <a:t>func_fitness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(double rating){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-rating;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11B111-D5B6-42A6-BE5F-E1E70D1A4ACC}"/>
              </a:ext>
            </a:extLst>
          </p:cNvPr>
          <p:cNvSpPr txBox="1">
            <a:spLocks/>
          </p:cNvSpPr>
          <p:nvPr/>
        </p:nvSpPr>
        <p:spPr bwMode="auto">
          <a:xfrm>
            <a:off x="7430610" y="1342265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Rating-Funktion: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 aller Distanzen zwischen Städten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Legt das Optimierungskriterium fest</a:t>
            </a:r>
            <a:endParaRPr lang="de-DE" sz="18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68B67B0-C091-4BC7-BEC1-7CB3A2B2A1ED}"/>
              </a:ext>
            </a:extLst>
          </p:cNvPr>
          <p:cNvSpPr txBox="1">
            <a:spLocks/>
          </p:cNvSpPr>
          <p:nvPr/>
        </p:nvSpPr>
        <p:spPr bwMode="auto">
          <a:xfrm>
            <a:off x="7368466" y="4069189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Fitness-Funktion: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Distanz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Stadt mit höchster Fitness hat somit niedrigste Distanz. Fitter = Besser</a:t>
            </a:r>
          </a:p>
        </p:txBody>
      </p:sp>
    </p:spTree>
    <p:extLst>
      <p:ext uri="{BB962C8B-B14F-4D97-AF65-F5344CB8AC3E}">
        <p14:creationId xmlns:p14="http://schemas.microsoft.com/office/powerpoint/2010/main" val="199237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Marriage-Algorithmus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CF92C-8AF0-4D8F-A22A-3FD21EB68B9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036935"/>
            <a:ext cx="6437981" cy="53737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std::pair&lt;int, int&gt;</a:t>
            </a:r>
            <a:r>
              <a:rPr lang="de-DE" altLang="de-DE" sz="1200" dirty="0"/>
              <a:t> marriage_roulette_reversed(Population &amp;population) {</a:t>
            </a:r>
          </a:p>
          <a:p>
            <a:r>
              <a:rPr lang="de-DE" altLang="de-DE" sz="1200" dirty="0"/>
              <a:t>    std::pair&lt;int, int&gt; pair = std::make_pair(-1, -1);</a:t>
            </a:r>
          </a:p>
          <a:p>
            <a:r>
              <a:rPr lang="de-DE" altLang="de-DE" sz="1200" dirty="0"/>
              <a:t>    int sum = 0;</a:t>
            </a:r>
          </a:p>
          <a:p>
            <a:r>
              <a:rPr lang="de-DE" altLang="de-DE" sz="1200" dirty="0"/>
              <a:t>    int worst_fitness_of_population = (int) population.get_lowest_fitness_individual()</a:t>
            </a:r>
          </a:p>
          <a:p>
            <a:r>
              <a:rPr lang="de-DE" altLang="de-DE" sz="1200" dirty="0"/>
              <a:t>			.get_last_calculates_fitness();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(auto &amp;it : population.get_individuals()) {</a:t>
            </a:r>
          </a:p>
          <a:p>
            <a:r>
              <a:rPr lang="de-DE" altLang="de-DE" sz="1200" dirty="0"/>
              <a:t>        sum += (int) it.get_last_calculates_fitness() - worst_fitness_of_population;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int value_p1 = random(sum);</a:t>
            </a:r>
          </a:p>
          <a:p>
            <a:r>
              <a:rPr lang="de-DE" altLang="de-DE" sz="1200" dirty="0"/>
              <a:t>    int value_p2 = random(sum);</a:t>
            </a:r>
          </a:p>
          <a:p>
            <a:endParaRPr lang="de-DE" altLang="de-DE" sz="1200" dirty="0"/>
          </a:p>
          <a:p>
            <a:r>
              <a:rPr lang="de-DE" altLang="de-DE" sz="1200" dirty="0"/>
              <a:t>    int value = 0;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(unsigned int current_idx = 0; current_idx &lt; population.size(); ++current_idx) {</a:t>
            </a:r>
          </a:p>
          <a:p>
            <a:r>
              <a:rPr lang="de-DE" altLang="de-DE" sz="1200" dirty="0"/>
              <a:t>        value += (int) population.get_individuals().at(current_idx).get_last_calculates_fitness() -</a:t>
            </a:r>
          </a:p>
          <a:p>
            <a:r>
              <a:rPr lang="de-DE" altLang="de-DE" sz="1200" dirty="0"/>
              <a:t>                 worst_fitness_of_population;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(value_p1 &lt;= value &amp;&amp; pair.first &lt; 0) {</a:t>
            </a:r>
          </a:p>
          <a:p>
            <a:r>
              <a:rPr lang="de-DE" altLang="de-DE" sz="1200" dirty="0"/>
              <a:t>            pair.first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(value_p2 &lt;= value &amp;&amp; pair.second &lt; 0) {</a:t>
            </a:r>
          </a:p>
          <a:p>
            <a:r>
              <a:rPr lang="de-DE" altLang="de-DE" sz="1200" dirty="0"/>
              <a:t>            pair.second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altLang="de-DE" sz="1200" dirty="0"/>
              <a:t> pair;</a:t>
            </a:r>
          </a:p>
          <a:p>
            <a:r>
              <a:rPr lang="de-DE" altLang="de-DE" sz="1200" dirty="0"/>
              <a:t>}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1B289A-E92F-4F71-953D-F1F5A06F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194336"/>
              </p:ext>
            </p:extLst>
          </p:nvPr>
        </p:nvGraphicFramePr>
        <p:xfrm>
          <a:off x="7065818" y="766618"/>
          <a:ext cx="4791219" cy="287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01E3F3-9FE9-445D-BC8B-4F38BF93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76268"/>
              </p:ext>
            </p:extLst>
          </p:nvPr>
        </p:nvGraphicFramePr>
        <p:xfrm>
          <a:off x="7666181" y="3790474"/>
          <a:ext cx="3950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6">
                  <a:extLst>
                    <a:ext uri="{9D8B030D-6E8A-4147-A177-3AD203B41FA5}">
                      <a16:colId xmlns:a16="http://schemas.microsoft.com/office/drawing/2014/main" val="3648633298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654060580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2320727881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Individuum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8332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3371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99957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0493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06555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Crossover-Algorithmen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Wichtigster Teil der Genetischen 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Definiert wie aus zwei Eltern nachkommen generiert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Unsere Bibliothek enthält folgende Verfahren: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Partially-Matched-Crossover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Order-Crossover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Cycle-Crossover-All-Cycles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Cycle-Crossover-One-Cyle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Edge-Recombination-Crossover</a:t>
            </a:r>
          </a:p>
        </p:txBody>
      </p:sp>
    </p:spTree>
    <p:extLst>
      <p:ext uri="{BB962C8B-B14F-4D97-AF65-F5344CB8AC3E}">
        <p14:creationId xmlns:p14="http://schemas.microsoft.com/office/powerpoint/2010/main" val="134668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Partially-Matches-Crossover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US" sz="1050" dirty="0"/>
              <a:t> </a:t>
            </a:r>
            <a:r>
              <a:rPr lang="en-US" sz="1050" dirty="0" err="1"/>
              <a:t>partially_matched_crossover</a:t>
            </a:r>
            <a:r>
              <a:rPr lang="en-US" sz="1050" dirty="0"/>
              <a:t>(Individual &amp;p1, Individual &amp;p2, Individual &amp;c1, Individual &amp;c2) {</a:t>
            </a:r>
            <a:r>
              <a:rPr lang="de-DE" sz="1050" dirty="0"/>
              <a:t> </a:t>
            </a:r>
          </a:p>
          <a:p>
            <a:pPr lvl="1"/>
            <a:r>
              <a:rPr lang="de-DE" sz="1050" dirty="0"/>
              <a:t>int length = p1.get_size();</a:t>
            </a:r>
          </a:p>
          <a:p>
            <a:pPr lvl="1"/>
            <a:r>
              <a:rPr lang="de-DE" sz="1050" dirty="0"/>
              <a:t>int interval_border_left = rand(length - 2) + 1; </a:t>
            </a:r>
          </a:p>
          <a:p>
            <a:pPr lvl="1"/>
            <a:r>
              <a:rPr lang="de-DE" sz="1050" dirty="0"/>
              <a:t>int interval_border_right</a:t>
            </a:r>
            <a:r>
              <a:rPr lang="de-DE" altLang="de-DE" sz="1050" dirty="0"/>
              <a:t> = rand(position_a + 1, individual.get_size());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i &lt; length; ++i) {</a:t>
            </a:r>
          </a:p>
          <a:p>
            <a:pPr lvl="1"/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(i &lt; interval_border_left || i &gt;= interval_border_right) {</a:t>
            </a:r>
          </a:p>
          <a:p>
            <a:pPr lvl="1"/>
            <a:r>
              <a:rPr lang="de-DE" sz="1050" dirty="0"/>
              <a:t>        c1.update_chromosome(p1.get_chromosome().at(i), i);</a:t>
            </a:r>
          </a:p>
          <a:p>
            <a:pPr lvl="1"/>
            <a:r>
              <a:rPr lang="de-DE" sz="1050" dirty="0"/>
              <a:t>        c2.update_chromosome(p2.get_chromosome().at(i), i);</a:t>
            </a:r>
          </a:p>
          <a:p>
            <a:pPr lvl="1"/>
            <a:r>
              <a:rPr lang="de-DE" sz="1050" dirty="0"/>
              <a:t>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pPr lvl="1"/>
            <a:r>
              <a:rPr lang="de-DE" sz="1050" dirty="0"/>
              <a:t>        c1.update_chromosome(p2.get_chromosome().at(i), i);</a:t>
            </a:r>
          </a:p>
          <a:p>
            <a:pPr lvl="1"/>
            <a:r>
              <a:rPr lang="de-DE" sz="1050" dirty="0"/>
              <a:t>        c2.update_chromosome(p1.get_chromosome().at(i), i);</a:t>
            </a:r>
          </a:p>
          <a:p>
            <a:pPr lvl="1"/>
            <a:r>
              <a:rPr lang="de-DE" sz="1050" dirty="0"/>
              <a:t>    }</a:t>
            </a:r>
          </a:p>
          <a:p>
            <a:pPr lvl="1"/>
            <a:r>
              <a:rPr lang="de-DE" sz="1050" dirty="0"/>
              <a:t>}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/>
              <a:t>duplicate_correction_pmx(p1, p2, c1);</a:t>
            </a:r>
          </a:p>
          <a:p>
            <a:pPr lvl="1"/>
            <a:r>
              <a:rPr lang="de-DE" sz="1050" dirty="0"/>
              <a:t>duplicate_correction_pmx(p2, p1, c2);</a:t>
            </a:r>
          </a:p>
          <a:p>
            <a:pPr lvl="1"/>
            <a:r>
              <a:rPr lang="de-DE" sz="105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77344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 in diesem Intervall die Chromosome der Eltern und schreibe alles in die Kinder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Korrigiere doppelte Werte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1</a:t>
            </a:r>
          </a:p>
          <a:p>
            <a:pPr lvl="2">
              <a:spcAft>
                <a:spcPts val="600"/>
              </a:spcAft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871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Order-Crossover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3942" y="1251993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1050" dirty="0"/>
              <a:t> order_crossover(Individual &amp;p1, Individual &amp;p2, Individual &amp;c1, Individual &amp;c2) {</a:t>
            </a:r>
          </a:p>
          <a:p>
            <a:r>
              <a:rPr lang="de-DE" sz="1050" dirty="0"/>
              <a:t>    int length = p1.get_size();</a:t>
            </a:r>
          </a:p>
          <a:p>
            <a:r>
              <a:rPr lang="de-DE" sz="1050" dirty="0"/>
              <a:t>    int interval_border_left = calc_two_random_interval_borders(length);</a:t>
            </a:r>
          </a:p>
          <a:p>
            <a:endParaRPr lang="de-DE" sz="1050" dirty="0"/>
          </a:p>
          <a:p>
            <a:r>
              <a:rPr lang="de-DE" sz="1050" dirty="0"/>
              <a:t>    std::unordered_map&lt;int, int&gt; map_p1, map_p2;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interval_border_left; i &lt; interval_border_right; ++i) {</a:t>
            </a:r>
          </a:p>
          <a:p>
            <a:r>
              <a:rPr lang="de-DE" sz="1050" dirty="0"/>
              <a:t>        map_p1.insert(std::pair&lt;int, int&gt;(p1.get_chromosome().at(i), i));</a:t>
            </a:r>
          </a:p>
          <a:p>
            <a:r>
              <a:rPr lang="de-DE" sz="1050" dirty="0"/>
              <a:t>        map_p2.insert(std::pair&lt;int, int&gt;(p2.get_chromosome().at(i), i));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std::vector&lt;int&gt; cache1, cache2;</a:t>
            </a:r>
          </a:p>
          <a:p>
            <a:r>
              <a:rPr lang="de-DE" sz="1050" dirty="0"/>
              <a:t>    set_duplicate_flags(map_p2, c1, p1, cache1, interval_border_left, interval_border_right);</a:t>
            </a:r>
          </a:p>
          <a:p>
            <a:r>
              <a:rPr lang="de-DE" sz="1050" dirty="0"/>
              <a:t>    set_duplicate_flags(map_p1, c2, p2, cache2, interval_border_left, interval_border_right);</a:t>
            </a:r>
          </a:p>
          <a:p>
            <a:r>
              <a:rPr lang="de-DE" sz="1050" dirty="0"/>
              <a:t>    copy_values(c1, cache1, interval_border_left);</a:t>
            </a:r>
          </a:p>
          <a:p>
            <a:r>
              <a:rPr lang="de-DE" sz="1050" dirty="0"/>
              <a:t>    copy_values(c2, cache2, interval_border_left);</a:t>
            </a:r>
          </a:p>
          <a:p>
            <a:endParaRPr lang="de-DE" sz="1050" dirty="0"/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j = interval_border_left; j &lt; interval_border_right; ++j) {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(c1.get_chromosome().at(j) == DUPLICATE_FLAG) {</a:t>
            </a:r>
          </a:p>
          <a:p>
            <a:r>
              <a:rPr lang="de-DE" sz="1050" dirty="0"/>
              <a:t>            c1.update_chromosome(p2.get_chromosome().at(j),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(c2.get_chromosome().at(j) == DUPLICATE_FLAG) {</a:t>
            </a:r>
          </a:p>
          <a:p>
            <a:r>
              <a:rPr lang="de-DE" sz="1050" dirty="0"/>
              <a:t>            c2.update_chromosome(p1.get_chromosome().at(j),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}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207C94-E4AD-4A92-98F0-5A9FCD4F2B49}"/>
              </a:ext>
            </a:extLst>
          </p:cNvPr>
          <p:cNvSpPr txBox="1">
            <a:spLocks/>
          </p:cNvSpPr>
          <p:nvPr/>
        </p:nvSpPr>
        <p:spPr bwMode="auto">
          <a:xfrm>
            <a:off x="7196261" y="885512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Markiere die Elemente innerhalb des Intervalls des anderen Elternteils als Lücke X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2 3 | X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4 3 | X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Sortiere die Elemente neu an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X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X 3 | 1 5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4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2 3 | 1 5</a:t>
            </a:r>
          </a:p>
          <a:p>
            <a:pPr marL="609600" lvl="1" indent="-342900">
              <a:spcAft>
                <a:spcPts val="600"/>
              </a:spcAft>
              <a:buAutoNum type="arabicPeriod"/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5838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Cycle-Crossover-One-Cycle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1050" dirty="0"/>
              <a:t> cycle_crossover_one_cycle(Individual &amp;p1, Individual &amp;p2, Individual &amp;c1, Individual &amp;c2) {</a:t>
            </a:r>
          </a:p>
          <a:p>
            <a:r>
              <a:rPr lang="de-DE" sz="1050" dirty="0"/>
              <a:t>    std::vector&lt;bool&gt; index_flags(p1.get_size(), false);</a:t>
            </a:r>
          </a:p>
          <a:p>
            <a:r>
              <a:rPr lang="de-DE" sz="1050" dirty="0"/>
              <a:t>    Cycle cycle;</a:t>
            </a:r>
          </a:p>
          <a:p>
            <a:r>
              <a:rPr lang="de-DE" sz="1050" dirty="0"/>
              <a:t>    int cycle_start_idx = random(p1.get_size());</a:t>
            </a:r>
          </a:p>
          <a:p>
            <a:r>
              <a:rPr lang="de-DE" sz="1050" dirty="0"/>
              <a:t>    !fill_empty_cycle_with_tuples(cycle, cycle_start_idx, p1, p2, index_flags)</a:t>
            </a:r>
          </a:p>
          <a:p>
            <a:r>
              <a:rPr lang="de-DE" sz="1050" dirty="0"/>
              <a:t>    int tupleCounter = 0;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(unsigned int) i &lt; index_flags.size(); ++i) {</a:t>
            </a:r>
          </a:p>
          <a:p>
            <a:r>
              <a:rPr lang="de-DE" sz="1050" dirty="0"/>
              <a:t>        bool flag = index_flags.at(i);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(flag) {</a:t>
            </a:r>
          </a:p>
          <a:p>
            <a:r>
              <a:rPr lang="de-DE" sz="1050" dirty="0"/>
              <a:t>            Tuple &amp;t = cycle.at(tupleCounter);</a:t>
            </a:r>
          </a:p>
          <a:p>
            <a:r>
              <a:rPr lang="de-DE" sz="1050" dirty="0"/>
              <a:t>            tupleCounter++;</a:t>
            </a:r>
          </a:p>
          <a:p>
            <a:r>
              <a:rPr lang="de-DE" sz="1050" dirty="0"/>
              <a:t>            c1.update_chromosome(std::get&lt;1&gt;(t), std::get&lt;0&gt;(t));</a:t>
            </a:r>
          </a:p>
          <a:p>
            <a:r>
              <a:rPr lang="de-DE" sz="1050" dirty="0"/>
              <a:t>            c2.update_chromosome(std::get&lt;2&gt;(t), std::get&lt;0&gt;(t));</a:t>
            </a:r>
          </a:p>
          <a:p>
            <a:r>
              <a:rPr lang="de-DE" sz="1050" dirty="0"/>
              <a:t>    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r>
              <a:rPr lang="de-DE" sz="1050" dirty="0"/>
              <a:t>            c1.update_chromosome(p2.get_chromosome().at(i), i);</a:t>
            </a:r>
          </a:p>
          <a:p>
            <a:r>
              <a:rPr lang="de-DE" sz="1050" dirty="0"/>
              <a:t>            c2.update_chromosome(p1.get_chromosome().at(i), i);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}</a:t>
            </a:r>
          </a:p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6678968" y="104934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Wähle zufällige Startposition und finde Cycle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1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1</a:t>
            </a:r>
          </a:p>
          <a:p>
            <a:pPr lvl="2">
              <a:spcAft>
                <a:spcPts val="600"/>
              </a:spcAft>
            </a:pPr>
            <a:endParaRPr lang="de-DE" dirty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Kopiere die Werte des Cycles aus p1 zu c2 und aus p2 zu c1. Kopiere die Lücken von p1 zu c1 und p2 zu c2.</a:t>
            </a:r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20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Cycle-Crossover-All-Cycles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endParaRPr lang="de-DE" sz="700" dirty="0"/>
          </a:p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00" dirty="0"/>
              <a:t> cycle_crossover_all_cycles(Individual &amp;p1, Individual &amp;p2, Individual &amp;c1, Individual &amp;c2) {</a:t>
            </a:r>
          </a:p>
          <a:p>
            <a:r>
              <a:rPr lang="de-DE" sz="1000" dirty="0"/>
              <a:t>    std::vector&lt;bool&gt; index_flags(p1.get_size(), false);</a:t>
            </a:r>
          </a:p>
          <a:p>
            <a:r>
              <a:rPr lang="de-DE" sz="1000" dirty="0"/>
              <a:t>    std::vector&lt;Cycle&gt; cycles;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cycle_start_idx = 0; cycle_start_idx &lt; p1.get_size(); ++cycle_start_idx) {</a:t>
            </a:r>
          </a:p>
          <a:p>
            <a:r>
              <a:rPr lang="de-DE" sz="1000" dirty="0"/>
              <a:t>        Cycle cycle;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(!index_flags.at(cycle_start_idx)) {</a:t>
            </a:r>
          </a:p>
          <a:p>
            <a:r>
              <a:rPr lang="de-DE" sz="1000" dirty="0"/>
              <a:t>            if (!fill_empty_cycle_with_tuples(cycle, cycle_start_idx, p1, p2, index_flags)) {</a:t>
            </a:r>
          </a:p>
          <a:p>
            <a:r>
              <a:rPr lang="de-DE" sz="1000" dirty="0"/>
              <a:t>                return false;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    cycles.push_back(cycle);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(unsigned int) i &lt; cycles.size(); ++i) {</a:t>
            </a:r>
          </a:p>
          <a:p>
            <a:r>
              <a:rPr lang="de-DE" sz="1000" dirty="0"/>
              <a:t>        bool cross_copy = i % 2 != 0;</a:t>
            </a:r>
          </a:p>
          <a:p>
            <a:r>
              <a:rPr lang="de-DE" sz="1000" dirty="0"/>
              <a:t>        Cycle &amp;cycle = cycles.at(i);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(Tuple &amp;t : cycle) {</a:t>
            </a:r>
          </a:p>
          <a:p>
            <a:r>
              <a:rPr lang="de-DE" sz="1000" dirty="0"/>
              <a:t>            if (cross_copy) {</a:t>
            </a:r>
          </a:p>
          <a:p>
            <a:r>
              <a:rPr lang="de-DE" sz="1000" dirty="0"/>
              <a:t>                c1.update_chromosome(std::get&lt;2&gt;(t), std::get&lt;0&gt;(t));</a:t>
            </a:r>
          </a:p>
          <a:p>
            <a:r>
              <a:rPr lang="de-DE" sz="1000" dirty="0"/>
              <a:t>                c2.update_chromosome(std::get&lt;1&gt;(t), std::get&lt;0&gt;(t));</a:t>
            </a:r>
          </a:p>
          <a:p>
            <a:r>
              <a:rPr lang="de-DE" sz="1000" dirty="0"/>
              <a:t>    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    c1.update_chromosome(std::get&lt;1&gt;(t), std::get&lt;0&gt;(t));</a:t>
            </a:r>
          </a:p>
          <a:p>
            <a:r>
              <a:rPr lang="de-DE" sz="1000" dirty="0"/>
              <a:t>                c2.update_chromosome(std::get&lt;2&gt;(t), std::get&lt;0&gt;(t));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true;</a:t>
            </a:r>
          </a:p>
          <a:p>
            <a:r>
              <a:rPr lang="de-DE" sz="1000" dirty="0"/>
              <a:t>}</a:t>
            </a:r>
            <a:endParaRPr lang="de-DE" sz="9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50711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63ABA4E-72AD-4EDE-AAE8-E7AFC91596BA}"/>
              </a:ext>
            </a:extLst>
          </p:cNvPr>
          <p:cNvSpPr txBox="1">
            <a:spLocks/>
          </p:cNvSpPr>
          <p:nvPr/>
        </p:nvSpPr>
        <p:spPr bwMode="auto">
          <a:xfrm>
            <a:off x="6436311" y="1325880"/>
            <a:ext cx="5575175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Anders als bei One-Cycle wird nun der Startpunkt nicht zufällig gewählt. Es werden alle Cycles gefunden. Beginnt wird mit dem Cycle an Index 0. 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</a:t>
            </a:r>
            <a:r>
              <a:rPr lang="de-DE" dirty="0">
                <a:highlight>
                  <a:srgbClr val="00FF00"/>
                </a:highlight>
              </a:rPr>
              <a:t>1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</a:t>
            </a:r>
            <a:r>
              <a:rPr lang="de-DE" dirty="0">
                <a:highlight>
                  <a:srgbClr val="00FF00"/>
                </a:highlight>
              </a:rPr>
              <a:t>5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1</a:t>
            </a: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Durchlaufe die i Cycles: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gerade: Werte des Cycles i aus p1 zu c1 kopieren und von p2 zu c 2.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ungerade: Werte des Cycles i aus p1 zu c2 kopieren und von p2 zu c1.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1 4 3 2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c2 = 5 2 3 4 1 </a:t>
            </a:r>
          </a:p>
        </p:txBody>
      </p:sp>
    </p:spTree>
    <p:extLst>
      <p:ext uri="{BB962C8B-B14F-4D97-AF65-F5344CB8AC3E}">
        <p14:creationId xmlns:p14="http://schemas.microsoft.com/office/powerpoint/2010/main" val="6264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1584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2 4 3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15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96518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1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854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64719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662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41898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00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 3 2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c2: 2 1 4 0 3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2942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76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Mutations-Algorithmus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F850E-7E9B-4622-87C4-FE1420D027E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464300"/>
            <a:ext cx="5630831" cy="29361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altLang="de-DE" sz="1200" dirty="0"/>
              <a:t> mutation_delete_shift(Individual &amp;individual, int percentage)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bool mutate = rand(100)  &lt; percentage;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(mutate)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position_a = rand(individual.get_size() - 1);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position_b = rand(position_a + 1, individual.get_size());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(int i = position_a; i &lt; position_b; i++)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swap_chromosome(individual.get_chromosome(), i, i + 1);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}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return mutate;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881C4-7DE0-4C0F-B2EC-F77D820DCF22}"/>
              </a:ext>
            </a:extLst>
          </p:cNvPr>
          <p:cNvSpPr txBox="1"/>
          <p:nvPr/>
        </p:nvSpPr>
        <p:spPr>
          <a:xfrm>
            <a:off x="5965794" y="1292791"/>
            <a:ext cx="407485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Chromosom: {1,2,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,4,5,6,7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position_a=3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position_b=7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4,5,6,7,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Selektions-Algorithmus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5044905" cy="5020628"/>
          </a:xfrm>
        </p:spPr>
        <p:txBody>
          <a:bodyPr/>
          <a:lstStyle/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Population</a:t>
            </a:r>
            <a:r>
              <a:rPr lang="de-DE" sz="1000" dirty="0"/>
              <a:t> selection_sotf(Population &amp;p_old, Population &amp;p_new) {</a:t>
            </a:r>
          </a:p>
          <a:p>
            <a:r>
              <a:rPr lang="de-DE" sz="1000" dirty="0"/>
              <a:t>    int size = (int) p_old.size();</a:t>
            </a:r>
          </a:p>
          <a:p>
            <a:endParaRPr lang="de-DE" sz="1000" dirty="0"/>
          </a:p>
          <a:p>
            <a:r>
              <a:rPr lang="de-DE" sz="1000" dirty="0"/>
              <a:t>    p_old.calc_population_fitness();</a:t>
            </a:r>
          </a:p>
          <a:p>
            <a:r>
              <a:rPr lang="de-DE" sz="1000" dirty="0"/>
              <a:t>    p_new.calc_population_fitness();</a:t>
            </a:r>
          </a:p>
          <a:p>
            <a:endParaRPr lang="de-DE" sz="1000" dirty="0"/>
          </a:p>
          <a:p>
            <a:r>
              <a:rPr lang="de-DE" sz="1000" dirty="0"/>
              <a:t>    Population result = Population(p_old.get_idx_start(), p_old.get_distances());</a:t>
            </a:r>
          </a:p>
          <a:p>
            <a:endParaRPr lang="de-DE" sz="1000" dirty="0"/>
          </a:p>
          <a:p>
            <a:r>
              <a:rPr lang="de-DE" sz="1000" dirty="0"/>
              <a:t>    std::vector&lt;Individual&gt; individuals_old = p_old.get_individuals();</a:t>
            </a:r>
          </a:p>
          <a:p>
            <a:r>
              <a:rPr lang="de-DE" sz="1000" dirty="0"/>
              <a:t>    std::vector&lt;Individual&gt; individuals_new = p_new.get_individuals();</a:t>
            </a:r>
          </a:p>
          <a:p>
            <a:endParaRPr lang="de-DE" sz="1000" dirty="0"/>
          </a:p>
          <a:p>
            <a:r>
              <a:rPr lang="de-DE" sz="1000" dirty="0"/>
              <a:t>    std::sort(individuals_new.rbegin(), individuals_new.rend());</a:t>
            </a:r>
          </a:p>
          <a:p>
            <a:r>
              <a:rPr lang="de-DE" sz="1000" dirty="0"/>
              <a:t>    std::sort(individuals_old.rbegin(), individuals_old.rend());</a:t>
            </a:r>
          </a:p>
          <a:p>
            <a:endParaRPr lang="de-DE" sz="1000" dirty="0"/>
          </a:p>
          <a:p>
            <a:r>
              <a:rPr lang="de-DE" sz="1000" dirty="0"/>
              <a:t>    int offset_old = 0;</a:t>
            </a:r>
          </a:p>
          <a:p>
            <a:r>
              <a:rPr lang="de-DE" sz="1000" dirty="0"/>
              <a:t>    int offset_new = 0;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i &lt; size; ++i) {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(individuals_old.at(offset_old) &lt; individuals_new.at(offset_new)) {</a:t>
            </a:r>
          </a:p>
          <a:p>
            <a:r>
              <a:rPr lang="de-DE" sz="1000" dirty="0"/>
              <a:t>            result.add_individual(individuals_new.at(offset_new));</a:t>
            </a:r>
          </a:p>
          <a:p>
            <a:r>
              <a:rPr lang="de-DE" sz="1000" dirty="0"/>
              <a:t>            offset_new++;</a:t>
            </a:r>
          </a:p>
          <a:p>
            <a:r>
              <a:rPr lang="de-DE" sz="1000" dirty="0"/>
              <a:t>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result.add_individual(individuals_old.at(offset_old));</a:t>
            </a:r>
          </a:p>
          <a:p>
            <a:r>
              <a:rPr lang="de-DE" sz="1000" dirty="0"/>
              <a:t>            offset_old++;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result;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9841-F177-41CF-A561-5773BA04A59F}"/>
              </a:ext>
            </a:extLst>
          </p:cNvPr>
          <p:cNvSpPr txBox="1"/>
          <p:nvPr/>
        </p:nvSpPr>
        <p:spPr>
          <a:xfrm>
            <a:off x="5699464" y="1280160"/>
            <a:ext cx="504490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Eingabe: Ausgangspopulation, Neue 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Aktuallisiere die Fitness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Sortiere die Populationen nach der Fitness absteigend.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Speichere die besten Individuen beider Populationen in eine Besten-Population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Ausgabe: Besten-Population</a:t>
            </a:r>
          </a:p>
        </p:txBody>
      </p:sp>
    </p:spTree>
    <p:extLst>
      <p:ext uri="{BB962C8B-B14F-4D97-AF65-F5344CB8AC3E}">
        <p14:creationId xmlns:p14="http://schemas.microsoft.com/office/powerpoint/2010/main" val="3182743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565-4347-4126-AE72-8BBBA3E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40B8-8447-4615-8F1C-086C3E511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Simulator nimmt alle Einstellungsmöglichkeiten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dem Aufruf von </a:t>
            </a:r>
            <a:r>
              <a:rPr lang="de-DE" b="1" dirty="0"/>
              <a:t>simulate </a:t>
            </a:r>
            <a:r>
              <a:rPr lang="de-DE" dirty="0"/>
              <a:t>wird eine Generationsstufe durchgeführt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Die Genetischen Algorithmen werden automatisch in der richtigen Reihenfolge aufgerufen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Gibt statistische Ergebnisse zurück (beste, schlechteste,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Funktion </a:t>
            </a:r>
            <a:r>
              <a:rPr lang="de-DE" b="1" dirty="0"/>
              <a:t>best_individual</a:t>
            </a:r>
            <a:r>
              <a:rPr lang="de-DE" dirty="0"/>
              <a:t> gibt das Individuum mit der größten Fitness zurücl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22C5-0C67-414D-B6B4-0F36E1BD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85" y="3568731"/>
            <a:ext cx="5153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6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Python-Schnittstelle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1835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Boost Python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von Schnittstellen zwischen C++ und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und unkompliziert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D452C1-DD4D-4E05-90BB-0F8EBB7CDC84}"/>
              </a:ext>
            </a:extLst>
          </p:cNvPr>
          <p:cNvSpPr txBox="1">
            <a:spLocks/>
          </p:cNvSpPr>
          <p:nvPr/>
        </p:nvSpPr>
        <p:spPr bwMode="auto">
          <a:xfrm>
            <a:off x="369887" y="2511048"/>
            <a:ext cx="6723371" cy="37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BOOST_PYTHON_MODULE</a:t>
            </a:r>
            <a:r>
              <a:rPr lang="en-US" sz="1200" dirty="0"/>
              <a:t>(</a:t>
            </a:r>
            <a:r>
              <a:rPr lang="en-US" sz="1200" dirty="0" err="1"/>
              <a:t>Simulator_Wrapper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to_python_converter</a:t>
            </a:r>
            <a:r>
              <a:rPr lang="de-DE" sz="1200" dirty="0"/>
              <a:t>&lt;std::tuple&lt;int, int, int&gt;, TupleToList&lt;int&gt; &gt;();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enum_</a:t>
            </a:r>
            <a:r>
              <a:rPr lang="de-DE" sz="1200" dirty="0"/>
              <a:t>&lt;Selection_Algorithm&gt;("Selection_Algorithm")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DE" sz="1200" dirty="0"/>
              <a:t>("SOFT", Selection_Algorithm::SOFT);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class_</a:t>
            </a:r>
            <a:r>
              <a:rPr lang="de-DE" sz="1200" dirty="0"/>
              <a:t>&lt;Simulator&gt;("Simulator",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de-DE" sz="1200" dirty="0"/>
              <a:t>&lt;</a:t>
            </a:r>
          </a:p>
          <a:p>
            <a:r>
              <a:rPr lang="de-DE" sz="1200" dirty="0"/>
              <a:t>            std::string, std::string, std::string,</a:t>
            </a:r>
          </a:p>
          <a:p>
            <a:r>
              <a:rPr lang="de-DE" sz="1200" dirty="0"/>
              <a:t>            int,int,int,int,</a:t>
            </a:r>
          </a:p>
          <a:p>
            <a:r>
              <a:rPr lang="de-DE" sz="1200" dirty="0"/>
              <a:t>            Crossover_Algorithm, Marriage_Algorithm, Mutation_Algorithm, Selection_Algorithm&gt;(</a:t>
            </a:r>
          </a:p>
          <a:p>
            <a:r>
              <a:rPr lang="de-DE" sz="1200" dirty="0"/>
              <a:t>            ))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("simulate", &amp;Simulator::simulate)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("finished", &amp;Simulator::finished)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("best_individual", &amp;Simulator::best_individual);</a:t>
            </a:r>
          </a:p>
          <a:p>
            <a:r>
              <a:rPr lang="de-DE" sz="1200" dirty="0"/>
              <a:t>}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80990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Testen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0522427" cy="3380617"/>
          </a:xfrm>
        </p:spPr>
        <p:txBody>
          <a:bodyPr/>
          <a:lstStyle/>
          <a:p>
            <a:r>
              <a:rPr lang="de-DE" dirty="0"/>
              <a:t>Wieso ist Testen wichtig?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Am Anfang lästig am Ende ein Lebensretter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Dokumentiert zusätzlich den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ist ersichtlich was der Entwickler wirklich mit der Funktion/Klasse erreichen wollte</a:t>
            </a:r>
          </a:p>
          <a:p>
            <a:r>
              <a:rPr lang="de-DE" dirty="0"/>
              <a:t>Catch2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im Projekt eingebunden (Single Header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Library Entwicklung lief komplett über das Testframework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Entwickler werden zur Testerstellung genötigt</a:t>
            </a:r>
          </a:p>
          <a:p>
            <a:endParaRPr lang="de-D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E0721A-9F6D-4080-844A-58B901D8E30D}"/>
              </a:ext>
            </a:extLst>
          </p:cNvPr>
          <p:cNvSpPr txBox="1">
            <a:spLocks/>
          </p:cNvSpPr>
          <p:nvPr/>
        </p:nvSpPr>
        <p:spPr bwMode="auto">
          <a:xfrm>
            <a:off x="334963" y="4481645"/>
            <a:ext cx="11487150" cy="187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SCENARIO</a:t>
            </a:r>
            <a:r>
              <a:rPr lang="de-DE" sz="1100" dirty="0"/>
              <a:t>("Test Individual initialization", "[Individual.cpp]")</a:t>
            </a:r>
          </a:p>
          <a:p>
            <a:r>
              <a:rPr lang="de-DE" sz="1100" dirty="0"/>
              <a:t>{</a:t>
            </a:r>
          </a:p>
          <a:p>
            <a:r>
              <a:rPr lang="de-DE" sz="1100" dirty="0"/>
              <a:t>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100" dirty="0"/>
              <a:t> (int i = 0; i &lt; 100; ++i) {</a:t>
            </a:r>
          </a:p>
          <a:p>
            <a:r>
              <a:rPr lang="de-DE" sz="1100" dirty="0"/>
              <a:t>        Individual individual = Individual(size, idx_start, nullptr, nullptr);</a:t>
            </a:r>
          </a:p>
          <a:p>
            <a:r>
              <a:rPr lang="de-DE" sz="1100" dirty="0"/>
              <a:t>        std::vector&lt;int&gt; chromosome = individual.get_chromosome();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(chromosome.size() == (unsigned int) size);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(std::unique(chromosome.begin(), chromosome.end()) == chromosome.end());</a:t>
            </a:r>
          </a:p>
          <a:p>
            <a:r>
              <a:rPr lang="de-DE" sz="1100" dirty="0"/>
              <a:t>    }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70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BD1-FA22-4A07-8074-128F2BE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1E2D-8B9F-419C-AAF3-98ED1E787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423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– Erste Versuche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70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– Genetische Algorithmen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26F86-BE62-4E0E-8E42-EA1419C5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58" y="1877489"/>
            <a:ext cx="8953593" cy="35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42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F48-1476-4C40-A011-77DB540B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– Erkenntnisse nach ersten Versuchen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5793-FF99-476C-BF19-8AC36231B3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Startpopulation verliert schnell an ihrer „einzigartigkeit“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Verfahren ermöglichen es das mehrere Individuen selbe Chromosom tragen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Effekt verstärkt sich sehr schnell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wenigen Generationen besteht die Population nur noch aus einem Individuum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 diesem Zeitpunkt gleicht das Verfahren dem Shufflen einer 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Lediglich die 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Lösung: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Verfahren werden darauf abgestimmt doppelte Individuen zu erkennen und zu löschen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Elternteile müssen unterschiedlich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der Selektion wird geprüft ob zufällig dopplungen Entstanden sind und gelöscht.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845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4F1D-99C5-4ED3-B036-05370DC8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- Verbesserung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0AAC1-6F83-40B9-A9A5-7E8E65C905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167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A1AD-7980-454D-9CB3-7F26FDE8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– Änderung der Populationsgröße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9D392-BC3E-43D0-9C9A-A51E252191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150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9461-91A5-4D0B-B26F-AED0D7F3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– Änderung der Mutationsrate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686C0-AD58-476B-8289-9B4534DF88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544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86E-5409-42C3-8720-C9F27C41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957" y="3053400"/>
            <a:ext cx="10076388" cy="751199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8040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03D2-0CEE-44CB-9ADD-87921AD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84AC-0BB0-4390-A9D0-F43811B71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 requests wurden gewissenhaft bearbeitet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Kommunikation über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Arbeitsweisen konnten sich ergänzen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Faire Arbeitsteilung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Kompromisse konnten immer gefunden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Codequalität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könnte besser sein?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von kontinuierlicher Integration (Jenkins)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Zum Start noch klarer Definieren was überhaupt das Zielsystem sein soll (32 Bit vs. 64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Umgang mit C++ auf Windows extrem kompliziert...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65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8B6-F477-47BD-92C1-C5A87EE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FD1F-22A7-4CE1-848E-F26C723E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Guter Code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, klare Architektur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Erweiterbarkeit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Dokumentation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Experimente konnten zeigen, dass ... .</a:t>
            </a:r>
          </a:p>
        </p:txBody>
      </p:sp>
    </p:spTree>
    <p:extLst>
      <p:ext uri="{BB962C8B-B14F-4D97-AF65-F5344CB8AC3E}">
        <p14:creationId xmlns:p14="http://schemas.microsoft.com/office/powerpoint/2010/main" val="2484894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81E1-3827-444D-B85D-94516A9B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D160-3911-4D19-84D1-924A7E116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vollständig von TSP lösen und generischer Gestalten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Performance messen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veröffentlichen</a:t>
            </a:r>
          </a:p>
        </p:txBody>
      </p:sp>
    </p:spTree>
    <p:extLst>
      <p:ext uri="{BB962C8B-B14F-4D97-AF65-F5344CB8AC3E}">
        <p14:creationId xmlns:p14="http://schemas.microsoft.com/office/powerpoint/2010/main" val="2272322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Travelling Salesman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2517" y="1280160"/>
            <a:ext cx="8131025" cy="3611909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Besuche die Städte in einer Reihenfolge unter den Bedingungen, dass</a:t>
            </a:r>
          </a:p>
          <a:p>
            <a:pPr lvl="2"/>
            <a:r>
              <a:rPr lang="de-DE" dirty="0"/>
              <a:t>... keine Stadt außer der Startstadt zwei mal besucht wird und</a:t>
            </a:r>
          </a:p>
          <a:p>
            <a:pPr lvl="2"/>
            <a:r>
              <a:rPr lang="de-DE" dirty="0"/>
              <a:t>... die zurückgelegte Distanz möglichst kurz ist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Routen =&gt; Individuen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Menge von Routen =&gt;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Datensatz mit 59 deutschen Städten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Distanz zwischen den jeweiligen Städten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C4BDE-B22C-44C8-AD81-8A051CB3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1326906"/>
            <a:ext cx="310515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F6ED0-6337-4F2E-9028-E0949691FC89}"/>
              </a:ext>
            </a:extLst>
          </p:cNvPr>
          <p:cNvSpPr txBox="1"/>
          <p:nvPr/>
        </p:nvSpPr>
        <p:spPr>
          <a:xfrm>
            <a:off x="328458" y="4707403"/>
            <a:ext cx="8355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https://de.wikipedia.org/wiki/Problem_des_Handlungsreisenden#/media/Datei:TSP_Deutschland_3.</a:t>
            </a:r>
            <a:r>
              <a:rPr lang="de-DE" sz="5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de-DE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Ziele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73" y="2443135"/>
            <a:ext cx="11487150" cy="5020628"/>
          </a:xfrm>
        </p:spPr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6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7C8D-D84F-4999-A245-FBCA305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Konzept - Anforderungsanalyse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C8A-0F11-48D0-AA8A-A018D3ADE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59"/>
            <a:ext cx="11487150" cy="2368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Liste der Städte (Namen + Distanzen) sollen aus einer Datei (mit bestimmter Formatierung) auslesbar sein, damit diese Daten ohne Programmieraufwand verändert werden können.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mit Genetischen Algorithmen das Travelling Salesman Problem umsetzen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Routen auf Grundlage derer Gesamtdistanz beurteilen und weiterverarbeiten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686D7F-90D2-4241-884B-80578F152948}"/>
              </a:ext>
            </a:extLst>
          </p:cNvPr>
          <p:cNvSpPr txBox="1">
            <a:spLocks/>
          </p:cNvSpPr>
          <p:nvPr/>
        </p:nvSpPr>
        <p:spPr bwMode="auto">
          <a:xfrm>
            <a:off x="352425" y="4034902"/>
            <a:ext cx="11487150" cy="15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Nichtfunktionale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auf Windows 10 ausführbar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vollständig dokumentiert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Testbar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Bedienbar sein.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506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C84-A6E2-4F1F-AB9E-70C874E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Systemmodellierung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10F8B1-D1B7-4D4C-8AC5-38457F00A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7444" y="1933251"/>
            <a:ext cx="4551301" cy="49247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Simulator verbirgt Komplexität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Nimmt Befehle des Nutzers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stellt den Algorithmus über den Simulator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hat hohe Wiederverwertbarkeit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leicht erweiterbar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ist sehr gut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Einheitliche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B8EC7-95AB-41DE-816E-C61FAC8E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6" y="1393793"/>
            <a:ext cx="6447115" cy="45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CD4-68BB-4B84-A0AD-1339218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Programmiersprachen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9EC2-CEF7-4CCA-BA01-54F4EEBA6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–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Maschinennahe Sprache, dadurch hohe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Zeitaufwendige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Genetische Algorithmen bilden den zeitkritischen Teil des Systems.</a:t>
            </a:r>
          </a:p>
          <a:p>
            <a:pPr lvl="2"/>
            <a:r>
              <a:rPr lang="de-DE" dirty="0"/>
              <a:t>=&gt; Aufwand lohnt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 – Python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Interpretierte Sprache, langsamere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Sehr schnelle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Das Frontend soll lediglich die Verwendung der Library demonstrieren.</a:t>
            </a:r>
          </a:p>
          <a:p>
            <a:pPr lvl="2"/>
            <a:r>
              <a:rPr lang="de-DE" dirty="0"/>
              <a:t>=&gt; Python besser geeignet als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64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1B7-EBB1-4F18-880A-71EA0354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Frameworks und Bibliotheken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8387F-F27C-4EFB-AB29-AACD8B2A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9002"/>
              </p:ext>
            </p:extLst>
          </p:nvPr>
        </p:nvGraphicFramePr>
        <p:xfrm>
          <a:off x="530270" y="2120160"/>
          <a:ext cx="1061048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20">
                  <a:extLst>
                    <a:ext uri="{9D8B030D-6E8A-4147-A177-3AD203B41FA5}">
                      <a16:colId xmlns:a16="http://schemas.microsoft.com/office/drawing/2014/main" val="3052177292"/>
                    </a:ext>
                  </a:extLst>
                </a:gridCol>
                <a:gridCol w="972494">
                  <a:extLst>
                    <a:ext uri="{9D8B030D-6E8A-4147-A177-3AD203B41FA5}">
                      <a16:colId xmlns:a16="http://schemas.microsoft.com/office/drawing/2014/main" val="2198653947"/>
                    </a:ext>
                  </a:extLst>
                </a:gridCol>
                <a:gridCol w="3819660">
                  <a:extLst>
                    <a:ext uri="{9D8B030D-6E8A-4147-A177-3AD203B41FA5}">
                      <a16:colId xmlns:a16="http://schemas.microsoft.com/office/drawing/2014/main" val="3867956626"/>
                    </a:ext>
                  </a:extLst>
                </a:gridCol>
                <a:gridCol w="3165707">
                  <a:extLst>
                    <a:ext uri="{9D8B030D-6E8A-4147-A177-3AD203B41FA5}">
                      <a16:colId xmlns:a16="http://schemas.microsoft.com/office/drawing/2014/main" val="387448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Unit-Tests der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Experimente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Matplotlib License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Boost (Python Modul)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 zwischen C++ und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01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5411</Words>
  <Application>Microsoft Office PowerPoint</Application>
  <PresentationFormat>Widescreen</PresentationFormat>
  <Paragraphs>750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JetBrains Mono</vt:lpstr>
      <vt:lpstr>Wingdings</vt:lpstr>
      <vt:lpstr>Folienmaster für Fachbereiche</vt:lpstr>
      <vt:lpstr>1_Folienmaster für Fachbereiche</vt:lpstr>
      <vt:lpstr>PowerPoint Presentation</vt:lpstr>
      <vt:lpstr>Thematischer Ablauf</vt:lpstr>
      <vt:lpstr>Einführung – Genetische Algorithmen</vt:lpstr>
      <vt:lpstr>Einführung - Travelling Salesman Problem</vt:lpstr>
      <vt:lpstr>Einführung - Ziele</vt:lpstr>
      <vt:lpstr>Konzept - Anforderungsanalyse</vt:lpstr>
      <vt:lpstr>Konzept - Systemmodellierung</vt:lpstr>
      <vt:lpstr>Realisierung - Programmiersprachen</vt:lpstr>
      <vt:lpstr>Realisierung – Frameworks und Bibliotheken</vt:lpstr>
      <vt:lpstr>Realisierung – Individuen und Populationen</vt:lpstr>
      <vt:lpstr>Beispiel einer Rating und Fitness-Funktion</vt:lpstr>
      <vt:lpstr>Realisierung – Marriage-Algorithmus</vt:lpstr>
      <vt:lpstr>Realisierung – Crossover-Algorithmen</vt:lpstr>
      <vt:lpstr>Realisierung – Partially-Matches-Crossover</vt:lpstr>
      <vt:lpstr>Realisierung – Order-Crossover</vt:lpstr>
      <vt:lpstr>Realisierung – Cycle-Crossover-One-Cycle</vt:lpstr>
      <vt:lpstr>Realisierung – Cycle-Crossover-All-Cycles</vt:lpstr>
      <vt:lpstr>Realisierung – Edge-Rocombination-Algorithm</vt:lpstr>
      <vt:lpstr>Realisierung – Edge-Rocombination-Algorithm</vt:lpstr>
      <vt:lpstr>Realisierung – Edge-Rocombination-Algorithm</vt:lpstr>
      <vt:lpstr>Realisierung – Edge-Rocombination-Algorithm</vt:lpstr>
      <vt:lpstr>Realisierung – Edge-Rocombination-Algorithm</vt:lpstr>
      <vt:lpstr>Realisierung – Mutations-Algorithmus</vt:lpstr>
      <vt:lpstr>Realisierung – Selektions-Algorithmus</vt:lpstr>
      <vt:lpstr>Realisierung - Simulator</vt:lpstr>
      <vt:lpstr>Realisierung – Python-Schnittstelle</vt:lpstr>
      <vt:lpstr>Realisierung – Testen</vt:lpstr>
      <vt:lpstr>Experimente</vt:lpstr>
      <vt:lpstr>Experimente – Erste Versuche</vt:lpstr>
      <vt:lpstr>Experimente – Erkenntnisse nach ersten Versuchen</vt:lpstr>
      <vt:lpstr>Experimente - Verbesserung</vt:lpstr>
      <vt:lpstr>Experimente – Änderung der Populationsgröße</vt:lpstr>
      <vt:lpstr>Experimente – Änderung der Mutationsrate</vt:lpstr>
      <vt:lpstr>Demo</vt:lpstr>
      <vt:lpstr>Retrospective</vt:lpstr>
      <vt:lpstr>Fazit</vt:lpstr>
      <vt:lpstr>Ausblick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Weber</dc:creator>
  <cp:lastModifiedBy>niklas hartinger</cp:lastModifiedBy>
  <cp:revision>168</cp:revision>
  <dcterms:created xsi:type="dcterms:W3CDTF">2020-12-21T04:06:50Z</dcterms:created>
  <dcterms:modified xsi:type="dcterms:W3CDTF">2021-01-21T16:36:05Z</dcterms:modified>
</cp:coreProperties>
</file>